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90" r:id="rId3"/>
    <p:sldId id="299" r:id="rId4"/>
    <p:sldId id="291" r:id="rId5"/>
    <p:sldId id="292" r:id="rId6"/>
    <p:sldId id="295" r:id="rId7"/>
    <p:sldId id="297" r:id="rId8"/>
    <p:sldId id="300" r:id="rId9"/>
    <p:sldId id="294" r:id="rId10"/>
    <p:sldId id="262" r:id="rId11"/>
    <p:sldId id="293" r:id="rId12"/>
    <p:sldId id="298" r:id="rId13"/>
    <p:sldId id="286" r:id="rId14"/>
    <p:sldId id="288"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Myanmar Text" panose="020B0502040204020203" pitchFamily="34" charset="0"/>
      <p:regular r:id="rId21"/>
      <p:bold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32.jpe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32.jpe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my-MM" sz="2400" b="1" dirty="0">
              <a:effectLst>
                <a:outerShdw blurRad="38100" dist="38100" dir="2700000" algn="tl">
                  <a:srgbClr val="000000"/>
                </a:outerShdw>
              </a:effectLst>
              <a:latin typeface="Myanmar Text" panose="020B0502040204020203" pitchFamily="34" charset="0"/>
              <a:cs typeface="Myanmar Text" panose="020B0502040204020203" pitchFamily="34" charset="0"/>
            </a:rPr>
            <a:t>အပြစ်</a:t>
          </a:r>
          <a:endParaRPr lang="es-ES" sz="24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lnSpc>
              <a:spcPts val="2880"/>
            </a:lnSpc>
            <a:spcAft>
              <a:spcPts val="0"/>
            </a:spcAft>
            <a:buFontTx/>
            <a:buBlip>
              <a:blip xmlns:r="http://schemas.openxmlformats.org/officeDocument/2006/relationships" r:embed="rId1"/>
            </a:buBlip>
          </a:pPr>
          <a:r>
            <a:rPr lang="my-MM" sz="2400" dirty="0">
              <a:solidFill>
                <a:schemeClr val="accent5">
                  <a:lumMod val="50000"/>
                </a:schemeClr>
              </a:solidFill>
              <a:latin typeface="Myanmar Text" panose="020B0502040204020203" pitchFamily="34" charset="0"/>
              <a:cs typeface="Myanmar Text" panose="020B0502040204020203" pitchFamily="34" charset="0"/>
            </a:rPr>
            <a:t>သွေးဆောင်မှုကို ရှောင်ကြဉ်ပါ</a:t>
          </a:r>
          <a:endParaRPr lang="es-ES" sz="2400" dirty="0">
            <a:solidFill>
              <a:schemeClr val="accent5">
                <a:lumMod val="50000"/>
              </a:schemeClr>
            </a:solidFill>
            <a:latin typeface="Myanmar Text" panose="020B0502040204020203" pitchFamily="34" charset="0"/>
            <a:cs typeface="Myanmar Text" panose="020B0502040204020203" pitchFamily="34" charset="0"/>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lnSpc>
              <a:spcPct val="90000"/>
            </a:lnSpc>
            <a:spcAft>
              <a:spcPct val="15000"/>
            </a:spcAft>
            <a:buFontTx/>
            <a:buBlip>
              <a:blip xmlns:r="http://schemas.openxmlformats.org/officeDocument/2006/relationships" r:embed="rId1"/>
            </a:buBlip>
          </a:pPr>
          <a:r>
            <a:rPr lang="my-MM" sz="2400" dirty="0">
              <a:solidFill>
                <a:schemeClr val="accent5">
                  <a:lumMod val="50000"/>
                </a:schemeClr>
              </a:solidFill>
              <a:latin typeface="Myanmar Text" panose="020B0502040204020203" pitchFamily="34" charset="0"/>
              <a:cs typeface="Myanmar Text" panose="020B0502040204020203" pitchFamily="34" charset="0"/>
            </a:rPr>
            <a:t>အပြစ်ရှောင်ရန် အကြံပြုချက်များ</a:t>
          </a:r>
          <a:endParaRPr lang="es-ES" sz="2400" dirty="0">
            <a:solidFill>
              <a:schemeClr val="accent5">
                <a:lumMod val="50000"/>
              </a:schemeClr>
            </a:solidFill>
            <a:latin typeface="Myanmar Text" panose="020B0502040204020203" pitchFamily="34" charset="0"/>
            <a:cs typeface="Myanmar Text" panose="020B0502040204020203" pitchFamily="34" charset="0"/>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my-MM" sz="2400" b="1" dirty="0">
              <a:effectLst>
                <a:outerShdw blurRad="38100" dist="38100" dir="2700000" algn="tl">
                  <a:srgbClr val="000000"/>
                </a:outerShdw>
              </a:effectLst>
              <a:latin typeface="Myanmar Text" panose="020B0502040204020203" pitchFamily="34" charset="0"/>
              <a:cs typeface="Myanmar Text" panose="020B0502040204020203" pitchFamily="34" charset="0"/>
            </a:rPr>
            <a:t>ပညတ်တော်</a:t>
          </a:r>
          <a:endParaRPr lang="es-ES" sz="24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my-MM" sz="2400" dirty="0">
              <a:solidFill>
                <a:schemeClr val="accent3">
                  <a:lumMod val="50000"/>
                </a:schemeClr>
              </a:solidFill>
            </a:rPr>
            <a:t>ပညတ်တရားနှင့် အပြစ်တရား </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lnSpc>
              <a:spcPts val="2880"/>
            </a:lnSpc>
            <a:spcAft>
              <a:spcPts val="0"/>
            </a:spcAft>
          </a:pPr>
          <a:r>
            <a:rPr lang="my-MM" sz="2400" dirty="0">
              <a:effectLst>
                <a:outerShdw blurRad="38100" dist="38100" dir="2700000" algn="tl">
                  <a:srgbClr val="000000"/>
                </a:outerShdw>
              </a:effectLst>
              <a:latin typeface="Myanmar Text" panose="020B0502040204020203" pitchFamily="34" charset="0"/>
              <a:cs typeface="Myanmar Text" panose="020B0502040204020203" pitchFamily="34" charset="0"/>
            </a:rPr>
            <a:t>ဧဝံဂေလိ တရား</a:t>
          </a:r>
          <a:endParaRPr lang="es-ES" sz="24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nchor="ctr"/>
        <a:lstStyle/>
        <a:p>
          <a:pPr marL="269875" indent="-269875" rtl="0">
            <a:lnSpc>
              <a:spcPts val="2880"/>
            </a:lnSpc>
            <a:spcAft>
              <a:spcPts val="0"/>
            </a:spcAft>
            <a:buSzPct val="120000"/>
            <a:buFontTx/>
            <a:buBlip>
              <a:blip xmlns:r="http://schemas.openxmlformats.org/officeDocument/2006/relationships" r:embed="rId3"/>
            </a:buBlip>
          </a:pPr>
          <a:r>
            <a:rPr lang="my-MM" sz="2400" dirty="0">
              <a:solidFill>
                <a:schemeClr val="accent6">
                  <a:lumMod val="50000"/>
                </a:schemeClr>
              </a:solidFill>
              <a:latin typeface="Myanmar Text" panose="020B0502040204020203" pitchFamily="34" charset="0"/>
              <a:cs typeface="Myanmar Text" panose="020B0502040204020203" pitchFamily="34" charset="0"/>
            </a:rPr>
            <a:t>ဧဝံဂေလိတရား နှင့်ပညတ်တရား</a:t>
          </a:r>
          <a:endParaRPr lang="es-ES" sz="2400" dirty="0">
            <a:solidFill>
              <a:schemeClr val="accent6">
                <a:lumMod val="50000"/>
              </a:schemeClr>
            </a:solidFill>
            <a:latin typeface="Myanmar Text" panose="020B0502040204020203" pitchFamily="34" charset="0"/>
            <a:cs typeface="Myanmar Text" panose="020B0502040204020203" pitchFamily="34" charset="0"/>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nchor="ctr"/>
        <a:lstStyle/>
        <a:p>
          <a:pPr marL="269875" indent="-269875" rtl="0">
            <a:lnSpc>
              <a:spcPts val="2880"/>
            </a:lnSpc>
            <a:spcAft>
              <a:spcPts val="0"/>
            </a:spcAft>
            <a:buSzPct val="120000"/>
            <a:buFontTx/>
            <a:buBlip>
              <a:blip xmlns:r="http://schemas.openxmlformats.org/officeDocument/2006/relationships" r:embed="rId3"/>
            </a:buBlip>
          </a:pPr>
          <a:r>
            <a:rPr lang="my-MM" sz="2400" dirty="0">
              <a:solidFill>
                <a:schemeClr val="accent6">
                  <a:lumMod val="50000"/>
                </a:schemeClr>
              </a:solidFill>
            </a:rPr>
            <a:t>ကျောက်ပေါ်မှာ တည်ဆောက် သည်</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custLinFactNeighborY="4080"/>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840CE69C-E0ED-42A2-A4D9-C6BEC30F8640}">
      <dgm:prSet custT="1"/>
      <dgm:spPr/>
      <dgm:t>
        <a:bodyPr/>
        <a:lstStyle/>
        <a:p>
          <a:pPr>
            <a:lnSpc>
              <a:spcPts val="2400"/>
            </a:lnSpc>
            <a:spcAft>
              <a:spcPts val="0"/>
            </a:spcAft>
          </a:pPr>
          <a:r>
            <a:rPr lang="my-MM" sz="2000" dirty="0">
              <a:latin typeface="Myanmar Text" panose="020B0502040204020203" pitchFamily="34" charset="0"/>
              <a:cs typeface="Myanmar Text" panose="020B0502040204020203" pitchFamily="34" charset="0"/>
            </a:rPr>
            <a:t>အပြစ်သို့ ပို့ဆောင်နိုင်သောအရာများကို ရှောင်ကြဉ်ပါ (မာ ၉:၄၃; ယောဘ ၂၃:၁၂)။ ဥပမာအားဖြင့် အရက်ဝယ်ယူခြင်း။</a:t>
          </a:r>
          <a:endParaRPr lang="en-US" sz="2000" dirty="0">
            <a:latin typeface="Myanmar Text" panose="020B0502040204020203" pitchFamily="34" charset="0"/>
            <a:cs typeface="Myanmar Text" panose="020B0502040204020203" pitchFamily="34" charset="0"/>
          </a:endParaRPr>
        </a:p>
      </dgm:t>
    </dgm:pt>
    <dgm:pt modelId="{069A3EE7-F075-4D62-BBA0-AC1A2F56822C}" type="parTrans" cxnId="{07242C02-1949-4116-9890-63638ECA2D47}">
      <dgm:prSet/>
      <dgm:spPr/>
      <dgm:t>
        <a:bodyPr/>
        <a:lstStyle/>
        <a:p>
          <a:endParaRPr lang="en-US"/>
        </a:p>
      </dgm:t>
    </dgm:pt>
    <dgm:pt modelId="{89495C80-731E-48E6-8891-51500916522F}" type="sibTrans" cxnId="{07242C02-1949-4116-9890-63638ECA2D47}">
      <dgm:prSet/>
      <dgm:spPr/>
      <dgm:t>
        <a:bodyPr/>
        <a:lstStyle/>
        <a:p>
          <a:endParaRPr lang="en-US"/>
        </a:p>
      </dgm:t>
    </dgm:pt>
    <dgm:pt modelId="{375BAC63-3D1D-4B17-AFE7-7F62D9556F3F}">
      <dgm:prSet custT="1"/>
      <dgm:spPr/>
      <dgm:t>
        <a:bodyPr/>
        <a:lstStyle/>
        <a:p>
          <a:r>
            <a:rPr lang="my-MM" sz="2000" dirty="0">
              <a:latin typeface="Myanmar Text" panose="020B0502040204020203" pitchFamily="34" charset="0"/>
              <a:cs typeface="Myanmar Text" panose="020B0502040204020203" pitchFamily="34" charset="0"/>
            </a:rPr>
            <a:t>အပြစ်ပြုမိနိုင်သည့်နေရာများသို့မသွားပါနှင့် (မာကု ၉:၄၅; ယောဘ ၂၃:၁၁)။ ဥပမာအားဖြင့် ညကလပ်သို့သွားခြင်း။</a:t>
          </a:r>
          <a:endParaRPr lang="en-US" sz="2000" dirty="0">
            <a:latin typeface="Myanmar Text" panose="020B0502040204020203" pitchFamily="34" charset="0"/>
            <a:cs typeface="Myanmar Text" panose="020B0502040204020203" pitchFamily="34" charset="0"/>
          </a:endParaRPr>
        </a:p>
      </dgm:t>
    </dgm:pt>
    <dgm:pt modelId="{69F4D0D3-926D-4447-B7BF-1BB94247BDD2}" type="parTrans" cxnId="{78015181-1389-4563-908E-B8EC0757083A}">
      <dgm:prSet/>
      <dgm:spPr/>
      <dgm:t>
        <a:bodyPr/>
        <a:lstStyle/>
        <a:p>
          <a:endParaRPr lang="en-US"/>
        </a:p>
      </dgm:t>
    </dgm:pt>
    <dgm:pt modelId="{04CF2D05-61AD-4C77-8D90-19EBAD45D54B}" type="sibTrans" cxnId="{78015181-1389-4563-908E-B8EC0757083A}">
      <dgm:prSet/>
      <dgm:spPr/>
      <dgm:t>
        <a:bodyPr/>
        <a:lstStyle/>
        <a:p>
          <a:endParaRPr lang="en-US"/>
        </a:p>
      </dgm:t>
    </dgm:pt>
    <dgm:pt modelId="{7BDF54DC-D196-4111-AB09-B4E4EE5DCFB1}">
      <dgm:prSet custT="1"/>
      <dgm:spPr/>
      <dgm:t>
        <a:bodyPr/>
        <a:lstStyle/>
        <a:p>
          <a:r>
            <a:rPr lang="my-MM" sz="2000" dirty="0">
              <a:latin typeface="Myanmar Text" panose="020B0502040204020203" pitchFamily="34" charset="0"/>
              <a:cs typeface="Myanmar Text" panose="020B0502040204020203" pitchFamily="34" charset="0"/>
            </a:rPr>
            <a:t>အပြစ်သို့ ပို့ဆောင်နိုင်သောအရာများကို မကြည့်ပါနှင့် (မာကု ၉:၄၇; ယောဘ ၃၁:၁)။ ဥပမာ၊ မသင့်လျော်သော မြင်ကွင်းများပါသည့် ရုပ်ရှင်များကို ကြည့်ရှုခြင်း။</a:t>
          </a:r>
          <a:endParaRPr lang="en-US" sz="2000" dirty="0">
            <a:latin typeface="Myanmar Text" panose="020B0502040204020203" pitchFamily="34" charset="0"/>
            <a:cs typeface="Myanmar Text" panose="020B0502040204020203" pitchFamily="34" charset="0"/>
          </a:endParaRPr>
        </a:p>
      </dgm:t>
    </dgm:pt>
    <dgm:pt modelId="{DF5BC3BA-822D-4555-B400-7B0F5D9D9C1B}" type="parTrans" cxnId="{C7156CB4-FF51-42FB-9D94-13C7557F6F99}">
      <dgm:prSet/>
      <dgm:spPr/>
      <dgm:t>
        <a:bodyPr/>
        <a:lstStyle/>
        <a:p>
          <a:endParaRPr lang="en-US"/>
        </a:p>
      </dgm:t>
    </dgm:pt>
    <dgm:pt modelId="{437FFF4A-57B2-4E2D-BAA3-5AB54EF8CB84}" type="sibTrans" cxnId="{C7156CB4-FF51-42FB-9D94-13C7557F6F99}">
      <dgm:prSet/>
      <dgm:spPr/>
      <dgm:t>
        <a:bodyPr/>
        <a:lstStyle/>
        <a:p>
          <a:endParaRPr lang="en-U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6"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6"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6"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6"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6"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6" custScaleX="89350" custLinFactY="76374" custLinFactNeighborY="100000">
        <dgm:presLayoutVars>
          <dgm:bulletEnabled val="1"/>
        </dgm:presLayoutVars>
      </dgm:prSet>
      <dgm:spPr/>
    </dgm:pt>
    <dgm:pt modelId="{23242C9C-FE21-49E3-8F2B-C4CFFB24B005}" type="pres">
      <dgm:prSet presAssocID="{03BA7BCE-D8CC-4C0D-8D12-D90C2B26329D}" presName="spaceV" presStyleCnt="0"/>
      <dgm:spPr/>
    </dgm:pt>
    <dgm:pt modelId="{EDDF5516-4242-40AC-B65A-CEF223404CA9}" type="pres">
      <dgm:prSet presAssocID="{840CE69C-E0ED-42A2-A4D9-C6BEC30F8640}" presName="pair" presStyleCnt="0"/>
      <dgm:spPr/>
    </dgm:pt>
    <dgm:pt modelId="{2D101034-4A54-458C-AB5A-46A3E729315E}" type="pres">
      <dgm:prSet presAssocID="{840CE69C-E0ED-42A2-A4D9-C6BEC30F8640}" presName="spaceH" presStyleLbl="node1" presStyleIdx="0" presStyleCnt="0"/>
      <dgm:spPr/>
    </dgm:pt>
    <dgm:pt modelId="{2CCB2484-AA0B-467B-9305-5AC01C6B86F2}" type="pres">
      <dgm:prSet presAssocID="{840CE69C-E0ED-42A2-A4D9-C6BEC30F8640}" presName="desPictures" presStyleLbl="alignImgPlace1" presStyleIdx="3" presStyleCnt="6"/>
      <dgm:spPr/>
    </dgm:pt>
    <dgm:pt modelId="{D78DF4A7-6AA7-417A-B3BC-A7AE178B2A3B}" type="pres">
      <dgm:prSet presAssocID="{840CE69C-E0ED-42A2-A4D9-C6BEC30F8640}" presName="desTextWrapper" presStyleCnt="0"/>
      <dgm:spPr/>
    </dgm:pt>
    <dgm:pt modelId="{D68F3251-C157-4153-92F1-A4CC87CEDF62}" type="pres">
      <dgm:prSet presAssocID="{840CE69C-E0ED-42A2-A4D9-C6BEC30F8640}" presName="desText" presStyleLbl="revTx" presStyleIdx="3" presStyleCnt="6" custLinFactY="-100000" custLinFactNeighborY="-190298">
        <dgm:presLayoutVars>
          <dgm:bulletEnabled val="1"/>
        </dgm:presLayoutVars>
      </dgm:prSet>
      <dgm:spPr/>
    </dgm:pt>
    <dgm:pt modelId="{A4E7940C-4303-48BA-AF09-E61303CA3FC6}" type="pres">
      <dgm:prSet presAssocID="{89495C80-731E-48E6-8891-51500916522F}" presName="spaceV" presStyleCnt="0"/>
      <dgm:spPr/>
    </dgm:pt>
    <dgm:pt modelId="{F70A29DF-1D90-404A-BB88-6841DA372B8B}" type="pres">
      <dgm:prSet presAssocID="{375BAC63-3D1D-4B17-AFE7-7F62D9556F3F}" presName="pair" presStyleCnt="0"/>
      <dgm:spPr/>
    </dgm:pt>
    <dgm:pt modelId="{710D726B-A4D7-4169-B175-204FC16F3A57}" type="pres">
      <dgm:prSet presAssocID="{375BAC63-3D1D-4B17-AFE7-7F62D9556F3F}" presName="spaceH" presStyleLbl="node1" presStyleIdx="0" presStyleCnt="0"/>
      <dgm:spPr/>
    </dgm:pt>
    <dgm:pt modelId="{FE07DDC9-EA21-40AF-BCBB-C1B09732936C}" type="pres">
      <dgm:prSet presAssocID="{375BAC63-3D1D-4B17-AFE7-7F62D9556F3F}" presName="desPictures" presStyleLbl="alignImgPlace1" presStyleIdx="4" presStyleCnt="6"/>
      <dgm:spPr/>
    </dgm:pt>
    <dgm:pt modelId="{E05E46D9-0433-476B-8445-EF254F7A6906}" type="pres">
      <dgm:prSet presAssocID="{375BAC63-3D1D-4B17-AFE7-7F62D9556F3F}" presName="desTextWrapper" presStyleCnt="0"/>
      <dgm:spPr/>
    </dgm:pt>
    <dgm:pt modelId="{4C5F8AFF-C288-4030-98F7-A628EA70FFEA}" type="pres">
      <dgm:prSet presAssocID="{375BAC63-3D1D-4B17-AFE7-7F62D9556F3F}" presName="desText" presStyleLbl="revTx" presStyleIdx="4" presStyleCnt="6" custLinFactY="-100000" custLinFactNeighborY="-108396">
        <dgm:presLayoutVars>
          <dgm:bulletEnabled val="1"/>
        </dgm:presLayoutVars>
      </dgm:prSet>
      <dgm:spPr/>
    </dgm:pt>
    <dgm:pt modelId="{7AF4EDAE-A3DA-442C-9B32-A73AECA84290}" type="pres">
      <dgm:prSet presAssocID="{04CF2D05-61AD-4C77-8D90-19EBAD45D54B}" presName="spaceV" presStyleCnt="0"/>
      <dgm:spPr/>
    </dgm:pt>
    <dgm:pt modelId="{51B147CE-A7C4-42FD-8DBD-340185B21BB5}" type="pres">
      <dgm:prSet presAssocID="{7BDF54DC-D196-4111-AB09-B4E4EE5DCFB1}" presName="pair" presStyleCnt="0"/>
      <dgm:spPr/>
    </dgm:pt>
    <dgm:pt modelId="{FE2B4379-75CD-4DD3-84F1-DBE87CDE2EB9}" type="pres">
      <dgm:prSet presAssocID="{7BDF54DC-D196-4111-AB09-B4E4EE5DCFB1}" presName="spaceH" presStyleLbl="node1" presStyleIdx="0" presStyleCnt="0"/>
      <dgm:spPr/>
    </dgm:pt>
    <dgm:pt modelId="{CAC87F81-6091-44D0-986E-9514A9A0B698}" type="pres">
      <dgm:prSet presAssocID="{7BDF54DC-D196-4111-AB09-B4E4EE5DCFB1}" presName="desPictures" presStyleLbl="alignImgPlace1" presStyleIdx="5" presStyleCnt="6"/>
      <dgm:spPr/>
    </dgm:pt>
    <dgm:pt modelId="{0F962A7C-48C7-41FB-9A12-41AAF66812A7}" type="pres">
      <dgm:prSet presAssocID="{7BDF54DC-D196-4111-AB09-B4E4EE5DCFB1}" presName="desTextWrapper" presStyleCnt="0"/>
      <dgm:spPr/>
    </dgm:pt>
    <dgm:pt modelId="{EAE86C80-EFD8-4D65-9E41-AB78296EA6D2}" type="pres">
      <dgm:prSet presAssocID="{7BDF54DC-D196-4111-AB09-B4E4EE5DCFB1}" presName="desText" presStyleLbl="revTx" presStyleIdx="5" presStyleCnt="6" custLinFactNeighborY="-67345">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07242C02-1949-4116-9890-63638ECA2D47}" srcId="{8D1674AA-9402-48AE-9589-BBE35ECC8144}" destId="{840CE69C-E0ED-42A2-A4D9-C6BEC30F8640}" srcOrd="4" destOrd="0" parTransId="{069A3EE7-F075-4D62-BBA0-AC1A2F56822C}" sibTransId="{89495C80-731E-48E6-8891-51500916522F}"/>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527E2517-BB45-4AAF-B05A-26DE074676C9}" type="presOf" srcId="{7BDF54DC-D196-4111-AB09-B4E4EE5DCFB1}" destId="{EAE86C80-EFD8-4D65-9E41-AB78296EA6D2}" srcOrd="0" destOrd="0" presId="urn:microsoft.com/office/officeart/2008/layout/AccentedPicture"/>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21289380-9C55-4B9D-BFBE-7D6DA39CDE76}" type="presOf" srcId="{375BAC63-3D1D-4B17-AFE7-7F62D9556F3F}" destId="{4C5F8AFF-C288-4030-98F7-A628EA70FFEA}" srcOrd="0" destOrd="0" presId="urn:microsoft.com/office/officeart/2008/layout/AccentedPicture"/>
    <dgm:cxn modelId="{78015181-1389-4563-908E-B8EC0757083A}" srcId="{8D1674AA-9402-48AE-9589-BBE35ECC8144}" destId="{375BAC63-3D1D-4B17-AFE7-7F62D9556F3F}" srcOrd="5" destOrd="0" parTransId="{69F4D0D3-926D-4447-B7BF-1BB94247BDD2}" sibTransId="{04CF2D05-61AD-4C77-8D90-19EBAD45D54B}"/>
    <dgm:cxn modelId="{DB8CD381-FB38-4718-895D-8FF11E7B6E32}" type="presOf" srcId="{840CE69C-E0ED-42A2-A4D9-C6BEC30F8640}" destId="{D68F3251-C157-4153-92F1-A4CC87CEDF62}"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C7156CB4-FF51-42FB-9D94-13C7557F6F99}" srcId="{8D1674AA-9402-48AE-9589-BBE35ECC8144}" destId="{7BDF54DC-D196-4111-AB09-B4E4EE5DCFB1}" srcOrd="6" destOrd="0" parTransId="{DF5BC3BA-822D-4555-B400-7B0F5D9D9C1B}" sibTransId="{437FFF4A-57B2-4E2D-BAA3-5AB54EF8CB84}"/>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6939CF0-8F07-485A-AA46-4795E151641D}" type="presParOf" srcId="{F41AA789-D42D-4AB5-A6E0-357725B41F6B}" destId="{23242C9C-FE21-49E3-8F2B-C4CFFB24B005}" srcOrd="5" destOrd="0" presId="urn:microsoft.com/office/officeart/2008/layout/AccentedPicture"/>
    <dgm:cxn modelId="{18497C56-4200-4A86-B5C6-C44E5438783C}" type="presParOf" srcId="{F41AA789-D42D-4AB5-A6E0-357725B41F6B}" destId="{EDDF5516-4242-40AC-B65A-CEF223404CA9}" srcOrd="6" destOrd="0" presId="urn:microsoft.com/office/officeart/2008/layout/AccentedPicture"/>
    <dgm:cxn modelId="{1B4BA11B-8D61-44EC-BE1E-924DCE6DC0E9}" type="presParOf" srcId="{EDDF5516-4242-40AC-B65A-CEF223404CA9}" destId="{2D101034-4A54-458C-AB5A-46A3E729315E}" srcOrd="0" destOrd="0" presId="urn:microsoft.com/office/officeart/2008/layout/AccentedPicture"/>
    <dgm:cxn modelId="{8233761E-5603-4B3D-8581-DC02E71250AA}" type="presParOf" srcId="{EDDF5516-4242-40AC-B65A-CEF223404CA9}" destId="{2CCB2484-AA0B-467B-9305-5AC01C6B86F2}" srcOrd="1" destOrd="0" presId="urn:microsoft.com/office/officeart/2008/layout/AccentedPicture"/>
    <dgm:cxn modelId="{F5F8E4AF-F2A6-4230-916E-9B414DDCE852}" type="presParOf" srcId="{EDDF5516-4242-40AC-B65A-CEF223404CA9}" destId="{D78DF4A7-6AA7-417A-B3BC-A7AE178B2A3B}" srcOrd="2" destOrd="0" presId="urn:microsoft.com/office/officeart/2008/layout/AccentedPicture"/>
    <dgm:cxn modelId="{9F1F64CC-F7C4-41D7-9103-DCD8BA73E41A}" type="presParOf" srcId="{D78DF4A7-6AA7-417A-B3BC-A7AE178B2A3B}" destId="{D68F3251-C157-4153-92F1-A4CC87CEDF62}" srcOrd="0" destOrd="0" presId="urn:microsoft.com/office/officeart/2008/layout/AccentedPicture"/>
    <dgm:cxn modelId="{CE65350E-7ADE-48B5-B629-60503298E3D4}" type="presParOf" srcId="{F41AA789-D42D-4AB5-A6E0-357725B41F6B}" destId="{A4E7940C-4303-48BA-AF09-E61303CA3FC6}" srcOrd="7" destOrd="0" presId="urn:microsoft.com/office/officeart/2008/layout/AccentedPicture"/>
    <dgm:cxn modelId="{18E2F7F7-DD04-4E5B-9E04-2E46C38EA482}" type="presParOf" srcId="{F41AA789-D42D-4AB5-A6E0-357725B41F6B}" destId="{F70A29DF-1D90-404A-BB88-6841DA372B8B}" srcOrd="8" destOrd="0" presId="urn:microsoft.com/office/officeart/2008/layout/AccentedPicture"/>
    <dgm:cxn modelId="{20C9E558-F03E-4F5B-8E54-C7DCBD3C4ABF}" type="presParOf" srcId="{F70A29DF-1D90-404A-BB88-6841DA372B8B}" destId="{710D726B-A4D7-4169-B175-204FC16F3A57}" srcOrd="0" destOrd="0" presId="urn:microsoft.com/office/officeart/2008/layout/AccentedPicture"/>
    <dgm:cxn modelId="{682CD1FC-E69D-452D-9F0F-917F62599A8D}" type="presParOf" srcId="{F70A29DF-1D90-404A-BB88-6841DA372B8B}" destId="{FE07DDC9-EA21-40AF-BCBB-C1B09732936C}" srcOrd="1" destOrd="0" presId="urn:microsoft.com/office/officeart/2008/layout/AccentedPicture"/>
    <dgm:cxn modelId="{56742971-BF2C-4466-9418-75AB706043BE}" type="presParOf" srcId="{F70A29DF-1D90-404A-BB88-6841DA372B8B}" destId="{E05E46D9-0433-476B-8445-EF254F7A6906}" srcOrd="2" destOrd="0" presId="urn:microsoft.com/office/officeart/2008/layout/AccentedPicture"/>
    <dgm:cxn modelId="{ED8E5F42-9785-4229-A060-C1047E078724}" type="presParOf" srcId="{E05E46D9-0433-476B-8445-EF254F7A6906}" destId="{4C5F8AFF-C288-4030-98F7-A628EA70FFEA}" srcOrd="0" destOrd="0" presId="urn:microsoft.com/office/officeart/2008/layout/AccentedPicture"/>
    <dgm:cxn modelId="{9CB854FA-26EF-43C1-9F0D-9B15345D169A}" type="presParOf" srcId="{F41AA789-D42D-4AB5-A6E0-357725B41F6B}" destId="{7AF4EDAE-A3DA-442C-9B32-A73AECA84290}" srcOrd="9" destOrd="0" presId="urn:microsoft.com/office/officeart/2008/layout/AccentedPicture"/>
    <dgm:cxn modelId="{2F94AE24-22EE-4E8D-A454-F99DF44BA64F}" type="presParOf" srcId="{F41AA789-D42D-4AB5-A6E0-357725B41F6B}" destId="{51B147CE-A7C4-42FD-8DBD-340185B21BB5}" srcOrd="10" destOrd="0" presId="urn:microsoft.com/office/officeart/2008/layout/AccentedPicture"/>
    <dgm:cxn modelId="{00CCADB7-2BBE-4EF8-81AD-34990FCB2762}" type="presParOf" srcId="{51B147CE-A7C4-42FD-8DBD-340185B21BB5}" destId="{FE2B4379-75CD-4DD3-84F1-DBE87CDE2EB9}" srcOrd="0" destOrd="0" presId="urn:microsoft.com/office/officeart/2008/layout/AccentedPicture"/>
    <dgm:cxn modelId="{44B3A49F-3E0E-4BDF-B4B0-ECFD97BD4919}" type="presParOf" srcId="{51B147CE-A7C4-42FD-8DBD-340185B21BB5}" destId="{CAC87F81-6091-44D0-986E-9514A9A0B698}" srcOrd="1" destOrd="0" presId="urn:microsoft.com/office/officeart/2008/layout/AccentedPicture"/>
    <dgm:cxn modelId="{1C2ACB70-51A6-4F82-BD02-D4774F389AFF}" type="presParOf" srcId="{51B147CE-A7C4-42FD-8DBD-340185B21BB5}" destId="{0F962A7C-48C7-41FB-9A12-41AAF66812A7}" srcOrd="2" destOrd="0" presId="urn:microsoft.com/office/officeart/2008/layout/AccentedPicture"/>
    <dgm:cxn modelId="{44E0CBAE-03BC-4E30-8BAB-C76A8B2C2C26}" type="presParOf" srcId="{0F962A7C-48C7-41FB-9A12-41AAF66812A7}" destId="{EAE86C80-EFD8-4D65-9E41-AB78296EA6D2}"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my-MM" sz="2000" b="1" dirty="0">
              <a:latin typeface="Myanmar Text" panose="020B0502040204020203" pitchFamily="34" charset="0"/>
              <a:cs typeface="Myanmar Text" panose="020B0502040204020203" pitchFamily="34" charset="0"/>
            </a:rPr>
            <a:t>ကိုယ့်ကိုယ်ကို လုံလောက်သည်ဟု မထင်ပါနှင့် (၁ ကော ၁၀း၁၂)</a:t>
          </a:r>
          <a:endParaRPr lang="es-ES" sz="2000" b="1"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my-MM" sz="2000" b="1" dirty="0">
              <a:latin typeface="Myanmar Text" panose="020B0502040204020203" pitchFamily="34" charset="0"/>
              <a:cs typeface="Myanmar Text" panose="020B0502040204020203" pitchFamily="34" charset="0"/>
            </a:rPr>
            <a:t>ကိုယ်ကောင်းကြောင်း လူတိုင်းကို မပြောနှင့်တော့။ ယေရှုကဲ့သို့နှိမ့်ချပါ (မဿဲ ၆း၂)</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my-MM" sz="2000" b="1" dirty="0">
              <a:latin typeface="Myanmar Text" panose="020B0502040204020203" pitchFamily="34" charset="0"/>
              <a:cs typeface="Myanmar Text" panose="020B0502040204020203" pitchFamily="34" charset="0"/>
            </a:rPr>
            <a:t>နှလုံးသားမှသွေးသားတပ်မက်မှုကို ဖယ်ရှားရန် လိုအပ်သမျှလုပ်ဆောင်ပါ (မဿဲ ၅း၂၈-၂၉)</a:t>
          </a:r>
          <a:endParaRPr lang="es-ES" sz="2000" dirty="0">
            <a:latin typeface="Myanmar Text" panose="020B0502040204020203" pitchFamily="34" charset="0"/>
            <a:cs typeface="Myanmar Text" panose="020B0502040204020203" pitchFamily="34" charset="0"/>
          </a:endParaRPr>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my-MM" sz="2000" b="1" dirty="0">
              <a:latin typeface="Myanmar Text" panose="020B0502040204020203" pitchFamily="34" charset="0"/>
              <a:cs typeface="Myanmar Text" panose="020B0502040204020203" pitchFamily="34" charset="0"/>
            </a:rPr>
            <a:t>သူတစ်ပါးကို ဝေဖန်ခြင်းနှင့်ပြစ်တင်ခြင်းကို ရပ်တန့်ပါ (၁ ကော ၄း၅)</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my-MM" sz="2000" b="1" dirty="0">
              <a:latin typeface="Myanmar Text" panose="020B0502040204020203" pitchFamily="34" charset="0"/>
              <a:cs typeface="Myanmar Text" panose="020B0502040204020203" pitchFamily="34" charset="0"/>
            </a:rPr>
            <a:t>ရန်သူကိုမမုန်းပါနှင့်၊ သူတို့အတွက် ဆုတောင်းပေးပါ (မဿဲ ၅း၄၄)</a:t>
          </a:r>
          <a:endParaRPr lang="es-ES" sz="2000" dirty="0">
            <a:latin typeface="Myanmar Text" panose="020B0502040204020203" pitchFamily="34" charset="0"/>
            <a:cs typeface="Myanmar Text" panose="020B0502040204020203" pitchFamily="34" charset="0"/>
          </a:endParaRPr>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my-MM" sz="2000" b="1" dirty="0">
              <a:latin typeface="Myanmar Text" panose="020B0502040204020203" pitchFamily="34" charset="0"/>
              <a:cs typeface="Myanmar Text" panose="020B0502040204020203" pitchFamily="34" charset="0"/>
            </a:rPr>
            <a:t>ပတ်ဝန်းကျင်၌ရှိသောသူများအပေါ် အမျက်မထွက်ပါနှင့် (မဿဲ ၅း၂၂)</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my-MM" sz="1800" b="1" dirty="0"/>
            <a:t>အပြစ်ပြုမိနိုင်သည့်နေရာများသို့မသွားပါနှင့် (မာကု ၉:၄၅; ယောဘ ၂၃:၁၁)။ ဥပမာအားဖြင့် ညကလပ်သို့သွားခြင်း။</a:t>
          </a:r>
          <a:endParaRPr lang="es-ES" sz="1800" b="1"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my-MM" sz="1800" b="1" dirty="0"/>
            <a:t>အပြစ်သို့ ပို့ဆောင်နိုင်သောအရာများကို မကြည့်ပါနှင့် (မာကု ၉:၄၇; ယောဘ ၃၁:၁)။ ဥပမာ၊ မသင့်လျော်သော မြင်ကွင်းများပါသည့် ရုပ်ရှင်များကို ကြည့်ရှုခြင်း။</a:t>
          </a:r>
          <a:endParaRPr lang="es-ES" sz="1800" b="1"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my-MM" sz="1800" b="1" dirty="0"/>
            <a:t>အပြစ်သို့ ပို့ဆောင်နိုင်သောအရာများကို ရှောင်ကြဉ်ပါ (မာ ၉:၄၃; ယောဘ ၂၃:၁၂)။ ဥပမာအားဖြင့် အရက်ဝယ်ယူခြင်း။</a:t>
          </a:r>
          <a:endParaRPr lang="es-ES" sz="1800" b="1"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Y="770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Y="7705">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my-MM" sz="2000" b="1" dirty="0">
              <a:latin typeface="Myanmar Text" panose="020B0502040204020203" pitchFamily="34" charset="0"/>
              <a:cs typeface="Myanmar Text" panose="020B0502040204020203" pitchFamily="34" charset="0"/>
            </a:rPr>
            <a:t>ကိုယ့်ကိုယ်ကို လုံလောက်သည်ဟု မထင်ပါနှင့် (၁ ကော ၁၀း၁၂)</a:t>
          </a:r>
          <a:endParaRPr lang="es-ES" sz="2000" b="1"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my-MM" sz="2000" b="1" dirty="0">
              <a:latin typeface="Myanmar Text" panose="020B0502040204020203" pitchFamily="34" charset="0"/>
              <a:cs typeface="Myanmar Text" panose="020B0502040204020203" pitchFamily="34" charset="0"/>
            </a:rPr>
            <a:t>ကိုယ်ကောင်းကြောင်း လူတိုင်းကို မပြောနှင့်တော့။ ယေရှုကဲ့သို့နှိမ့်ချပါ (မဿဲ ၆း၂)</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my-MM" sz="2000" b="1" dirty="0">
              <a:latin typeface="Myanmar Text" panose="020B0502040204020203" pitchFamily="34" charset="0"/>
              <a:cs typeface="Myanmar Text" panose="020B0502040204020203" pitchFamily="34" charset="0"/>
            </a:rPr>
            <a:t>နှလုံးသားမှသွေးသားတပ်မက်မှုကို ဖယ်ရှားရန် လိုအပ်သမျှလုပ်ဆောင်ပါ (မဿဲ ၅း၂၈-၂၉)</a:t>
          </a:r>
          <a:endParaRPr lang="es-ES" sz="2000" dirty="0">
            <a:latin typeface="Myanmar Text" panose="020B0502040204020203" pitchFamily="34" charset="0"/>
            <a:cs typeface="Myanmar Text" panose="020B0502040204020203" pitchFamily="34" charset="0"/>
          </a:endParaRPr>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my-MM" sz="2000" b="1" dirty="0">
              <a:latin typeface="Myanmar Text" panose="020B0502040204020203" pitchFamily="34" charset="0"/>
              <a:cs typeface="Myanmar Text" panose="020B0502040204020203" pitchFamily="34" charset="0"/>
            </a:rPr>
            <a:t>သူတစ်ပါးကို ဝေဖန်ခြင်းနှင့်ပြစ်တင်ခြင်းကို ရပ်တန့်ပါ (၁ ကော ၄း၅)</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my-MM" sz="2000" b="1" dirty="0">
              <a:latin typeface="Myanmar Text" panose="020B0502040204020203" pitchFamily="34" charset="0"/>
              <a:cs typeface="Myanmar Text" panose="020B0502040204020203" pitchFamily="34" charset="0"/>
            </a:rPr>
            <a:t>ရန်သူကိုမမုန်းပါနှင့်၊ သူတို့အတွက် ဆုတောင်းပေးပါ (မဿဲ ၅း၄၄)</a:t>
          </a:r>
          <a:endParaRPr lang="es-ES" sz="2000" dirty="0">
            <a:latin typeface="Myanmar Text" panose="020B0502040204020203" pitchFamily="34" charset="0"/>
            <a:cs typeface="Myanmar Text" panose="020B0502040204020203" pitchFamily="34" charset="0"/>
          </a:endParaRPr>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my-MM" sz="2000" b="1" dirty="0">
              <a:latin typeface="Myanmar Text" panose="020B0502040204020203" pitchFamily="34" charset="0"/>
              <a:cs typeface="Myanmar Text" panose="020B0502040204020203" pitchFamily="34" charset="0"/>
            </a:rPr>
            <a:t>ပတ်ဝန်းကျင်၌ရှိသောသူများအပေါ် အမျက်မထွက်ပါနှင့် (မဿဲ ၅း၂၂)</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my-MM" sz="2000" dirty="0">
              <a:solidFill>
                <a:schemeClr val="tx1"/>
              </a:solidFill>
              <a:latin typeface="Myanmar Text" panose="020B0502040204020203" pitchFamily="34" charset="0"/>
              <a:cs typeface="Myanmar Text" panose="020B0502040204020203" pitchFamily="34" charset="0"/>
            </a:rPr>
            <a:t>ပညတ်တရားက အပြစ်သည် ဘာဖြစ်သည်ကို အနက်ဖွင့် ပေးသည် </a:t>
          </a:r>
          <a:endParaRPr lang="es-ES" sz="2000" dirty="0">
            <a:solidFill>
              <a:schemeClr val="tx1"/>
            </a:solidFill>
            <a:latin typeface="Myanmar Text" panose="020B0502040204020203" pitchFamily="34" charset="0"/>
            <a:cs typeface="Myanmar Text" panose="020B0502040204020203" pitchFamily="34" charset="0"/>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my-MM" sz="2000" dirty="0">
              <a:solidFill>
                <a:schemeClr val="tx1"/>
              </a:solidFill>
              <a:latin typeface="Myanmar Text" panose="020B0502040204020203" pitchFamily="34" charset="0"/>
              <a:cs typeface="Myanmar Text" panose="020B0502040204020203" pitchFamily="34" charset="0"/>
            </a:rPr>
            <a:t>ကျွန်ုပ်တို့ အ ပြစ်ပြုမိသော အခါ ထာဝရ သေခြင်းပြစ် ဒဏ်ခံရသည်</a:t>
          </a:r>
          <a:endParaRPr lang="es-ES" sz="2000" dirty="0">
            <a:solidFill>
              <a:schemeClr val="tx1"/>
            </a:solidFill>
            <a:latin typeface="Myanmar Text" panose="020B0502040204020203" pitchFamily="34" charset="0"/>
            <a:cs typeface="Myanmar Text" panose="020B0502040204020203" pitchFamily="34" charset="0"/>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my-MM" sz="2000" dirty="0">
              <a:solidFill>
                <a:schemeClr val="tx1"/>
              </a:solidFill>
              <a:latin typeface="Myanmar Text" panose="020B0502040204020203" pitchFamily="34" charset="0"/>
              <a:cs typeface="Myanmar Text" panose="020B0502040204020203" pitchFamily="34" charset="0"/>
            </a:rPr>
            <a:t>ပညတ်တော် သည် အပြစ်ကို ခွင့်လွှတ်နိုင် သည့် တန်ခိုး မရှိပါ။ </a:t>
          </a:r>
          <a:endParaRPr lang="es-ES" sz="2000" dirty="0">
            <a:solidFill>
              <a:schemeClr val="tx1"/>
            </a:solidFill>
            <a:latin typeface="Myanmar Text" panose="020B0502040204020203" pitchFamily="34" charset="0"/>
            <a:cs typeface="Myanmar Text" panose="020B0502040204020203" pitchFamily="34" charset="0"/>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pPr>
            <a:lnSpc>
              <a:spcPts val="2400"/>
            </a:lnSpc>
            <a:spcAft>
              <a:spcPts val="0"/>
            </a:spcAft>
          </a:pPr>
          <a:r>
            <a:rPr lang="my-MM" sz="20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ကျွန်ုပ်တို့၏အ ပြစ်အတွက် ပေးဆပ်ရန် ယေရှုသည် ထာဝရသေခြင်း ကိုခံခဲ့သည်။ </a:t>
          </a:r>
          <a:endParaRPr lang="es-ES" sz="20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pPr>
            <a:lnSpc>
              <a:spcPts val="2400"/>
            </a:lnSpc>
            <a:spcAft>
              <a:spcPts val="0"/>
            </a:spcAft>
          </a:pPr>
          <a:r>
            <a:rPr lang="my-MM" sz="2000" dirty="0">
              <a:effectLst>
                <a:outerShdw blurRad="38100" dist="38100" dir="2700000" algn="tl">
                  <a:srgbClr val="000000"/>
                </a:outerShdw>
              </a:effectLst>
              <a:latin typeface="Myanmar Text" panose="020B0502040204020203" pitchFamily="34" charset="0"/>
              <a:cs typeface="Myanmar Text" panose="020B0502040204020203" pitchFamily="34" charset="0"/>
            </a:rPr>
            <a:t>ယေရှု၏ပူဇော် ဆက်ကပ်ခြင်း ကို ကျွန်ုပ်တို့ လက်ခံသည့် အခါ၌ ခွင့်</a:t>
          </a:r>
          <a:r>
            <a:rPr lang="en-US" sz="20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000" dirty="0">
              <a:effectLst>
                <a:outerShdw blurRad="38100" dist="38100" dir="2700000" algn="tl">
                  <a:srgbClr val="000000"/>
                </a:outerShdw>
              </a:effectLst>
              <a:latin typeface="Myanmar Text" panose="020B0502040204020203" pitchFamily="34" charset="0"/>
              <a:cs typeface="Myanmar Text" panose="020B0502040204020203" pitchFamily="34" charset="0"/>
            </a:rPr>
            <a:t>လွှတ်ခြင်း</a:t>
          </a:r>
          <a:r>
            <a:rPr lang="en-US" sz="20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000" dirty="0">
              <a:effectLst>
                <a:outerShdw blurRad="38100" dist="38100" dir="2700000" algn="tl">
                  <a:srgbClr val="000000"/>
                </a:outerShdw>
              </a:effectLst>
              <a:latin typeface="Myanmar Text" panose="020B0502040204020203" pitchFamily="34" charset="0"/>
              <a:cs typeface="Myanmar Text" panose="020B0502040204020203" pitchFamily="34" charset="0"/>
            </a:rPr>
            <a:t>ခံရသည် </a:t>
          </a:r>
          <a:endParaRPr lang="es-ES" sz="20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pPr>
            <a:lnSpc>
              <a:spcPts val="2400"/>
            </a:lnSpc>
            <a:spcAft>
              <a:spcPts val="0"/>
            </a:spcAft>
          </a:pPr>
          <a:r>
            <a:rPr lang="my-MM" sz="1900" dirty="0">
              <a:effectLst>
                <a:outerShdw blurRad="38100" dist="38100" dir="2700000" algn="tl">
                  <a:srgbClr val="000000"/>
                </a:outerShdw>
              </a:effectLst>
              <a:latin typeface="Myanmar Text" panose="020B0502040204020203" pitchFamily="34" charset="0"/>
              <a:cs typeface="Myanmar Text" panose="020B0502040204020203" pitchFamily="34" charset="0"/>
            </a:rPr>
            <a:t>တစ်ကြိမ်ခွင့်လွှတ် ခြင်းခံရပြီးသည် နှင့်၊ နောက်တစ်ဖန်</a:t>
          </a:r>
          <a:r>
            <a:rPr lang="en-US" sz="19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1900" dirty="0">
              <a:effectLst>
                <a:outerShdw blurRad="38100" dist="38100" dir="2700000" algn="tl">
                  <a:srgbClr val="000000"/>
                </a:outerShdw>
              </a:effectLst>
              <a:latin typeface="Myanmar Text" panose="020B0502040204020203" pitchFamily="34" charset="0"/>
              <a:cs typeface="Myanmar Text" panose="020B0502040204020203" pitchFamily="34" charset="0"/>
            </a:rPr>
            <a:t>အပြစ်မပြုရန် ပညတ်တော်လိုက် ကြသည် (၁ ယော ၂း၁)</a:t>
          </a:r>
          <a:endParaRPr lang="es-ES" sz="19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54807"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94576"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ts val="2880"/>
            </a:lnSpc>
            <a:spcBef>
              <a:spcPct val="0"/>
            </a:spcBef>
            <a:spcAft>
              <a:spcPts val="0"/>
            </a:spcAft>
            <a:buFontTx/>
            <a:buBlip>
              <a:blip xmlns:r="http://schemas.openxmlformats.org/officeDocument/2006/relationships" r:embed="rId1"/>
            </a:buBlip>
          </a:pPr>
          <a:r>
            <a:rPr lang="my-MM" sz="2400" kern="1200" dirty="0">
              <a:solidFill>
                <a:schemeClr val="accent5">
                  <a:lumMod val="50000"/>
                </a:schemeClr>
              </a:solidFill>
              <a:latin typeface="Myanmar Text" panose="020B0502040204020203" pitchFamily="34" charset="0"/>
              <a:cs typeface="Myanmar Text" panose="020B0502040204020203" pitchFamily="34" charset="0"/>
            </a:rPr>
            <a:t>သွေးဆောင်မှုကို ရှောင်ကြဉ်ပါ</a:t>
          </a:r>
          <a:endParaRPr lang="es-ES" sz="2400" kern="1200" dirty="0">
            <a:solidFill>
              <a:schemeClr val="accent5">
                <a:lumMod val="50000"/>
              </a:schemeClr>
            </a:solidFill>
            <a:latin typeface="Myanmar Text" panose="020B0502040204020203" pitchFamily="34" charset="0"/>
            <a:cs typeface="Myanmar Text" panose="020B0502040204020203" pitchFamily="34" charset="0"/>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my-MM" sz="2400" kern="1200" dirty="0">
              <a:solidFill>
                <a:schemeClr val="accent5">
                  <a:lumMod val="50000"/>
                </a:schemeClr>
              </a:solidFill>
              <a:latin typeface="Myanmar Text" panose="020B0502040204020203" pitchFamily="34" charset="0"/>
              <a:cs typeface="Myanmar Text" panose="020B0502040204020203" pitchFamily="34" charset="0"/>
            </a:rPr>
            <a:t>အပြစ်ရှောင်ရန် အကြံပြုချက်များ</a:t>
          </a:r>
          <a:endParaRPr lang="es-ES" sz="2400" kern="1200" dirty="0">
            <a:solidFill>
              <a:schemeClr val="accent5">
                <a:lumMod val="50000"/>
              </a:schemeClr>
            </a:solidFill>
            <a:latin typeface="Myanmar Text" panose="020B0502040204020203" pitchFamily="34" charset="0"/>
            <a:cs typeface="Myanmar Text" panose="020B0502040204020203" pitchFamily="34" charset="0"/>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my-MM" sz="24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အပြစ်</a:t>
          </a:r>
          <a:endParaRPr lang="es-ES" sz="24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my-MM" sz="2400" kern="1200" dirty="0">
              <a:solidFill>
                <a:schemeClr val="accent3">
                  <a:lumMod val="50000"/>
                </a:schemeClr>
              </a:solidFill>
            </a:rPr>
            <a:t>ပညတ်တရားနှင့် အပြစ်တရား </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my-MM" sz="24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ပညတ်တော်</a:t>
          </a:r>
          <a:endParaRPr lang="es-ES" sz="24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ctr" anchorCtr="0">
          <a:noAutofit/>
        </a:bodyPr>
        <a:lstStyle/>
        <a:p>
          <a:pPr marL="269875" lvl="1" indent="-269875" algn="l" defTabSz="1066800" rtl="0">
            <a:lnSpc>
              <a:spcPts val="2880"/>
            </a:lnSpc>
            <a:spcBef>
              <a:spcPct val="0"/>
            </a:spcBef>
            <a:spcAft>
              <a:spcPts val="0"/>
            </a:spcAft>
            <a:buSzPct val="120000"/>
            <a:buFontTx/>
            <a:buBlip>
              <a:blip xmlns:r="http://schemas.openxmlformats.org/officeDocument/2006/relationships" r:embed="rId5"/>
            </a:buBlip>
          </a:pPr>
          <a:r>
            <a:rPr lang="my-MM" sz="2400" kern="1200" dirty="0">
              <a:solidFill>
                <a:schemeClr val="accent6">
                  <a:lumMod val="50000"/>
                </a:schemeClr>
              </a:solidFill>
              <a:latin typeface="Myanmar Text" panose="020B0502040204020203" pitchFamily="34" charset="0"/>
              <a:cs typeface="Myanmar Text" panose="020B0502040204020203" pitchFamily="34" charset="0"/>
            </a:rPr>
            <a:t>ဧဝံဂေလိတရား နှင့်ပညတ်တရား</a:t>
          </a:r>
          <a:endParaRPr lang="es-ES" sz="2400" kern="1200" dirty="0">
            <a:solidFill>
              <a:schemeClr val="accent6">
                <a:lumMod val="50000"/>
              </a:schemeClr>
            </a:solidFill>
            <a:latin typeface="Myanmar Text" panose="020B0502040204020203" pitchFamily="34" charset="0"/>
            <a:cs typeface="Myanmar Text" panose="020B0502040204020203" pitchFamily="34" charset="0"/>
          </a:endParaRPr>
        </a:p>
        <a:p>
          <a:pPr marL="269875" lvl="1" indent="-269875" algn="l" defTabSz="1066800" rtl="0">
            <a:lnSpc>
              <a:spcPts val="2880"/>
            </a:lnSpc>
            <a:spcBef>
              <a:spcPct val="0"/>
            </a:spcBef>
            <a:spcAft>
              <a:spcPts val="0"/>
            </a:spcAft>
            <a:buSzPct val="120000"/>
            <a:buFontTx/>
            <a:buBlip>
              <a:blip xmlns:r="http://schemas.openxmlformats.org/officeDocument/2006/relationships" r:embed="rId5"/>
            </a:buBlip>
          </a:pPr>
          <a:r>
            <a:rPr lang="my-MM" sz="2400" kern="1200" dirty="0">
              <a:solidFill>
                <a:schemeClr val="accent6">
                  <a:lumMod val="50000"/>
                </a:schemeClr>
              </a:solidFill>
            </a:rPr>
            <a:t>ကျောက်ပေါ်မှာ တည်ဆောက် သည်</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926447"/>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ts val="2880"/>
            </a:lnSpc>
            <a:spcBef>
              <a:spcPct val="0"/>
            </a:spcBef>
            <a:spcAft>
              <a:spcPts val="0"/>
            </a:spcAft>
            <a:buNone/>
          </a:pPr>
          <a:r>
            <a:rPr lang="my-MM" sz="24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ဧဝံဂေလိ တရား</a:t>
          </a:r>
          <a:endParaRPr lang="es-ES" sz="2400"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5906235" y="1926447"/>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56583" y="4725"/>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261470" y="970006"/>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261470" y="970006"/>
        <a:ext cx="1426087" cy="1417393"/>
      </dsp:txXfrm>
    </dsp:sp>
    <dsp:sp modelId="{A3E26721-2A91-4149-9137-02C2D254B38D}">
      <dsp:nvSpPr>
        <dsp:cNvPr id="0" name=""/>
        <dsp:cNvSpPr/>
      </dsp:nvSpPr>
      <dsp:spPr>
        <a:xfrm>
          <a:off x="1863653" y="31638"/>
          <a:ext cx="376218" cy="376218"/>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253130" y="31638"/>
          <a:ext cx="590397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2253130" y="31638"/>
        <a:ext cx="5903976" cy="376218"/>
      </dsp:txXfrm>
    </dsp:sp>
    <dsp:sp modelId="{B2A20C54-1088-424E-804D-69E4B512CA18}">
      <dsp:nvSpPr>
        <dsp:cNvPr id="0" name=""/>
        <dsp:cNvSpPr/>
      </dsp:nvSpPr>
      <dsp:spPr>
        <a:xfrm>
          <a:off x="1851340" y="538171"/>
          <a:ext cx="376218" cy="376218"/>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227558" y="538171"/>
          <a:ext cx="590397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2227558" y="538171"/>
        <a:ext cx="5903976" cy="376218"/>
      </dsp:txXfrm>
    </dsp:sp>
    <dsp:sp modelId="{AA7CAD85-152C-4DA1-BE5F-17040AE02EF1}">
      <dsp:nvSpPr>
        <dsp:cNvPr id="0" name=""/>
        <dsp:cNvSpPr/>
      </dsp:nvSpPr>
      <dsp:spPr>
        <a:xfrm>
          <a:off x="1851340" y="1069101"/>
          <a:ext cx="376218" cy="376218"/>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227558" y="1552880"/>
          <a:ext cx="590397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endParaRPr lang="es-ES" sz="2000" kern="1200" dirty="0"/>
        </a:p>
      </dsp:txBody>
      <dsp:txXfrm>
        <a:off x="2227558" y="1552880"/>
        <a:ext cx="5903976" cy="376218"/>
      </dsp:txXfrm>
    </dsp:sp>
    <dsp:sp modelId="{2CCB2484-AA0B-467B-9305-5AC01C6B86F2}">
      <dsp:nvSpPr>
        <dsp:cNvPr id="0" name=""/>
        <dsp:cNvSpPr/>
      </dsp:nvSpPr>
      <dsp:spPr>
        <a:xfrm>
          <a:off x="1851340" y="1333267"/>
          <a:ext cx="376218" cy="376218"/>
        </a:xfrm>
        <a:prstGeom prst="ellipse">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8F3251-C157-4153-92F1-A4CC87CEDF62}">
      <dsp:nvSpPr>
        <dsp:cNvPr id="0" name=""/>
        <dsp:cNvSpPr/>
      </dsp:nvSpPr>
      <dsp:spPr>
        <a:xfrm>
          <a:off x="2227558" y="241112"/>
          <a:ext cx="660769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ts val="2400"/>
            </a:lnSpc>
            <a:spcBef>
              <a:spcPct val="0"/>
            </a:spcBef>
            <a:spcAft>
              <a:spcPts val="0"/>
            </a:spcAft>
            <a:buNone/>
          </a:pPr>
          <a:r>
            <a:rPr lang="my-MM" sz="2000" kern="1200" dirty="0">
              <a:latin typeface="Myanmar Text" panose="020B0502040204020203" pitchFamily="34" charset="0"/>
              <a:cs typeface="Myanmar Text" panose="020B0502040204020203" pitchFamily="34" charset="0"/>
            </a:rPr>
            <a:t>အပြစ်သို့ ပို့ဆောင်နိုင်သောအရာများကို ရှောင်ကြဉ်ပါ (မာ ၉:၄၃; ယောဘ ၂၃:၁၂)။ ဥပမာအားဖြင့် အရက်ဝယ်ယူခြင်း။</a:t>
          </a:r>
          <a:endParaRPr lang="en-US" sz="2000" kern="1200" dirty="0">
            <a:latin typeface="Myanmar Text" panose="020B0502040204020203" pitchFamily="34" charset="0"/>
            <a:cs typeface="Myanmar Text" panose="020B0502040204020203" pitchFamily="34" charset="0"/>
          </a:endParaRPr>
        </a:p>
      </dsp:txBody>
      <dsp:txXfrm>
        <a:off x="2227558" y="241112"/>
        <a:ext cx="6607696" cy="376218"/>
      </dsp:txXfrm>
    </dsp:sp>
    <dsp:sp modelId="{FE07DDC9-EA21-40AF-BCBB-C1B09732936C}">
      <dsp:nvSpPr>
        <dsp:cNvPr id="0" name=""/>
        <dsp:cNvSpPr/>
      </dsp:nvSpPr>
      <dsp:spPr>
        <a:xfrm>
          <a:off x="1851340" y="1777204"/>
          <a:ext cx="376218" cy="376218"/>
        </a:xfrm>
        <a:prstGeom prst="ellipse">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5F8AFF-C288-4030-98F7-A628EA70FFEA}">
      <dsp:nvSpPr>
        <dsp:cNvPr id="0" name=""/>
        <dsp:cNvSpPr/>
      </dsp:nvSpPr>
      <dsp:spPr>
        <a:xfrm>
          <a:off x="2227558" y="993180"/>
          <a:ext cx="660769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my-MM" sz="2000" kern="1200" dirty="0">
              <a:latin typeface="Myanmar Text" panose="020B0502040204020203" pitchFamily="34" charset="0"/>
              <a:cs typeface="Myanmar Text" panose="020B0502040204020203" pitchFamily="34" charset="0"/>
            </a:rPr>
            <a:t>အပြစ်ပြုမိနိုင်သည့်နေရာများသို့မသွားပါနှင့် (မာကု ၉:၄၅; ယောဘ ၂၃:၁၁)။ ဥပမာအားဖြင့် ညကလပ်သို့သွားခြင်း။</a:t>
          </a:r>
          <a:endParaRPr lang="en-US" sz="2000" kern="1200" dirty="0">
            <a:latin typeface="Myanmar Text" panose="020B0502040204020203" pitchFamily="34" charset="0"/>
            <a:cs typeface="Myanmar Text" panose="020B0502040204020203" pitchFamily="34" charset="0"/>
          </a:endParaRPr>
        </a:p>
      </dsp:txBody>
      <dsp:txXfrm>
        <a:off x="2227558" y="993180"/>
        <a:ext cx="6607696" cy="376218"/>
      </dsp:txXfrm>
    </dsp:sp>
    <dsp:sp modelId="{CAC87F81-6091-44D0-986E-9514A9A0B698}">
      <dsp:nvSpPr>
        <dsp:cNvPr id="0" name=""/>
        <dsp:cNvSpPr/>
      </dsp:nvSpPr>
      <dsp:spPr>
        <a:xfrm>
          <a:off x="1851340" y="2221142"/>
          <a:ext cx="376218" cy="376218"/>
        </a:xfrm>
        <a:prstGeom prst="ellipse">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E86C80-EFD8-4D65-9E41-AB78296EA6D2}">
      <dsp:nvSpPr>
        <dsp:cNvPr id="0" name=""/>
        <dsp:cNvSpPr/>
      </dsp:nvSpPr>
      <dsp:spPr>
        <a:xfrm>
          <a:off x="2227558" y="1967778"/>
          <a:ext cx="6607696" cy="37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my-MM" sz="2000" kern="1200" dirty="0">
              <a:latin typeface="Myanmar Text" panose="020B0502040204020203" pitchFamily="34" charset="0"/>
              <a:cs typeface="Myanmar Text" panose="020B0502040204020203" pitchFamily="34" charset="0"/>
            </a:rPr>
            <a:t>အပြစ်သို့ ပို့ဆောင်နိုင်သောအရာများကို မကြည့်ပါနှင့် (မာကု ၉:၄၇; ယောဘ ၃၁:၁)။ ဥပမာ၊ မသင့်လျော်သော မြင်ကွင်းများပါသည့် ရုပ်ရှင်များကို ကြည့်ရှုခြင်း။</a:t>
          </a:r>
          <a:endParaRPr lang="en-US" sz="2000" kern="1200" dirty="0">
            <a:latin typeface="Myanmar Text" panose="020B0502040204020203" pitchFamily="34" charset="0"/>
            <a:cs typeface="Myanmar Text" panose="020B0502040204020203" pitchFamily="34" charset="0"/>
          </a:endParaRPr>
        </a:p>
      </dsp:txBody>
      <dsp:txXfrm>
        <a:off x="2227558" y="1967778"/>
        <a:ext cx="6607696" cy="376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ကိုယ့်ကိုယ်ကို လုံလောက်သည်ဟု မထင်ပါနှင့် (၁ ကော ၁၀း၁၂)</a:t>
          </a:r>
          <a:endParaRPr lang="es-ES" sz="2000" b="1"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ကိုယ်ကောင်းကြောင်း လူတိုင်းကို မပြောနှင့်တော့။ ယေရှုကဲ့သို့နှိမ့်ချပါ (မဿဲ ၆း၂)</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နှလုံးသားမှသွေးသားတပ်မက်မှုကို ဖယ်ရှားရန် လိုအပ်သမျှလုပ်ဆောင်ပါ (မဿဲ ၅း၂၈-၂၉)</a:t>
          </a:r>
          <a:endParaRPr lang="es-ES" sz="2000" kern="1200" dirty="0">
            <a:latin typeface="Myanmar Text" panose="020B0502040204020203" pitchFamily="34" charset="0"/>
            <a:cs typeface="Myanmar Text" panose="020B0502040204020203" pitchFamily="34" charset="0"/>
          </a:endParaRPr>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သူတစ်ပါးကို ဝေဖန်ခြင်းနှင့်ပြစ်တင်ခြင်းကို ရပ်တန့်ပါ (၁ ကော ၄း၅)</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ရန်သူကိုမမုန်းပါနှင့်၊ သူတို့အတွက် ဆုတောင်းပေးပါ (မဿဲ ၅း၄၄)</a:t>
          </a:r>
          <a:endParaRPr lang="es-ES" sz="2000" kern="1200" dirty="0">
            <a:latin typeface="Myanmar Text" panose="020B0502040204020203" pitchFamily="34" charset="0"/>
            <a:cs typeface="Myanmar Text" panose="020B0502040204020203" pitchFamily="34" charset="0"/>
          </a:endParaRPr>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ပတ်ဝန်းကျင်၌ရှိသောသူများအပေါ် အမျက်မထွက်ပါနှင့် (မဿဲ ၅း၂၂)</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06993" y="50910"/>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44820" y="50910"/>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my-MM" sz="1800" b="1" kern="1200" dirty="0"/>
            <a:t>အပြစ်သို့ ပို့ဆောင်နိုင်သောအရာများကို ရှောင်ကြဉ်ပါ (မာ ၉:၄၃; ယောဘ ၂၃:၁၂)။ ဥပမာအားဖြင့် အရက်ဝယ်ယူခြင်း။</a:t>
          </a:r>
          <a:endParaRPr lang="es-ES" sz="1800" b="1" kern="1200" dirty="0"/>
        </a:p>
      </dsp:txBody>
      <dsp:txXfrm>
        <a:off x="2644820" y="50910"/>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my-MM" sz="1800" b="1" kern="1200" dirty="0"/>
            <a:t>အပြစ်ပြုမိနိုင်သည့်နေရာများသို့မသွားပါနှင့် (မာကု ၉:၄၅; ယောဘ ၂၃:၁၁)။ ဥပမာအားဖြင့် ညကလပ်သို့သွားခြင်း။</a:t>
          </a:r>
          <a:endParaRPr lang="es-ES" sz="1800" b="1"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my-MM" sz="1800" b="1" kern="1200" dirty="0"/>
            <a:t>အပြစ်သို့ ပို့ဆောင်နိုင်သောအရာများကို မကြည့်ပါနှင့် (မာကု ၉:၄၇; ယောဘ ၃၁:၁)။ ဥပမာ၊ မသင့်လျော်သော မြင်ကွင်းများပါသည့် ရုပ်ရှင်များကို ကြည့်ရှုခြင်း။</a:t>
          </a:r>
          <a:endParaRPr lang="es-ES" sz="1800" b="1" kern="1200" dirty="0"/>
        </a:p>
      </dsp:txBody>
      <dsp:txXfrm>
        <a:off x="2644820" y="1811817"/>
        <a:ext cx="5903976" cy="637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ကိုယ့်ကိုယ်ကို လုံလောက်သည်ဟု မထင်ပါနှင့် (၁ ကော ၁၀း၁၂)</a:t>
          </a:r>
          <a:endParaRPr lang="es-ES" sz="2000" b="1"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ကိုယ်ကောင်းကြောင်း လူတိုင်းကို မပြောနှင့်တော့။ ယေရှုကဲ့သို့နှိမ့်ချပါ (မဿဲ ၆း၂)</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နှလုံးသားမှသွေးသားတပ်မက်မှုကို ဖယ်ရှားရန် လိုအပ်သမျှလုပ်ဆောင်ပါ (မဿဲ ၅း၂၈-၂၉)</a:t>
          </a:r>
          <a:endParaRPr lang="es-ES" sz="2000" kern="1200" dirty="0">
            <a:latin typeface="Myanmar Text" panose="020B0502040204020203" pitchFamily="34" charset="0"/>
            <a:cs typeface="Myanmar Text" panose="020B0502040204020203" pitchFamily="34" charset="0"/>
          </a:endParaRPr>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သူတစ်ပါးကို ဝေဖန်ခြင်းနှင့်ပြစ်တင်ခြင်းကို ရပ်တန့်ပါ (၁ ကော ၄း၅)</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ရန်သူကိုမမုန်းပါနှင့်၊ သူတို့အတွက် ဆုတောင်းပေးပါ (မဿဲ ၅း၄၄)</a:t>
          </a:r>
          <a:endParaRPr lang="es-ES" sz="2000" kern="1200" dirty="0">
            <a:latin typeface="Myanmar Text" panose="020B0502040204020203" pitchFamily="34" charset="0"/>
            <a:cs typeface="Myanmar Text" panose="020B0502040204020203" pitchFamily="34" charset="0"/>
          </a:endParaRPr>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ပတ်ဝန်းကျင်၌ရှိသောသူများအပေါ် အမျက်မထွက်ပါနှင့် (မဿဲ ၅း၂၂)</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2256" y="88092"/>
          <a:ext cx="1702703" cy="204324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tx1"/>
              </a:solidFill>
              <a:latin typeface="Myanmar Text" panose="020B0502040204020203" pitchFamily="34" charset="0"/>
              <a:cs typeface="Myanmar Text" panose="020B0502040204020203" pitchFamily="34" charset="0"/>
            </a:rPr>
            <a:t>ပညတ်တရားက အပြစ်သည် ဘာဖြစ်သည်ကို အနက်ဖွင့် ပေးသည် </a:t>
          </a:r>
          <a:endParaRPr lang="es-ES" sz="2000" kern="1200" dirty="0">
            <a:solidFill>
              <a:schemeClr val="tx1"/>
            </a:solidFill>
            <a:latin typeface="Myanmar Text" panose="020B0502040204020203" pitchFamily="34" charset="0"/>
            <a:cs typeface="Myanmar Text" panose="020B0502040204020203" pitchFamily="34" charset="0"/>
          </a:endParaRPr>
        </a:p>
      </dsp:txBody>
      <dsp:txXfrm>
        <a:off x="52126" y="137962"/>
        <a:ext cx="1602963" cy="1943503"/>
      </dsp:txXfrm>
    </dsp:sp>
    <dsp:sp modelId="{6042BEE3-8710-4EF4-8DA5-2BDCBC2563FC}">
      <dsp:nvSpPr>
        <dsp:cNvPr id="0" name=""/>
        <dsp:cNvSpPr/>
      </dsp:nvSpPr>
      <dsp:spPr>
        <a:xfrm>
          <a:off x="1702242" y="922417"/>
          <a:ext cx="170270" cy="37459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02242" y="997336"/>
        <a:ext cx="119189" cy="224756"/>
      </dsp:txXfrm>
    </dsp:sp>
    <dsp:sp modelId="{DD765128-7F2D-47FD-95C6-9D4F2518840B}">
      <dsp:nvSpPr>
        <dsp:cNvPr id="0" name=""/>
        <dsp:cNvSpPr/>
      </dsp:nvSpPr>
      <dsp:spPr>
        <a:xfrm>
          <a:off x="1874893" y="88092"/>
          <a:ext cx="1702703" cy="2043243"/>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tx1"/>
              </a:solidFill>
              <a:latin typeface="Myanmar Text" panose="020B0502040204020203" pitchFamily="34" charset="0"/>
              <a:cs typeface="Myanmar Text" panose="020B0502040204020203" pitchFamily="34" charset="0"/>
            </a:rPr>
            <a:t>ကျွန်ုပ်တို့ အ ပြစ်ပြုမိသော အခါ ထာဝရ သေခြင်းပြစ် ဒဏ်ခံရသည်</a:t>
          </a:r>
          <a:endParaRPr lang="es-ES" sz="2000" kern="1200" dirty="0">
            <a:solidFill>
              <a:schemeClr val="tx1"/>
            </a:solidFill>
            <a:latin typeface="Myanmar Text" panose="020B0502040204020203" pitchFamily="34" charset="0"/>
            <a:cs typeface="Myanmar Text" panose="020B0502040204020203" pitchFamily="34" charset="0"/>
          </a:endParaRPr>
        </a:p>
      </dsp:txBody>
      <dsp:txXfrm>
        <a:off x="1924763" y="137962"/>
        <a:ext cx="1602963" cy="1943503"/>
      </dsp:txXfrm>
    </dsp:sp>
    <dsp:sp modelId="{D1A3D52D-1F04-41E2-93DA-85A42046853D}">
      <dsp:nvSpPr>
        <dsp:cNvPr id="0" name=""/>
        <dsp:cNvSpPr/>
      </dsp:nvSpPr>
      <dsp:spPr>
        <a:xfrm>
          <a:off x="3574879" y="922417"/>
          <a:ext cx="170270" cy="374594"/>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574879" y="997336"/>
        <a:ext cx="119189" cy="224756"/>
      </dsp:txXfrm>
    </dsp:sp>
    <dsp:sp modelId="{CBE2E9D2-F168-4531-916D-355D57FEDC55}">
      <dsp:nvSpPr>
        <dsp:cNvPr id="0" name=""/>
        <dsp:cNvSpPr/>
      </dsp:nvSpPr>
      <dsp:spPr>
        <a:xfrm>
          <a:off x="3747531" y="88092"/>
          <a:ext cx="1702703" cy="2043243"/>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kern="1200" dirty="0">
              <a:solidFill>
                <a:schemeClr val="tx1"/>
              </a:solidFill>
              <a:latin typeface="Myanmar Text" panose="020B0502040204020203" pitchFamily="34" charset="0"/>
              <a:cs typeface="Myanmar Text" panose="020B0502040204020203" pitchFamily="34" charset="0"/>
            </a:rPr>
            <a:t>ပညတ်တော် သည် အပြစ်ကို ခွင့်လွှတ်နိုင် သည့် တန်ခိုး မရှိပါ။ </a:t>
          </a:r>
          <a:endParaRPr lang="es-ES" sz="2000" kern="1200" dirty="0">
            <a:solidFill>
              <a:schemeClr val="tx1"/>
            </a:solidFill>
            <a:latin typeface="Myanmar Text" panose="020B0502040204020203" pitchFamily="34" charset="0"/>
            <a:cs typeface="Myanmar Text" panose="020B0502040204020203" pitchFamily="34" charset="0"/>
          </a:endParaRPr>
        </a:p>
      </dsp:txBody>
      <dsp:txXfrm>
        <a:off x="3797401" y="137962"/>
        <a:ext cx="1602963" cy="1943503"/>
      </dsp:txXfrm>
    </dsp:sp>
    <dsp:sp modelId="{9C0AB689-E8DA-423F-A1AA-8E2242A70E8F}">
      <dsp:nvSpPr>
        <dsp:cNvPr id="0" name=""/>
        <dsp:cNvSpPr/>
      </dsp:nvSpPr>
      <dsp:spPr>
        <a:xfrm>
          <a:off x="5447517" y="922417"/>
          <a:ext cx="170270" cy="374594"/>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447517" y="997336"/>
        <a:ext cx="119189" cy="224756"/>
      </dsp:txXfrm>
    </dsp:sp>
    <dsp:sp modelId="{EA165F97-5C25-40AB-BA1C-6DBB9D711B46}">
      <dsp:nvSpPr>
        <dsp:cNvPr id="0" name=""/>
        <dsp:cNvSpPr/>
      </dsp:nvSpPr>
      <dsp:spPr>
        <a:xfrm>
          <a:off x="5620168" y="88092"/>
          <a:ext cx="1932177" cy="2043243"/>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0"/>
            </a:spcAft>
            <a:buNone/>
          </a:pPr>
          <a:r>
            <a:rPr lang="my-MM"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ကျွန်ုပ်တို့၏အ ပြစ်အတွက် ပေးဆပ်ရန် ယေရှုသည် ထာဝရသေခြင်း ကိုခံခဲ့သည်။ </a:t>
          </a:r>
          <a:endParaRPr lang="es-ES"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5676760" y="144684"/>
        <a:ext cx="1818993" cy="1930059"/>
      </dsp:txXfrm>
    </dsp:sp>
    <dsp:sp modelId="{0CF967C4-0A25-473C-BF4D-4CE31FCFC3A3}">
      <dsp:nvSpPr>
        <dsp:cNvPr id="0" name=""/>
        <dsp:cNvSpPr/>
      </dsp:nvSpPr>
      <dsp:spPr>
        <a:xfrm>
          <a:off x="7549628" y="922417"/>
          <a:ext cx="170270" cy="374594"/>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549628" y="997336"/>
        <a:ext cx="119189" cy="224756"/>
      </dsp:txXfrm>
    </dsp:sp>
    <dsp:sp modelId="{B12C1251-5E47-4E83-B169-768BE2FB360B}">
      <dsp:nvSpPr>
        <dsp:cNvPr id="0" name=""/>
        <dsp:cNvSpPr/>
      </dsp:nvSpPr>
      <dsp:spPr>
        <a:xfrm>
          <a:off x="7722279" y="88092"/>
          <a:ext cx="1702703" cy="2043243"/>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0"/>
            </a:spcAft>
            <a:buNone/>
          </a:pPr>
          <a:r>
            <a:rPr lang="my-MM"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ယေရှု၏ပူဇော် ဆက်ကပ်ခြင်း ကို ကျွန်ုပ်တို့ လက်ခံသည့် အခါ၌ ခွင့်</a:t>
          </a:r>
          <a:r>
            <a:rPr lang="en-US"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လွှတ်ခြင်း</a:t>
          </a:r>
          <a:r>
            <a:rPr lang="en-US"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ခံရသည် </a:t>
          </a:r>
          <a:endParaRPr lang="es-ES" sz="2000"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7772149" y="137962"/>
        <a:ext cx="1602963" cy="1943503"/>
      </dsp:txXfrm>
    </dsp:sp>
    <dsp:sp modelId="{8E86A4C8-AC3C-4AE9-A9B1-E6B0AED7F0E9}">
      <dsp:nvSpPr>
        <dsp:cNvPr id="0" name=""/>
        <dsp:cNvSpPr/>
      </dsp:nvSpPr>
      <dsp:spPr>
        <a:xfrm>
          <a:off x="9422265" y="922417"/>
          <a:ext cx="170270" cy="374594"/>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422265" y="997336"/>
        <a:ext cx="119189" cy="224756"/>
      </dsp:txXfrm>
    </dsp:sp>
    <dsp:sp modelId="{14B464B8-0C1B-40DB-8016-55908F46518B}">
      <dsp:nvSpPr>
        <dsp:cNvPr id="0" name=""/>
        <dsp:cNvSpPr/>
      </dsp:nvSpPr>
      <dsp:spPr>
        <a:xfrm>
          <a:off x="9594916" y="88092"/>
          <a:ext cx="2101130" cy="2043243"/>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ts val="2400"/>
            </a:lnSpc>
            <a:spcBef>
              <a:spcPct val="0"/>
            </a:spcBef>
            <a:spcAft>
              <a:spcPts val="0"/>
            </a:spcAft>
            <a:buNone/>
          </a:pPr>
          <a:r>
            <a:rPr lang="my-MM" sz="19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တစ်ကြိမ်ခွင့်လွှတ် ခြင်းခံရပြီးသည် နှင့်၊ နောက်တစ်ဖန်</a:t>
          </a:r>
          <a:r>
            <a:rPr lang="en-US" sz="19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1900"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အပြစ်မပြုရန် ပညတ်တော်လိုက် ကြသည် (၁ ယော ၂း၁)</a:t>
          </a:r>
          <a:endParaRPr lang="es-ES" sz="1900"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9654761" y="147937"/>
        <a:ext cx="1981440" cy="192355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09/05/2026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12</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09/05/2026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09/05/2026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jpeg"/><Relationship Id="rId7" Type="http://schemas.openxmlformats.org/officeDocument/2006/relationships/diagramColors" Target="../diagrams/colors6.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45.png"/><Relationship Id="rId5" Type="http://schemas.openxmlformats.org/officeDocument/2006/relationships/diagramLayout" Target="../diagrams/layout6.xml"/><Relationship Id="rId10" Type="http://schemas.openxmlformats.org/officeDocument/2006/relationships/image" Target="../media/image44.png"/><Relationship Id="rId4" Type="http://schemas.openxmlformats.org/officeDocument/2006/relationships/diagramData" Target="../diagrams/data6.xml"/><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75627"/>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my-MM" sz="4400" b="1" spc="300" dirty="0">
                <a:ln/>
                <a:solidFill>
                  <a:srgbClr val="997141"/>
                </a:solidFill>
                <a:effectLst>
                  <a:outerShdw blurRad="38100" dist="12700" dir="2700000" algn="tl">
                    <a:srgbClr val="000000"/>
                  </a:outerShdw>
                </a:effectLst>
                <a:latin typeface="Myanmar Text" panose="020B0502040204020203" pitchFamily="34" charset="0"/>
                <a:cs typeface="Myanmar Text" panose="020B0502040204020203" pitchFamily="34" charset="0"/>
              </a:rPr>
              <a:t>အပြစ်၊ ဧဝံဂေလိတရားနှင့် ပညတ်တရား</a:t>
            </a:r>
            <a:endParaRPr lang="en" sz="4400" b="1" spc="300" dirty="0">
              <a:ln/>
              <a:solidFill>
                <a:srgbClr val="997141"/>
              </a:solidFill>
              <a:effectLst>
                <a:outerShdw blurRad="38100" dist="127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884957"/>
            <a:ext cx="3588482" cy="338554"/>
          </a:xfrm>
          <a:prstGeom prst="rect">
            <a:avLst/>
          </a:prstGeom>
          <a:noFill/>
        </p:spPr>
        <p:txBody>
          <a:bodyPr wrap="none" rtlCol="0">
            <a:spAutoFit/>
          </a:bodyPr>
          <a:lstStyle/>
          <a:p>
            <a:pPr algn="r"/>
            <a:r>
              <a:rPr lang="en" sz="1600" b="1" dirty="0">
                <a:solidFill>
                  <a:srgbClr val="884502"/>
                </a:solidFill>
              </a:rPr>
              <a:t>Lesson 9 for May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151409"/>
            <a:ext cx="4954289" cy="2123658"/>
          </a:xfrm>
          <a:prstGeom prst="rect">
            <a:avLst/>
          </a:prstGeom>
          <a:noFill/>
        </p:spPr>
        <p:txBody>
          <a:bodyPr wrap="square">
            <a:spAutoFit/>
            <a:scene3d>
              <a:camera prst="orthographicFront"/>
              <a:lightRig rig="threePt" dir="t"/>
            </a:scene3d>
            <a:sp3d extrusionH="57150">
              <a:bevelT w="38100" h="38100"/>
            </a:sp3d>
          </a:bodyPr>
          <a:lstStyle/>
          <a:p>
            <a:pPr algn="ctr"/>
            <a:r>
              <a:rPr lang="my-MM" sz="66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rPr>
              <a:t>ဧဝံဂေလိ သ တင်း‌ကောင်း </a:t>
            </a:r>
            <a:endParaRPr lang="en" sz="66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44068"/>
            <a:ext cx="8296977" cy="584775"/>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my-MM" sz="3200" b="1" spc="300" dirty="0">
                <a:ln w="22225">
                  <a:noFill/>
                  <a:prstDash val="solid"/>
                </a:ln>
                <a:solidFill>
                  <a:schemeClr val="accent2">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rPr>
              <a:t>ဧဝံဂေလိတရားနှင့်ပညတ်တရား </a:t>
            </a:r>
            <a:endParaRPr lang="en" sz="3200" b="1" spc="300" dirty="0">
              <a:ln w="22225">
                <a:noFill/>
                <a:prstDash val="solid"/>
              </a:ln>
              <a:solidFill>
                <a:schemeClr val="accent2">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73277" y="680710"/>
            <a:ext cx="8090222" cy="707886"/>
          </a:xfrm>
          <a:prstGeom prst="rect">
            <a:avLst/>
          </a:prstGeom>
          <a:noFill/>
        </p:spPr>
        <p:txBody>
          <a:bodyPr wrap="square">
            <a:spAutoFit/>
          </a:bodyPr>
          <a:lstStyle/>
          <a:p>
            <a:pPr algn="ctr"/>
            <a:r>
              <a:rPr lang="my-MM" sz="2000" b="1" dirty="0">
                <a:solidFill>
                  <a:schemeClr val="tx2">
                    <a:lumMod val="20000"/>
                    <a:lumOff val="8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rPr>
              <a:t>“ထိုကြောင့် လူမည်သည်ကား၊ ပညတ်တရား၏ အကျင့်မရှိဘဲ ယုံကြည်ခြင်းအား ဖြင့် ဖြောင့်မတ်ရာသို့ ရောက်တတ်သည်ဟုယူရ၏” (ရောမ ၃း၂၈)</a:t>
            </a:r>
            <a:endParaRPr lang="en" sz="2000" b="1" dirty="0">
              <a:solidFill>
                <a:schemeClr val="tx2">
                  <a:lumMod val="20000"/>
                  <a:lumOff val="8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F31F6539-6AE2-A34D-A925-1ECEEF39780F}"/>
              </a:ext>
            </a:extLst>
          </p:cNvPr>
          <p:cNvSpPr txBox="1"/>
          <p:nvPr/>
        </p:nvSpPr>
        <p:spPr>
          <a:xfrm>
            <a:off x="0" y="1477800"/>
            <a:ext cx="8296978" cy="1631216"/>
          </a:xfrm>
          <a:prstGeom prst="rect">
            <a:avLst/>
          </a:prstGeom>
          <a:noFill/>
        </p:spPr>
        <p:txBody>
          <a:bodyPr wrap="square" rtlCol="0">
            <a:spAutoFit/>
          </a:bodyPr>
          <a:lstStyle/>
          <a:p>
            <a:pPr>
              <a:spcBef>
                <a:spcPts val="600"/>
              </a:spcBef>
            </a:pPr>
            <a:r>
              <a:rPr lang="my-MM" sz="2000" dirty="0">
                <a:latin typeface="Myanmar Text" panose="020B0502040204020203" pitchFamily="34" charset="0"/>
                <a:cs typeface="Myanmar Text" panose="020B0502040204020203" pitchFamily="34" charset="0"/>
              </a:rPr>
              <a:t>ကျွန်ုပ်တို့၏ကယ်တင်ခြင်းသည် (အပြစ်ခွင့်လွှတ်ခြင်းနှင့်ထာဝရအသက်) သည် လက် ဝါးကားတိုင်ပေါ်တွင် ယေရှုပြုခဲ့သော အမှုတော်အားဖြင့်သာရရှိသည် (ဂလာ ၃း၁၃)။ ဤအရာက ယေရှုကိုချစ်ရန် ကျွန်ုပ်တို့အားတွန်းအားပေးသည် (၁ ယော ၄း၉၊ ၁၉)။ ဤသို့ဖြင့် ကိုယ်တော်၏ပညတ်တော်များကို လိုက်နာခြင်းဖြင့် ထိုမေတ္တာကို တိကျ စွာ ပြသကြသည် (ယော ၁၄း၁၅)။ </a:t>
            </a:r>
            <a:endParaRPr lang="es-ES" sz="2000" dirty="0">
              <a:latin typeface="Myanmar Text" panose="020B0502040204020203" pitchFamily="34" charset="0"/>
              <a:cs typeface="Myanmar Text" panose="020B0502040204020203" pitchFamily="34" charset="0"/>
            </a:endParaRPr>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577262303"/>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73277" y="6104325"/>
            <a:ext cx="12118723" cy="1015663"/>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ယေရှုသည် ပညတ်တော်ကို ပယ်ဖျက်ရန် မည်သည့်အချိန်ကမျှ မရည်ရွယ်ခဲ့ပါ။ အတည်ပြုရန်သာရည်ရွယ်ခဲ့သည် (မ ၅း၁၇)။ ပညတ်တရားနှင့်ဧဝံ‌ဂေလိတရားနှစ်ခုစလုံးက ဘုရားသခင်၏စရိုက်လက္ခဏာဖြစ်သည့် မေတ္တာတော်ကို ထင်ဟပ်စေသည်။ </a:t>
            </a:r>
            <a:endParaRPr lang="en" sz="2000" b="1" dirty="0">
              <a:latin typeface="Myanmar Text" panose="020B0502040204020203" pitchFamily="34" charset="0"/>
              <a:cs typeface="Myanmar Text" panose="020B0502040204020203" pitchFamily="34" charset="0"/>
            </a:endParaRP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45443" y="3184010"/>
            <a:ext cx="794178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rPr>
              <a:t>ပညတ်တရားနှင့်ဧဝံဂေလိတရား (ယေရှု၏အသွေးတော်အားဖြင့်ကယ်တင်ခြင်း သို့ရောက်ခြင်း) ကိုလေ့လာကြပါစို့။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27424"/>
            <a:ext cx="12191999" cy="584775"/>
          </a:xfrm>
          <a:prstGeom prst="rect">
            <a:avLst/>
          </a:prstGeom>
          <a:noFill/>
        </p:spPr>
        <p:txBody>
          <a:bodyPr wrap="square">
            <a:spAutoFit/>
          </a:bodyPr>
          <a:lstStyle/>
          <a:p>
            <a:pPr algn="ctr"/>
            <a:r>
              <a:rPr lang="my-MM" sz="32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yanmar Text" panose="020B0502040204020203" pitchFamily="34" charset="0"/>
                <a:cs typeface="Myanmar Text" panose="020B0502040204020203" pitchFamily="34" charset="0"/>
              </a:rPr>
              <a:t>ကျေက်ပေါ်မှာတည်ဆောက်ပါ</a:t>
            </a:r>
            <a:endParaRPr lang="en" sz="32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136707" y="607827"/>
            <a:ext cx="11878829" cy="707886"/>
          </a:xfrm>
          <a:prstGeom prst="rect">
            <a:avLst/>
          </a:prstGeom>
          <a:noFill/>
        </p:spPr>
        <p:txBody>
          <a:bodyPr wrap="square">
            <a:spAutoFit/>
          </a:bodyPr>
          <a:lstStyle/>
          <a:p>
            <a:pPr algn="ctr"/>
            <a:r>
              <a:rPr lang="my-MM" sz="2000" b="1" dirty="0">
                <a:solidFill>
                  <a:schemeClr val="bg2">
                    <a:lumMod val="60000"/>
                    <a:lumOff val="4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“အကြင်သူသည် ငါဟောပြောသော ဤစကားကို ကြား၍နားထောင်၏။ ထိုသူသည် ကျောက်ပေါ်မှာ အိမ်ဆောက်သော ပညာရှိနှင့် တူကြောင်းကို ငါပုံပြမည်” (မဿဲ ၇း၂၄)</a:t>
            </a:r>
            <a:endParaRPr lang="en" sz="2000" b="1" dirty="0">
              <a:solidFill>
                <a:schemeClr val="bg2">
                  <a:lumMod val="60000"/>
                  <a:lumOff val="4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923330"/>
          </a:xfrm>
          <a:prstGeom prst="rect">
            <a:avLst/>
          </a:prstGeom>
          <a:noFill/>
        </p:spPr>
        <p:txBody>
          <a:bodyPr wrap="square" rtlCol="0">
            <a:spAutoFit/>
          </a:bodyPr>
          <a:lstStyle/>
          <a:p>
            <a:pPr algn="just">
              <a:spcBef>
                <a:spcPts val="600"/>
              </a:spcBef>
            </a:pPr>
            <a:r>
              <a:rPr lang="my-MM" b="1" dirty="0">
                <a:latin typeface="Myanmar Text" panose="020B0502040204020203" pitchFamily="34" charset="0"/>
                <a:cs typeface="Myanmar Text" panose="020B0502040204020203" pitchFamily="34" charset="0"/>
              </a:rPr>
              <a:t>သတင်းကောင်းကို လက်ခံခြင်းတွင် တိုးတက်ရန်လမ်းတစ်ခုကို လိုက်လျှောက် ခြင်းပါဝင်သည်။ တစ်စုံတစ်ဦးက ကျွန်ုပ်တို့ကိုကယ်တင်နိုင်သည်ဟု သိထား ရမည် (ရော ၁၀း၁၄)</a:t>
            </a:r>
            <a:endParaRPr lang="en" b="1" dirty="0">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73030"/>
            <a:ext cx="7825314" cy="1200329"/>
          </a:xfrm>
          <a:prstGeom prst="rect">
            <a:avLst/>
          </a:prstGeom>
          <a:noFill/>
        </p:spPr>
        <p:txBody>
          <a:bodyPr wrap="square">
            <a:spAutoFit/>
          </a:bodyPr>
          <a:lstStyle/>
          <a:p>
            <a:pPr algn="just">
              <a:spcBef>
                <a:spcPts val="600"/>
              </a:spcBef>
            </a:pPr>
            <a:r>
              <a:rPr lang="my-MM" b="1" dirty="0">
                <a:latin typeface="Myanmar Text" panose="020B0502040204020203" pitchFamily="34" charset="0"/>
                <a:cs typeface="Myanmar Text" panose="020B0502040204020203" pitchFamily="34" charset="0"/>
              </a:rPr>
              <a:t>အသိပညာကို လက်တွေ့လုပ်ဆောင်မှုနှင်တွဲဖက်ရမည် (မ ၇း၂၄-၂၅)။ ကျွန်ပ်တို့ သည် ပညတ်တော်၏အလုပ်မပါပဲ ဖြောင့်မတ်ရာသို့ရောက်ကြသည် (ရော ၃း ၂၈)။ သို့သော် ဤအကျင့်များကို ကျွန်ုပ်တို့၏အသက်တာတွင် ကယ်တင်ခြင်း၏ အသီးအပွင့်အဖြစ်မြင်တွေ့ရန်လိုအပ်သည် (မ ၇း၁၈-၂၁)</a:t>
            </a:r>
            <a:endParaRPr lang="en" b="1" dirty="0">
              <a:latin typeface="Myanmar Text" panose="020B0502040204020203" pitchFamily="34" charset="0"/>
              <a:cs typeface="Myanmar Text" panose="020B0502040204020203" pitchFamily="34" charset="0"/>
            </a:endParaRP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66812"/>
            <a:ext cx="7908235" cy="1200329"/>
          </a:xfrm>
          <a:prstGeom prst="rect">
            <a:avLst/>
          </a:prstGeom>
          <a:noFill/>
        </p:spPr>
        <p:txBody>
          <a:bodyPr wrap="square">
            <a:spAutoFit/>
          </a:bodyPr>
          <a:lstStyle/>
          <a:p>
            <a:pPr lvl="0" algn="just">
              <a:spcBef>
                <a:spcPts val="600"/>
              </a:spcBef>
              <a:defRPr/>
            </a:pPr>
            <a:r>
              <a:rPr lang="my-MM" b="1" dirty="0">
                <a:solidFill>
                  <a:prstClr val="black"/>
                </a:solidFill>
                <a:latin typeface="Myanmar Text" panose="020B0502040204020203" pitchFamily="34" charset="0"/>
                <a:cs typeface="Myanmar Text" panose="020B0502040204020203" pitchFamily="34" charset="0"/>
              </a:rPr>
              <a:t>သို့သော် အသိပညာတစ်ခုတည်းဖြင့် ကယ်တင်ခြင်းသို့မရောက်နိုင်ပါ။ ယေရှုက ကယ်တင်ခြင်းအသိပညာကိုရရှိပြီး ဧဝံဂေလိသတင်းကောင်း၏အခြေခံမူများကို လက်တွေ့မကျင့်သုံးသောသူများကို သဲပေါ်မှာအိမ်ဆောက်သူ၊ ကြီးစွာသောပြိုလဲ ခြင်းသို့ရောက်သောသဲနှင့် နှိုင်းယှဉ်ထားသည် (မ ၇း၂၆-၂၇)</a:t>
            </a:r>
            <a:endParaRPr kumimoji="0" lang="en"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4" y="6132760"/>
            <a:ext cx="7805437" cy="646331"/>
          </a:xfrm>
          <a:prstGeom prst="rect">
            <a:avLst/>
          </a:prstGeom>
          <a:noFill/>
        </p:spPr>
        <p:txBody>
          <a:bodyPr wrap="square">
            <a:spAutoFit/>
          </a:bodyPr>
          <a:lstStyle/>
          <a:p>
            <a:pPr lvl="0" algn="just">
              <a:spcBef>
                <a:spcPts val="600"/>
              </a:spcBef>
              <a:defRPr/>
            </a:pPr>
            <a:r>
              <a:rPr lang="my-MM" b="1" dirty="0">
                <a:solidFill>
                  <a:prstClr val="black"/>
                </a:solidFill>
                <a:latin typeface="Myanmar Text" panose="020B0502040204020203" pitchFamily="34" charset="0"/>
                <a:cs typeface="Myanmar Text" panose="020B0502040204020203" pitchFamily="34" charset="0"/>
              </a:rPr>
              <a:t>ကျွန်ုပ်တို့၊ ယေရှုကိုလက်ခံသည့်အခါ၊ သူနှင့်ရင်းနှီးစွာဆက်ဆံလာသည့်အခါ၊ သူ ၏ပညတ်တော်ကိုစောင့်ခြင်းဖြင့် ကျောက်ပေါ်တွင်အိမ်ဆောက်နေခြင်းဖြစ်သည်။  </a:t>
            </a:r>
            <a:endParaRPr kumimoji="0" lang="en"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239845" y="1367636"/>
            <a:ext cx="10431641" cy="3785652"/>
          </a:xfrm>
          <a:prstGeom prst="rect">
            <a:avLst/>
          </a:prstGeom>
          <a:noFill/>
        </p:spPr>
        <p:txBody>
          <a:bodyPr wrap="square">
            <a:spAutoFit/>
          </a:bodyPr>
          <a:lstStyle/>
          <a:p>
            <a:pPr algn="just">
              <a:spcBef>
                <a:spcPts val="600"/>
              </a:spcBef>
            </a:pPr>
            <a:r>
              <a:rPr lang="my-MM" sz="3000" b="1" dirty="0">
                <a:latin typeface="Myanmar Text" panose="020B0502040204020203" pitchFamily="34" charset="0"/>
                <a:cs typeface="Myanmar Text" panose="020B0502040204020203" pitchFamily="34" charset="0"/>
              </a:rPr>
              <a:t>“ပညတ်တော်က အပြစ်ကိုထင်ရှားစေသည်။ သို့သော် ကုသမှုကိုမပေး နိုင်ပါ။ နာခံသူများကို ကတိပေးလျက် ကျူးလွန်သူသည် သေခြင်းသို့ ရောက်မည်ဟု အလေးအနက်ပြောပြသည်။ ခရစ်တော်၏ ဧဝံဂေလိ တရားကသာလျှင် အပြစ်၏ပြစ်ဒဏ် (သို့) ညစ်ညူးမှုမှ လွတ်မြောက် စေနိုင်သည်။ ပညတ်တော်ကျူးလွန်မှုအတွက် ဘုရားသခင်ထံ နောင် တရ၍ ခရစ်တော်၏အပြစ်ဖြေရာ အသေခံခြင်းကို ယုံကြည်လက်ခံရ ပါမည်။ ဤနည်းဖြင့် အပြစ်သားသည်  “လွန်လေပြီးသောအပြစ်များ မှလွှတ်ခြင်း” ကိုရရှိပြီး ဘုရားဇာတိကို ခံယူသူဖြစ်လာသည်။</a:t>
            </a:r>
            <a:endParaRPr lang="en" sz="3000" b="1" dirty="0">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293166" y="5411692"/>
            <a:ext cx="3282069" cy="338554"/>
          </a:xfrm>
          <a:prstGeom prst="rect">
            <a:avLst/>
          </a:prstGeom>
          <a:noFill/>
        </p:spPr>
        <p:txBody>
          <a:bodyPr wrap="square" rtlCol="0">
            <a:spAutoFit/>
          </a:bodyPr>
          <a:lstStyle/>
          <a:p>
            <a:pPr algn="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205757"/>
            <a:ext cx="5915080" cy="5016758"/>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n/>
                <a:solidFill>
                  <a:srgbClr val="4EA72E"/>
                </a:solidFill>
                <a:effectLst>
                  <a:outerShdw blurRad="50800" dist="38100" dir="2700000" algn="tl" rotWithShape="0">
                    <a:srgbClr val="4EA72E">
                      <a:lumMod val="60000"/>
                      <a:lumOff val="40000"/>
                      <a:alpha val="74000"/>
                    </a:srgbClr>
                  </a:outerShdw>
                </a:effectLst>
                <a:latin typeface="Myanmar Text" panose="020B0502040204020203" pitchFamily="34" charset="0"/>
                <a:cs typeface="Myanmar Text" panose="020B0502040204020203" pitchFamily="34" charset="0"/>
              </a:rPr>
              <a:t>“</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ကိုယ်တော်၏ ဥပဒေများကို အစဉ်မ</a:t>
            </a: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 </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မေ့မလျော့နိုင်ပါ။ အကြောင်းမူကား၊ ထိုဥပဒေသများအားဖြင့်၊ အကျွန်ုပ်ကို အသက်ရှင်စေတော်မူ၏။ အကျွန်ုပ်</a:t>
            </a: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 </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သည် ကိုယ်တော်၏ကျွန်ဖြစ်ပါ၏။ ကိုယ်တော်၏ဥပဒေသများကို ရှာ</a:t>
            </a: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  </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ဖွေလိုက်စစ်သောကြောင့် အကျွန်ုပ်</a:t>
            </a: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 </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ကို ကယ်တင်တော်မူပါ</a:t>
            </a: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a:t>
            </a:r>
            <a:endPar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a:t>
            </a:r>
            <a:r>
              <a:rPr kumimoji="0" lang="my-MM"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rPr>
              <a:t>ဆာလံ </a:t>
            </a:r>
            <a:r>
              <a:rPr lang="my-MM" sz="3200" dirty="0">
                <a:ln/>
                <a:solidFill>
                  <a:srgbClr val="4EA72E"/>
                </a:solidFill>
                <a:effectLst>
                  <a:outerShdw blurRad="50800" dist="38100" dir="2700000" algn="tl" rotWithShape="0">
                    <a:srgbClr val="4EA72E">
                      <a:lumMod val="60000"/>
                      <a:lumOff val="40000"/>
                      <a:alpha val="74000"/>
                    </a:srgbClr>
                  </a:outerShdw>
                </a:effectLst>
                <a:latin typeface="Myanmar Text" panose="020B0502040204020203" pitchFamily="34" charset="0"/>
                <a:cs typeface="Myanmar Text" panose="020B0502040204020203" pitchFamily="34" charset="0"/>
              </a:rPr>
              <a:t>၁၁၉း၉၃-၉၄)</a:t>
            </a:r>
            <a:endParaRPr kumimoji="0" lang="es-ES" sz="3200"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608133678"/>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19" y="105013"/>
            <a:ext cx="7982353" cy="1015663"/>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လက်ခံသည်ဖြစ်စေ၊ မခံသည်ဖြစ်စေ၊ အပြစ်ပြဿနာတစ်ခုရှိသည်။ ၎င်းအပြစ် က ဘုရားသခင်နှင့်ကျွန်ုပ်တို့၏ဆက်ဆံရေးဖျက်ဆီးသည်။ “လူအပေါင်းတို့သည် ဒုစရိုက်ကိုပြု၍ ဘုရားသခင့်ရှေ့တော်၌ အသရေပျက်ကြပြီ” (ရော ၃း၂၃) </a:t>
            </a:r>
            <a:endParaRPr lang="en" sz="2000" b="1" dirty="0">
              <a:latin typeface="Myanmar Text" panose="020B0502040204020203" pitchFamily="34" charset="0"/>
              <a:cs typeface="Myanmar Text" panose="020B0502040204020203" pitchFamily="34" charset="0"/>
            </a:endParaRP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89270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1" dirty="0">
                <a:solidFill>
                  <a:prstClr val="black"/>
                </a:solidFill>
                <a:latin typeface="Aptos" panose="02110004020202020204"/>
              </a:rPr>
              <a:t>‌</a:t>
            </a:r>
            <a:r>
              <a:rPr lang="my-MM" sz="2000" b="1" dirty="0">
                <a:solidFill>
                  <a:prstClr val="black"/>
                </a:solidFill>
                <a:latin typeface="Myanmar Text" panose="020B0502040204020203" pitchFamily="34" charset="0"/>
                <a:cs typeface="Myanmar Text" panose="020B0502040204020203" pitchFamily="34" charset="0"/>
              </a:rPr>
              <a:t>ကောင်းစွာနားလည်ပါက ပညတ်တရားနှင့်ဧဝံဂေလိတရားတို့သည် ဆန့်ကျင် ဖက်မဟုတ်ပါ။ ၎င်းတို့နှစ်ခုလုံးသည် အပြစ်ကိုတိုက်ဖျက်ရာတွင် ပူးပေါင်းလုပ် ဆောင်ကြသည်။ သူတို့၏ကဏ္ဍချင်းစီတွင် လုပ်ဆောင်ကြသည်။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86772"/>
            <a:ext cx="789271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rPr>
              <a:t>အပြစ်ကြောင့် ပျက်စီးသည့် ဘုရားနှင့်ဆက်ဆံရေးကိုမည်သို့ပြုပြင်မည်နည်း။</a:t>
            </a:r>
            <a:r>
              <a:rPr kumimoji="0" lang="my-MM" sz="2000" b="1" i="0" u="none" strike="noStrike" kern="1200" cap="none" spc="0" normalizeH="0" noProof="0" dirty="0">
                <a:ln>
                  <a:noFill/>
                </a:ln>
                <a:solidFill>
                  <a:prstClr val="black"/>
                </a:solidFill>
                <a:effectLst/>
                <a:uLnTx/>
                <a:uFillTx/>
                <a:latin typeface="Myanmar Text" panose="020B0502040204020203" pitchFamily="34" charset="0"/>
                <a:cs typeface="Myanmar Text" panose="020B0502040204020203" pitchFamily="34" charset="0"/>
              </a:rPr>
              <a:t> </a:t>
            </a:r>
            <a:r>
              <a:rPr kumimoji="0" lang="my-MM"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rPr>
              <a:t>တစ်ချို့က ဖြစ်နိုင်ချေဖြေရှင်းမှု နှစ်ခုကို အဆိုပြုခဲ့ကြသည်။ ပညတ်တော်တစ်ခု တည်း (အလုပ်အားဖြင့်ကယ်တင်ခြင်း/ပညတ်တော်လိုက်လျှောက်ခြင်း)၊</a:t>
            </a:r>
            <a:r>
              <a:rPr kumimoji="0" lang="my-MM" sz="2000" b="1" i="0" u="none" strike="noStrike" kern="1200" cap="none" spc="0" normalizeH="0" noProof="0" dirty="0">
                <a:ln>
                  <a:noFill/>
                </a:ln>
                <a:solidFill>
                  <a:prstClr val="black"/>
                </a:solidFill>
                <a:effectLst/>
                <a:uLnTx/>
                <a:uFillTx/>
                <a:latin typeface="Myanmar Text" panose="020B0502040204020203" pitchFamily="34" charset="0"/>
                <a:cs typeface="Myanmar Text" panose="020B0502040204020203" pitchFamily="34" charset="0"/>
              </a:rPr>
              <a:t> ယုံ ကြည်ခြင်းတစ်ခုတည်း (ယုံကြည်ခြင်းအားဖြင့်ကယ်တင်ခြင်း - ပညတ်တော်ပယ် ဖျက်ခြင်း) တို့ဖြစ်သည်။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200329"/>
          </a:xfrm>
          <a:prstGeom prst="rect">
            <a:avLst/>
          </a:prstGeom>
          <a:noFill/>
        </p:spPr>
        <p:txBody>
          <a:bodyPr wrap="square">
            <a:spAutoFit/>
            <a:scene3d>
              <a:camera prst="orthographicFront"/>
              <a:lightRig rig="threePt" dir="t"/>
            </a:scene3d>
            <a:sp3d extrusionH="57150">
              <a:bevelT w="38100" h="38100"/>
            </a:sp3d>
          </a:bodyPr>
          <a:lstStyle/>
          <a:p>
            <a:pPr algn="ctr"/>
            <a:r>
              <a:rPr lang="my-MM"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rPr>
              <a:t>အပြစ်</a:t>
            </a:r>
            <a:endParaRPr lang="en"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99153"/>
            <a:ext cx="12191999" cy="584775"/>
          </a:xfrm>
          <a:prstGeom prst="rect">
            <a:avLst/>
          </a:prstGeom>
          <a:noFill/>
        </p:spPr>
        <p:txBody>
          <a:bodyPr wrap="square">
            <a:spAutoFit/>
            <a:scene3d>
              <a:camera prst="orthographicFront"/>
              <a:lightRig rig="balanced" dir="t"/>
            </a:scene3d>
            <a:sp3d extrusionH="57150">
              <a:bevelT h="25400" prst="softRound"/>
            </a:sp3d>
          </a:bodyPr>
          <a:lstStyle/>
          <a:p>
            <a:pPr algn="ctr"/>
            <a:r>
              <a:rPr lang="my-MM" sz="3200" b="1" spc="300" dirty="0">
                <a:ln w="0"/>
                <a:solidFill>
                  <a:schemeClr val="bg2"/>
                </a:solidFill>
                <a:effectLst>
                  <a:outerShdw blurRad="38100" dist="38100" dir="2700000" algn="tl">
                    <a:srgbClr val="000000">
                      <a:alpha val="82000"/>
                    </a:srgbClr>
                  </a:outerShdw>
                </a:effectLst>
                <a:latin typeface="Myanmar Text" panose="020B0502040204020203" pitchFamily="34" charset="0"/>
                <a:cs typeface="Myanmar Text" panose="020B0502040204020203" pitchFamily="34" charset="0"/>
              </a:rPr>
              <a:t>သွေးဆောင်ခြင်းကိုရှောင်ကြဉ်ပါ </a:t>
            </a:r>
            <a:endParaRPr lang="en" sz="3200" b="1" spc="300" dirty="0">
              <a:ln w="0"/>
              <a:solidFill>
                <a:schemeClr val="bg2"/>
              </a:solidFill>
              <a:effectLst>
                <a:outerShdw blurRad="38100" dist="38100" dir="2700000" algn="tl">
                  <a:srgbClr val="000000">
                    <a:alpha val="82000"/>
                  </a:srgb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40169"/>
            <a:ext cx="12191998" cy="677108"/>
          </a:xfrm>
          <a:prstGeom prst="rect">
            <a:avLst/>
          </a:prstGeom>
          <a:noFill/>
        </p:spPr>
        <p:txBody>
          <a:bodyPr wrap="square">
            <a:spAutoFit/>
          </a:bodyPr>
          <a:lstStyle/>
          <a:p>
            <a:pPr algn="ctr"/>
            <a:r>
              <a:rPr lang="my-MM" sz="1900" b="1" dirty="0">
                <a:solidFill>
                  <a:schemeClr val="accent4">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rPr>
              <a:t>“မိမိတပ်မက်သောစိတ် ဆွဲငင်ဖြားယောင်းခြင်းကို ခံသောသူမည်သည်ကား၊ အပြစ်သွေးဆောင်ခြင်းသို့ ရောက်တတ်၏" (ယာ ၁း၁၄)</a:t>
            </a:r>
            <a:endParaRPr lang="en" sz="1900" b="1" dirty="0">
              <a:solidFill>
                <a:schemeClr val="accent4">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65559"/>
            <a:ext cx="8663906" cy="969496"/>
          </a:xfrm>
          <a:prstGeom prst="rect">
            <a:avLst/>
          </a:prstGeom>
          <a:noFill/>
        </p:spPr>
        <p:txBody>
          <a:bodyPr wrap="square" rtlCol="0">
            <a:spAutoFit/>
          </a:bodyPr>
          <a:lstStyle/>
          <a:p>
            <a:pPr>
              <a:spcBef>
                <a:spcPts val="600"/>
              </a:spcBef>
            </a:pPr>
            <a:r>
              <a:rPr lang="my-MM" sz="1900" b="1" dirty="0">
                <a:latin typeface="Myanmar Text" panose="020B0502040204020203" pitchFamily="34" charset="0"/>
                <a:cs typeface="Myanmar Text" panose="020B0502040204020203" pitchFamily="34" charset="0"/>
              </a:rPr>
              <a:t>ယာကုပ်က စုံစမ်းခြင်းကို သည်းခံသောသူသည်မင်္ဂလာရှိ၏ ဟု ပြောသည် (ယာ ၁း၁၂)။ သို့သော် စုံစမ်းခြင်းက ဘုရားသခင်ထံမှလာသည်မဟုတ် (ယာ ၁း၁၃)၊ ကျွန်ုပ်တို့၏ ကိုယ်ပိုင်ဆိုးသွမ်းမှု၏လိုအင်ဆန္ဒမှ ပေါ်လာသည်ဟု ရှင်းပြထားသည် (ယာ ၁း၁၄)။ </a:t>
            </a:r>
            <a:endParaRPr lang="en" sz="1900" b="1" dirty="0">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191283"/>
            <a:ext cx="4495031" cy="2723823"/>
          </a:xfrm>
          <a:prstGeom prst="rect">
            <a:avLst/>
          </a:prstGeom>
          <a:noFill/>
        </p:spPr>
        <p:txBody>
          <a:bodyPr wrap="square">
            <a:spAutoFit/>
          </a:bodyPr>
          <a:lstStyle/>
          <a:p>
            <a:pPr>
              <a:spcBef>
                <a:spcPts val="600"/>
              </a:spcBef>
            </a:pPr>
            <a:r>
              <a:rPr lang="my-MM" sz="1900" b="1" dirty="0">
                <a:latin typeface="Myanmar Text" panose="020B0502040204020203" pitchFamily="34" charset="0"/>
                <a:cs typeface="Myanmar Text" panose="020B0502040204020203" pitchFamily="34" charset="0"/>
              </a:rPr>
              <a:t>ရှင်ပေါလုက 'သွေးဆောင်သူ' အကြောင်း ပြောသည် (၁ သက် ၃း၅)၊ ယေရှုက ၎င်းကို စာတန်ဟု သဲကွဲစေသည် (မဿဲ ၄း၃၊ ၁၀)။ ကျွန်ပ်တို့၏အားနည်းချက်များကိုအသုံးပြု၍ အပြစ်ထဲသို့တွန်းပို့ရန် အသိဆုံးသူဖြစ်သည်။ ကျွန်ုပ်တို့သည် ခရစ်တော်နှင့်စာတန်တို့ကြား က စကြဝဠာစစ်ပွဲတွင် ပါဝင်နေသည်ကို မ မေ့ပါနှင့်။ ခရစ်တော်ထံမှ လှည့်ထွက်အောင် တတ်နိုင်သမျှ လုပ်ဆောင်မည်ကို မမေ့ပါနှင့်။ </a:t>
            </a:r>
            <a:endParaRPr lang="en" sz="1900" b="1" dirty="0">
              <a:latin typeface="Myanmar Text" panose="020B0502040204020203" pitchFamily="34" charset="0"/>
              <a:cs typeface="Myanmar Text" panose="020B0502040204020203" pitchFamily="34" charset="0"/>
            </a:endParaRP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018900"/>
            <a:ext cx="8683101" cy="969496"/>
          </a:xfrm>
          <a:prstGeom prst="rect">
            <a:avLst/>
          </a:prstGeom>
          <a:noFill/>
        </p:spPr>
        <p:txBody>
          <a:bodyPr wrap="square">
            <a:spAutoFit/>
          </a:bodyPr>
          <a:lstStyle/>
          <a:p>
            <a:pPr>
              <a:spcBef>
                <a:spcPts val="600"/>
              </a:spcBef>
            </a:pPr>
            <a:r>
              <a:rPr lang="my-MM" sz="1900" b="1" dirty="0">
                <a:latin typeface="Myanmar Text" panose="020B0502040204020203" pitchFamily="34" charset="0"/>
                <a:cs typeface="Myanmar Text" panose="020B0502040204020203" pitchFamily="34" charset="0"/>
              </a:rPr>
              <a:t>ရှံဆုန်သည် ဘုရားသခင်၏အလိုတော်နှင့်ဆန့်ကျင်ကြောင်းသိလျက်နှင့် မိမိ၏ စိတ်အ လိုကိုလိုက်၍ စုံစမ်းခြင်းသို့ပါသွားသော ထင်ရှားသည့်ဥပမာတစ်ခုဖြစ်သည် (တရား သူကြီး ၁၄း၁-၃၊ ၁၆း၁၊ ၄) </a:t>
            </a:r>
            <a:endParaRPr lang="en" sz="1900" b="1" dirty="0">
              <a:latin typeface="Myanmar Text" panose="020B0502040204020203" pitchFamily="34" charset="0"/>
              <a:cs typeface="Myanmar Text" panose="020B0502040204020203" pitchFamily="34" charset="0"/>
            </a:endParaRP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5988337"/>
            <a:ext cx="8663906" cy="969496"/>
          </a:xfrm>
          <a:prstGeom prst="rect">
            <a:avLst/>
          </a:prstGeom>
          <a:noFill/>
        </p:spPr>
        <p:txBody>
          <a:bodyPr wrap="square">
            <a:spAutoFit/>
          </a:bodyPr>
          <a:lstStyle/>
          <a:p>
            <a:pPr>
              <a:spcBef>
                <a:spcPts val="600"/>
              </a:spcBef>
            </a:pPr>
            <a:r>
              <a:rPr lang="my-MM" sz="1900" b="1" dirty="0">
                <a:latin typeface="Myanmar Text" panose="020B0502040204020203" pitchFamily="34" charset="0"/>
                <a:cs typeface="Myanmar Text" panose="020B0502040204020203" pitchFamily="34" charset="0"/>
              </a:rPr>
              <a:t>စုံစမ်းခြင်းကို မည်သို့ရှောင်ရှာမည်နည်း။ ဘုရားကိုရှာခြင်း (မ ၆း၃၃)၊ သူနှင့်အတူ အချိန် အသုံးပြုခြင်း (မာ ၁၄း၃၈)၊ ယုံကြည်ခြင်း၏ဒိုင်းလွှားကို ယူတင်ဝတ်ဆင်ခြင်း (ဧ ၆း၃၃) ဖြင့်ရှောင်းရှားနိုင်သည်။ </a:t>
            </a:r>
            <a:endParaRPr lang="en" sz="1900" b="1" dirty="0">
              <a:latin typeface="Myanmar Text" panose="020B0502040204020203" pitchFamily="34" charset="0"/>
              <a:cs typeface="Myanmar Text" panose="020B0502040204020203" pitchFamily="34" charset="0"/>
            </a:endParaRP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53548"/>
            <a:ext cx="12191999" cy="584775"/>
          </a:xfrm>
          <a:prstGeom prst="rect">
            <a:avLst/>
          </a:prstGeom>
          <a:noFill/>
        </p:spPr>
        <p:txBody>
          <a:bodyPr wrap="square">
            <a:spAutoFit/>
          </a:bodyPr>
          <a:lstStyle/>
          <a:p>
            <a:pPr algn="ctr"/>
            <a:r>
              <a:rPr lang="my-MM" sz="3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Myanmar Text" panose="020B0502040204020203" pitchFamily="34" charset="0"/>
                <a:cs typeface="Myanmar Text" panose="020B0502040204020203" pitchFamily="34" charset="0"/>
              </a:rPr>
              <a:t>အပြစ်ကိုရှောင်ရှားရန် အကြံပေးချက်များ </a:t>
            </a:r>
            <a:endParaRPr lang="en" sz="3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688718"/>
            <a:ext cx="11029950" cy="461665"/>
          </a:xfrm>
          <a:prstGeom prst="rect">
            <a:avLst/>
          </a:prstGeom>
          <a:noFill/>
        </p:spPr>
        <p:txBody>
          <a:bodyPr wrap="square">
            <a:spAutoFit/>
          </a:bodyPr>
          <a:lstStyle/>
          <a:p>
            <a:pPr algn="ctr"/>
            <a:r>
              <a:rPr lang="my-MM" sz="2400" b="1" dirty="0">
                <a:solidFill>
                  <a:srgbClr val="D8FFE4"/>
                </a:solidFill>
                <a:effectLst>
                  <a:outerShdw blurRad="38100" dist="38100" dir="2700000" algn="tl">
                    <a:srgbClr val="000000"/>
                  </a:outerShdw>
                </a:effectLst>
                <a:latin typeface="Myanmar Text" panose="020B0502040204020203" pitchFamily="34" charset="0"/>
                <a:cs typeface="Myanmar Text" panose="020B0502040204020203" pitchFamily="34" charset="0"/>
              </a:rPr>
              <a:t>“သင်၏မျက်စိသည်လည်း သင့်ကိုမှားယွင်းစေလျှင် မျက်စိကိုထုတ်လော့” (မာကု ၉း၄၇)</a:t>
            </a:r>
            <a:endParaRPr lang="es-ES" sz="2400" b="1" dirty="0">
              <a:solidFill>
                <a:srgbClr val="D8FFE4"/>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168688" y="1303322"/>
            <a:ext cx="7362825" cy="400110"/>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အပြစ်ကိုရှောင်ရှားရန် ယေရှု၏ညွှန်းကြားချက်များ </a:t>
            </a:r>
            <a:endParaRPr lang="en" sz="2000" b="1" dirty="0">
              <a:latin typeface="Myanmar Text" panose="020B0502040204020203" pitchFamily="34" charset="0"/>
              <a:cs typeface="Myanmar Text" panose="020B0502040204020203" pitchFamily="34" charset="0"/>
            </a:endParaRP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049306928"/>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my-MM" sz="2000" dirty="0"/>
              <a:t>အချုပ်အားဖြင့်၊ အပြစ်နှင့်အပြစ်သွေးဆောင်ခြင်းခံရနေမှုကို အတတ်နိုင်သမျှရှောင်ရှားပါ။ ဆုတောင်းပါ။ </a:t>
            </a:r>
            <a:endParaRPr lang="en" sz="2000"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2986114193"/>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9" dur="500"/>
                                        <p:tgtEl>
                                          <p:spTgt spid="9">
                                            <p:graphicEl>
                                              <a:dgm id="{8C1DD53A-A127-477E-9A45-E319CBC4047D}"/>
                                            </p:graphic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1" dur="500"/>
                                        <p:tgtEl>
                                          <p:spTgt spid="9">
                                            <p:graphicEl>
                                              <a:dgm id="{749D9661-6A2C-438B-8F08-BF324734D88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6"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7"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8" dur="500"/>
                                        <p:tgtEl>
                                          <p:spTgt spid="9">
                                            <p:graphicEl>
                                              <a:dgm id="{B2A20C54-1088-424E-804D-69E4B512CA18}"/>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1" dur="500"/>
                                        <p:tgtEl>
                                          <p:spTgt spid="9">
                                            <p:graphicEl>
                                              <a:dgm id="{CE8E2EDC-E163-4F49-BE30-A723E616D2F0}"/>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6"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7"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58" dur="500"/>
                                        <p:tgtEl>
                                          <p:spTgt spid="9">
                                            <p:graphicEl>
                                              <a:dgm id="{AA7CAD85-152C-4DA1-BE5F-17040AE02EF1}"/>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1" dur="500"/>
                                        <p:tgtEl>
                                          <p:spTgt spid="9">
                                            <p:graphicEl>
                                              <a:dgm id="{48B6A596-E4D3-4D96-9C3C-1B80AAE93AC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5" fill="hold" grpId="0" nodeType="clickEffect">
                                  <p:stCondLst>
                                    <p:cond delay="0"/>
                                  </p:stCondLst>
                                  <p:childTnLst>
                                    <p:set>
                                      <p:cBhvr>
                                        <p:cTn id="65" dur="1" fill="hold">
                                          <p:stCondLst>
                                            <p:cond delay="0"/>
                                          </p:stCondLst>
                                        </p:cTn>
                                        <p:tgtEl>
                                          <p:spTgt spid="9">
                                            <p:graphicEl>
                                              <a:dgm id="{2CCB2484-AA0B-467B-9305-5AC01C6B86F2}"/>
                                            </p:graphicEl>
                                          </p:spTgt>
                                        </p:tgtEl>
                                        <p:attrNameLst>
                                          <p:attrName>style.visibility</p:attrName>
                                        </p:attrNameLst>
                                      </p:cBhvr>
                                      <p:to>
                                        <p:strVal val="visible"/>
                                      </p:to>
                                    </p:set>
                                    <p:animEffect transition="in" filter="randombar(vertical)">
                                      <p:cBhvr>
                                        <p:cTn id="66" dur="500"/>
                                        <p:tgtEl>
                                          <p:spTgt spid="9">
                                            <p:graphicEl>
                                              <a:dgm id="{2CCB2484-AA0B-467B-9305-5AC01C6B86F2}"/>
                                            </p:graphicEl>
                                          </p:spTgt>
                                        </p:tgtEl>
                                      </p:cBhvr>
                                    </p:animEffect>
                                  </p:childTnLst>
                                </p:cTn>
                              </p:par>
                              <p:par>
                                <p:cTn id="67" presetID="14" presetClass="entr" presetSubtype="5" fill="hold" grpId="0" nodeType="withEffect">
                                  <p:stCondLst>
                                    <p:cond delay="0"/>
                                  </p:stCondLst>
                                  <p:childTnLst>
                                    <p:set>
                                      <p:cBhvr>
                                        <p:cTn id="68" dur="1" fill="hold">
                                          <p:stCondLst>
                                            <p:cond delay="0"/>
                                          </p:stCondLst>
                                        </p:cTn>
                                        <p:tgtEl>
                                          <p:spTgt spid="9">
                                            <p:graphicEl>
                                              <a:dgm id="{D68F3251-C157-4153-92F1-A4CC87CEDF62}"/>
                                            </p:graphicEl>
                                          </p:spTgt>
                                        </p:tgtEl>
                                        <p:attrNameLst>
                                          <p:attrName>style.visibility</p:attrName>
                                        </p:attrNameLst>
                                      </p:cBhvr>
                                      <p:to>
                                        <p:strVal val="visible"/>
                                      </p:to>
                                    </p:set>
                                    <p:animEffect transition="in" filter="randombar(vertical)">
                                      <p:cBhvr>
                                        <p:cTn id="69" dur="500"/>
                                        <p:tgtEl>
                                          <p:spTgt spid="9">
                                            <p:graphicEl>
                                              <a:dgm id="{D68F3251-C157-4153-92F1-A4CC87CEDF6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5" fill="hold" grpId="0" nodeType="clickEffect">
                                  <p:stCondLst>
                                    <p:cond delay="0"/>
                                  </p:stCondLst>
                                  <p:childTnLst>
                                    <p:set>
                                      <p:cBhvr>
                                        <p:cTn id="73" dur="1" fill="hold">
                                          <p:stCondLst>
                                            <p:cond delay="0"/>
                                          </p:stCondLst>
                                        </p:cTn>
                                        <p:tgtEl>
                                          <p:spTgt spid="9">
                                            <p:graphicEl>
                                              <a:dgm id="{FE07DDC9-EA21-40AF-BCBB-C1B09732936C}"/>
                                            </p:graphicEl>
                                          </p:spTgt>
                                        </p:tgtEl>
                                        <p:attrNameLst>
                                          <p:attrName>style.visibility</p:attrName>
                                        </p:attrNameLst>
                                      </p:cBhvr>
                                      <p:to>
                                        <p:strVal val="visible"/>
                                      </p:to>
                                    </p:set>
                                    <p:animEffect transition="in" filter="randombar(vertical)">
                                      <p:cBhvr>
                                        <p:cTn id="74" dur="500"/>
                                        <p:tgtEl>
                                          <p:spTgt spid="9">
                                            <p:graphicEl>
                                              <a:dgm id="{FE07DDC9-EA21-40AF-BCBB-C1B09732936C}"/>
                                            </p:graphicEl>
                                          </p:spTgt>
                                        </p:tgtEl>
                                      </p:cBhvr>
                                    </p:animEffect>
                                  </p:childTnLst>
                                </p:cTn>
                              </p:par>
                              <p:par>
                                <p:cTn id="75" presetID="14" presetClass="entr" presetSubtype="5" fill="hold" grpId="0" nodeType="withEffect">
                                  <p:stCondLst>
                                    <p:cond delay="0"/>
                                  </p:stCondLst>
                                  <p:childTnLst>
                                    <p:set>
                                      <p:cBhvr>
                                        <p:cTn id="76" dur="1" fill="hold">
                                          <p:stCondLst>
                                            <p:cond delay="0"/>
                                          </p:stCondLst>
                                        </p:cTn>
                                        <p:tgtEl>
                                          <p:spTgt spid="9">
                                            <p:graphicEl>
                                              <a:dgm id="{4C5F8AFF-C288-4030-98F7-A628EA70FFEA}"/>
                                            </p:graphicEl>
                                          </p:spTgt>
                                        </p:tgtEl>
                                        <p:attrNameLst>
                                          <p:attrName>style.visibility</p:attrName>
                                        </p:attrNameLst>
                                      </p:cBhvr>
                                      <p:to>
                                        <p:strVal val="visible"/>
                                      </p:to>
                                    </p:set>
                                    <p:animEffect transition="in" filter="randombar(vertical)">
                                      <p:cBhvr>
                                        <p:cTn id="77" dur="500"/>
                                        <p:tgtEl>
                                          <p:spTgt spid="9">
                                            <p:graphicEl>
                                              <a:dgm id="{4C5F8AFF-C288-4030-98F7-A628EA70FFE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5" fill="hold" grpId="0" nodeType="clickEffect">
                                  <p:stCondLst>
                                    <p:cond delay="0"/>
                                  </p:stCondLst>
                                  <p:childTnLst>
                                    <p:set>
                                      <p:cBhvr>
                                        <p:cTn id="81" dur="1" fill="hold">
                                          <p:stCondLst>
                                            <p:cond delay="0"/>
                                          </p:stCondLst>
                                        </p:cTn>
                                        <p:tgtEl>
                                          <p:spTgt spid="9">
                                            <p:graphicEl>
                                              <a:dgm id="{CAC87F81-6091-44D0-986E-9514A9A0B698}"/>
                                            </p:graphicEl>
                                          </p:spTgt>
                                        </p:tgtEl>
                                        <p:attrNameLst>
                                          <p:attrName>style.visibility</p:attrName>
                                        </p:attrNameLst>
                                      </p:cBhvr>
                                      <p:to>
                                        <p:strVal val="visible"/>
                                      </p:to>
                                    </p:set>
                                    <p:animEffect transition="in" filter="randombar(vertical)">
                                      <p:cBhvr>
                                        <p:cTn id="82" dur="500"/>
                                        <p:tgtEl>
                                          <p:spTgt spid="9">
                                            <p:graphicEl>
                                              <a:dgm id="{CAC87F81-6091-44D0-986E-9514A9A0B698}"/>
                                            </p:graphicEl>
                                          </p:spTgt>
                                        </p:tgtEl>
                                      </p:cBhvr>
                                    </p:animEffect>
                                  </p:childTnLst>
                                </p:cTn>
                              </p:par>
                              <p:par>
                                <p:cTn id="83" presetID="14" presetClass="entr" presetSubtype="5" fill="hold" grpId="0" nodeType="withEffect">
                                  <p:stCondLst>
                                    <p:cond delay="0"/>
                                  </p:stCondLst>
                                  <p:childTnLst>
                                    <p:set>
                                      <p:cBhvr>
                                        <p:cTn id="84" dur="1" fill="hold">
                                          <p:stCondLst>
                                            <p:cond delay="0"/>
                                          </p:stCondLst>
                                        </p:cTn>
                                        <p:tgtEl>
                                          <p:spTgt spid="9">
                                            <p:graphicEl>
                                              <a:dgm id="{EAE86C80-EFD8-4D65-9E41-AB78296EA6D2}"/>
                                            </p:graphicEl>
                                          </p:spTgt>
                                        </p:tgtEl>
                                        <p:attrNameLst>
                                          <p:attrName>style.visibility</p:attrName>
                                        </p:attrNameLst>
                                      </p:cBhvr>
                                      <p:to>
                                        <p:strVal val="visible"/>
                                      </p:to>
                                    </p:set>
                                    <p:animEffect transition="in" filter="randombar(vertical)">
                                      <p:cBhvr>
                                        <p:cTn id="85" dur="500"/>
                                        <p:tgtEl>
                                          <p:spTgt spid="9">
                                            <p:graphicEl>
                                              <a:dgm id="{EAE86C80-EFD8-4D65-9E41-AB78296EA6D2}"/>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7" presetClass="entr" presetSubtype="0"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900" decel="100000" fill="hold"/>
                                        <p:tgtEl>
                                          <p:spTgt spid="1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000"/>
                                        <p:tgtEl>
                                          <p:spTgt spid="8"/>
                                        </p:tgtEl>
                                      </p:cBhvr>
                                    </p:animEffect>
                                    <p:anim calcmode="lin" valueType="num">
                                      <p:cBhvr>
                                        <p:cTn id="97" dur="1000" fill="hold"/>
                                        <p:tgtEl>
                                          <p:spTgt spid="8"/>
                                        </p:tgtEl>
                                        <p:attrNameLst>
                                          <p:attrName>ppt_x</p:attrName>
                                        </p:attrNameLst>
                                      </p:cBhvr>
                                      <p:tavLst>
                                        <p:tav tm="0">
                                          <p:val>
                                            <p:strVal val="#ppt_x"/>
                                          </p:val>
                                        </p:tav>
                                        <p:tav tm="100000">
                                          <p:val>
                                            <p:strVal val="#ppt_x"/>
                                          </p:val>
                                        </p:tav>
                                      </p:tavLst>
                                    </p:anim>
                                    <p:anim calcmode="lin" valueType="num">
                                      <p:cBhvr>
                                        <p:cTn id="98" dur="900" decel="100000" fill="hold"/>
                                        <p:tgtEl>
                                          <p:spTgt spid="8"/>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104"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3213DDB5-0679-482B-9AA0-FF14C80DC8DF}"/>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110" dur="500"/>
                                        <p:tgtEl>
                                          <p:spTgt spid="2">
                                            <p:graphicEl>
                                              <a:dgm id="{76CA4A7B-4AEB-429E-BD41-2F61923E41E5}"/>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115"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14028B-8612-47D6-9989-7E3B3DFE2F55}"/>
                                            </p:graphicEl>
                                          </p:spTgt>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21" dur="500"/>
                                        <p:tgtEl>
                                          <p:spTgt spid="2">
                                            <p:graphicEl>
                                              <a:dgm id="{75D8DBC1-39FB-457C-ADC6-A615CC9084DF}"/>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26"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AED96934-9202-408D-8EC9-40816174A2E8}"/>
                                            </p:graphicEl>
                                          </p:spTgt>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32" dur="500"/>
                                        <p:tgtEl>
                                          <p:spTgt spid="2">
                                            <p:graphicEl>
                                              <a:dgm id="{BEE5A8A7-7CCF-4D76-85CD-29A0A8304F35}"/>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37"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38"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39" dur="500"/>
                                        <p:tgtEl>
                                          <p:spTgt spid="2">
                                            <p:graphicEl>
                                              <a:dgm id="{C222E026-6500-452F-8E5D-A5D788E6E348}"/>
                                            </p:graphicEl>
                                          </p:spTgt>
                                        </p:tgtEl>
                                      </p:cBhvr>
                                    </p:animEffect>
                                  </p:childTnLst>
                                </p:cTn>
                              </p:par>
                            </p:childTnLst>
                          </p:cTn>
                        </p:par>
                        <p:par>
                          <p:cTn id="140" fill="hold">
                            <p:stCondLst>
                              <p:cond delay="500"/>
                            </p:stCondLst>
                            <p:childTnLst>
                              <p:par>
                                <p:cTn id="141" presetID="22" presetClass="entr" presetSubtype="8" fill="hold" grpId="0" nodeType="afterEffect">
                                  <p:stCondLst>
                                    <p:cond delay="0"/>
                                  </p:stCondLst>
                                  <p:childTnLst>
                                    <p:set>
                                      <p:cBhvr>
                                        <p:cTn id="142"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43" dur="500"/>
                                        <p:tgtEl>
                                          <p:spTgt spid="2">
                                            <p:graphicEl>
                                              <a:dgm id="{86D73333-0021-4A47-BBCD-14F06CC74DEF}"/>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48"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49"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50" dur="500"/>
                                        <p:tgtEl>
                                          <p:spTgt spid="2">
                                            <p:graphicEl>
                                              <a:dgm id="{8A62EF47-03FE-4E05-A828-F18B93F5A850}"/>
                                            </p:graphicEl>
                                          </p:spTgt>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54" dur="500"/>
                                        <p:tgtEl>
                                          <p:spTgt spid="2">
                                            <p:graphicEl>
                                              <a:dgm id="{0882FDCA-3463-4421-87DA-9EA70D50E3EE}"/>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59"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60"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61" dur="500"/>
                                        <p:tgtEl>
                                          <p:spTgt spid="2">
                                            <p:graphicEl>
                                              <a:dgm id="{68D44722-E960-4DDF-8D4D-F1B33AB18C36}"/>
                                            </p:graphicEl>
                                          </p:spTgt>
                                        </p:tgtEl>
                                      </p:cBhvr>
                                    </p:animEffect>
                                  </p:childTnLst>
                                </p:cTn>
                              </p:par>
                            </p:childTnLst>
                          </p:cTn>
                        </p:par>
                        <p:par>
                          <p:cTn id="162" fill="hold">
                            <p:stCondLst>
                              <p:cond delay="500"/>
                            </p:stCondLst>
                            <p:childTnLst>
                              <p:par>
                                <p:cTn id="163" presetID="22" presetClass="entr" presetSubtype="8" fill="hold" grpId="0" nodeType="afterEffect">
                                  <p:stCondLst>
                                    <p:cond delay="0"/>
                                  </p:stCondLst>
                                  <p:childTnLst>
                                    <p:set>
                                      <p:cBhvr>
                                        <p:cTn id="164"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65"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104221"/>
            <a:ext cx="12191999" cy="646331"/>
          </a:xfrm>
          <a:prstGeom prst="rect">
            <a:avLst/>
          </a:prstGeom>
          <a:noFill/>
        </p:spPr>
        <p:txBody>
          <a:bodyPr wrap="square">
            <a:spAutoFit/>
          </a:bodyPr>
          <a:lstStyle/>
          <a:p>
            <a:pPr lvl="0" algn="ctr"/>
            <a:r>
              <a:rPr lang="my-MM" sz="3600" b="1" spc="30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outerShdw>
                </a:effectLst>
              </a:rPr>
              <a:t>အပြစ်ကိုရှောင်ရှားရန် အကြံပေးချက်များ </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76262" y="835932"/>
            <a:ext cx="11029950" cy="369332"/>
          </a:xfrm>
          <a:prstGeom prst="rect">
            <a:avLst/>
          </a:prstGeom>
          <a:noFill/>
        </p:spPr>
        <p:txBody>
          <a:bodyPr wrap="square">
            <a:spAutoFit/>
          </a:bodyPr>
          <a:lstStyle/>
          <a:p>
            <a:pPr lvl="0" algn="ctr"/>
            <a:r>
              <a:rPr lang="my-MM" b="1" dirty="0">
                <a:solidFill>
                  <a:srgbClr val="D8FFE4"/>
                </a:solidFill>
                <a:effectLst>
                  <a:outerShdw blurRad="38100" dist="38100" dir="2700000" algn="tl">
                    <a:srgbClr val="000000"/>
                  </a:outerShdw>
                </a:effectLst>
                <a:latin typeface="Comic Sans MS" panose="030F0702030302020204" pitchFamily="66" charset="0"/>
              </a:rPr>
              <a:t>“သင်၏မျက်စိသည်လည်း သင့်ကိုမှားယွင်းစေလျှင် မျက်စိကိုထုတ်လော့” (မာကု ၉း၄၇)</a:t>
            </a: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304653"/>
            <a:ext cx="7362825" cy="400110"/>
          </a:xfrm>
          <a:prstGeom prst="rect">
            <a:avLst/>
          </a:prstGeom>
          <a:noFill/>
        </p:spPr>
        <p:txBody>
          <a:bodyPr wrap="square" rtlCol="0">
            <a:spAutoFit/>
          </a:bodyPr>
          <a:lstStyle/>
          <a:p>
            <a:pPr lvl="0">
              <a:spcBef>
                <a:spcPts val="600"/>
              </a:spcBef>
            </a:pPr>
            <a:r>
              <a:rPr lang="my-MM" sz="2000" b="1" dirty="0">
                <a:solidFill>
                  <a:prstClr val="black"/>
                </a:solidFill>
              </a:rPr>
              <a:t>အပြစ်ကိုရှောင်ရှားရန် ယေရှု၏ညွှန်းကြားချက်များ </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475737660"/>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lvl="0">
              <a:spcBef>
                <a:spcPts val="600"/>
              </a:spcBef>
            </a:pPr>
            <a:r>
              <a:rPr lang="my-MM" sz="2000" b="1" dirty="0">
                <a:solidFill>
                  <a:prstClr val="black"/>
                </a:solidFill>
              </a:rPr>
              <a:t>အချုပ်အားဖြင့်၊ အပြစ်နှင့်အပြစ်သွေးဆောင်ခြင်းခံရနေမှုကို အတတ်နိုင်သမျှရှောင်ရှားပါ။ ဆုတောင်းပါ။ </a:t>
            </a:r>
          </a:p>
        </p:txBody>
      </p:sp>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graphicFrame>
        <p:nvGraphicFramePr>
          <p:cNvPr id="4" name="Diagrama 3">
            <a:extLst>
              <a:ext uri="{FF2B5EF4-FFF2-40B4-BE49-F238E27FC236}">
                <a16:creationId xmlns:a16="http://schemas.microsoft.com/office/drawing/2014/main" id="{7D2405D0-2B32-E0D0-34F0-D62BD9378486}"/>
              </a:ext>
            </a:extLst>
          </p:cNvPr>
          <p:cNvGraphicFramePr/>
          <p:nvPr>
            <p:extLst>
              <p:ext uri="{D42A27DB-BD31-4B8C-83A1-F6EECF244321}">
                <p14:modId xmlns:p14="http://schemas.microsoft.com/office/powerpoint/2010/main" val="3246747292"/>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151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3213DDB5-0679-482B-9AA0-FF14C80DC8DF}"/>
                                            </p:graphicEl>
                                          </p:spTgt>
                                        </p:tgtEl>
                                        <p:attrNameLst>
                                          <p:attrName>style.visibility</p:attrName>
                                        </p:attrNameLst>
                                      </p:cBhvr>
                                      <p:to>
                                        <p:strVal val="visible"/>
                                      </p:to>
                                    </p:set>
                                    <p:anim calcmode="lin" valueType="num">
                                      <p:cBhvr>
                                        <p:cTn id="83" dur="500" fill="hold"/>
                                        <p:tgtEl>
                                          <p:spTgt spid="4">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76CA4A7B-4AEB-429E-BD41-2F61923E41E5}"/>
                                            </p:graphicEl>
                                          </p:spTgt>
                                        </p:tgtEl>
                                        <p:attrNameLst>
                                          <p:attrName>style.visibility</p:attrName>
                                        </p:attrNameLst>
                                      </p:cBhvr>
                                      <p:to>
                                        <p:strVal val="visible"/>
                                      </p:to>
                                    </p:set>
                                    <p:animEffect transition="in" filter="wipe(left)">
                                      <p:cBhvr>
                                        <p:cTn id="89" dur="500"/>
                                        <p:tgtEl>
                                          <p:spTgt spid="4">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1314028B-8612-47D6-9989-7E3B3DFE2F55}"/>
                                            </p:graphicEl>
                                          </p:spTgt>
                                        </p:tgtEl>
                                        <p:attrNameLst>
                                          <p:attrName>style.visibility</p:attrName>
                                        </p:attrNameLst>
                                      </p:cBhvr>
                                      <p:to>
                                        <p:strVal val="visible"/>
                                      </p:to>
                                    </p:set>
                                    <p:anim calcmode="lin" valueType="num">
                                      <p:cBhvr>
                                        <p:cTn id="94" dur="500" fill="hold"/>
                                        <p:tgtEl>
                                          <p:spTgt spid="4">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75D8DBC1-39FB-457C-ADC6-A615CC9084DF}"/>
                                            </p:graphicEl>
                                          </p:spTgt>
                                        </p:tgtEl>
                                        <p:attrNameLst>
                                          <p:attrName>style.visibility</p:attrName>
                                        </p:attrNameLst>
                                      </p:cBhvr>
                                      <p:to>
                                        <p:strVal val="visible"/>
                                      </p:to>
                                    </p:set>
                                    <p:animEffect transition="in" filter="wipe(left)">
                                      <p:cBhvr>
                                        <p:cTn id="100" dur="500"/>
                                        <p:tgtEl>
                                          <p:spTgt spid="4">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AED96934-9202-408D-8EC9-40816174A2E8}"/>
                                            </p:graphicEl>
                                          </p:spTgt>
                                        </p:tgtEl>
                                        <p:attrNameLst>
                                          <p:attrName>style.visibility</p:attrName>
                                        </p:attrNameLst>
                                      </p:cBhvr>
                                      <p:to>
                                        <p:strVal val="visible"/>
                                      </p:to>
                                    </p:set>
                                    <p:anim calcmode="lin" valueType="num">
                                      <p:cBhvr>
                                        <p:cTn id="105" dur="500" fill="hold"/>
                                        <p:tgtEl>
                                          <p:spTgt spid="4">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BEE5A8A7-7CCF-4D76-85CD-29A0A8304F35}"/>
                                            </p:graphicEl>
                                          </p:spTgt>
                                        </p:tgtEl>
                                        <p:attrNameLst>
                                          <p:attrName>style.visibility</p:attrName>
                                        </p:attrNameLst>
                                      </p:cBhvr>
                                      <p:to>
                                        <p:strVal val="visible"/>
                                      </p:to>
                                    </p:set>
                                    <p:animEffect transition="in" filter="wipe(left)">
                                      <p:cBhvr>
                                        <p:cTn id="111" dur="500"/>
                                        <p:tgtEl>
                                          <p:spTgt spid="4">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4">
                                            <p:graphicEl>
                                              <a:dgm id="{C222E026-6500-452F-8E5D-A5D788E6E348}"/>
                                            </p:graphicEl>
                                          </p:spTgt>
                                        </p:tgtEl>
                                        <p:attrNameLst>
                                          <p:attrName>style.visibility</p:attrName>
                                        </p:attrNameLst>
                                      </p:cBhvr>
                                      <p:to>
                                        <p:strVal val="visible"/>
                                      </p:to>
                                    </p:set>
                                    <p:anim calcmode="lin" valueType="num">
                                      <p:cBhvr>
                                        <p:cTn id="116" dur="500" fill="hold"/>
                                        <p:tgtEl>
                                          <p:spTgt spid="4">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4">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4">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4">
                                            <p:graphicEl>
                                              <a:dgm id="{86D73333-0021-4A47-BBCD-14F06CC74DEF}"/>
                                            </p:graphicEl>
                                          </p:spTgt>
                                        </p:tgtEl>
                                        <p:attrNameLst>
                                          <p:attrName>style.visibility</p:attrName>
                                        </p:attrNameLst>
                                      </p:cBhvr>
                                      <p:to>
                                        <p:strVal val="visible"/>
                                      </p:to>
                                    </p:set>
                                    <p:animEffect transition="in" filter="wipe(left)">
                                      <p:cBhvr>
                                        <p:cTn id="122" dur="500"/>
                                        <p:tgtEl>
                                          <p:spTgt spid="4">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8A62EF47-03FE-4E05-A828-F18B93F5A850}"/>
                                            </p:graphicEl>
                                          </p:spTgt>
                                        </p:tgtEl>
                                        <p:attrNameLst>
                                          <p:attrName>style.visibility</p:attrName>
                                        </p:attrNameLst>
                                      </p:cBhvr>
                                      <p:to>
                                        <p:strVal val="visible"/>
                                      </p:to>
                                    </p:set>
                                    <p:anim calcmode="lin" valueType="num">
                                      <p:cBhvr>
                                        <p:cTn id="127" dur="500" fill="hold"/>
                                        <p:tgtEl>
                                          <p:spTgt spid="4">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4">
                                            <p:graphicEl>
                                              <a:dgm id="{0882FDCA-3463-4421-87DA-9EA70D50E3EE}"/>
                                            </p:graphicEl>
                                          </p:spTgt>
                                        </p:tgtEl>
                                        <p:attrNameLst>
                                          <p:attrName>style.visibility</p:attrName>
                                        </p:attrNameLst>
                                      </p:cBhvr>
                                      <p:to>
                                        <p:strVal val="visible"/>
                                      </p:to>
                                    </p:set>
                                    <p:animEffect transition="in" filter="wipe(left)">
                                      <p:cBhvr>
                                        <p:cTn id="133" dur="500"/>
                                        <p:tgtEl>
                                          <p:spTgt spid="4">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4">
                                            <p:graphicEl>
                                              <a:dgm id="{68D44722-E960-4DDF-8D4D-F1B33AB18C36}"/>
                                            </p:graphicEl>
                                          </p:spTgt>
                                        </p:tgtEl>
                                        <p:attrNameLst>
                                          <p:attrName>style.visibility</p:attrName>
                                        </p:attrNameLst>
                                      </p:cBhvr>
                                      <p:to>
                                        <p:strVal val="visible"/>
                                      </p:to>
                                    </p:set>
                                    <p:anim calcmode="lin" valueType="num">
                                      <p:cBhvr>
                                        <p:cTn id="138" dur="500" fill="hold"/>
                                        <p:tgtEl>
                                          <p:spTgt spid="4">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4">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4">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4">
                                            <p:graphicEl>
                                              <a:dgm id="{4DB1018A-F275-4BF1-A222-24E468F2FF8D}"/>
                                            </p:graphicEl>
                                          </p:spTgt>
                                        </p:tgtEl>
                                        <p:attrNameLst>
                                          <p:attrName>style.visibility</p:attrName>
                                        </p:attrNameLst>
                                      </p:cBhvr>
                                      <p:to>
                                        <p:strVal val="visible"/>
                                      </p:to>
                                    </p:set>
                                    <p:animEffect transition="in" filter="wipe(left)">
                                      <p:cBhvr>
                                        <p:cTn id="144" dur="500"/>
                                        <p:tgtEl>
                                          <p:spTgt spid="4">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200329"/>
          </a:xfrm>
          <a:prstGeom prst="rect">
            <a:avLst/>
          </a:prstGeom>
          <a:noFill/>
        </p:spPr>
        <p:txBody>
          <a:bodyPr wrap="square">
            <a:spAutoFit/>
            <a:scene3d>
              <a:camera prst="orthographicFront"/>
              <a:lightRig rig="threePt" dir="t"/>
            </a:scene3d>
            <a:sp3d extrusionH="57150">
              <a:bevelT w="38100" h="38100"/>
            </a:sp3d>
          </a:bodyPr>
          <a:lstStyle/>
          <a:p>
            <a:pPr algn="ctr"/>
            <a:r>
              <a:rPr lang="my-MM" sz="72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rPr>
              <a:t>ပညတ်တော်</a:t>
            </a:r>
            <a:endParaRPr lang="en" sz="72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66102"/>
            <a:ext cx="7338303"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y-MM" sz="3200" b="1" dirty="0">
                <a:ln/>
                <a:solidFill>
                  <a:schemeClr val="accent3"/>
                </a:solidFill>
                <a:latin typeface="Myanmar Text" panose="020B0502040204020203" pitchFamily="34" charset="0"/>
                <a:cs typeface="Myanmar Text" panose="020B0502040204020203" pitchFamily="34" charset="0"/>
              </a:rPr>
              <a:t>ပညတ်တရားနှင့်အပြစ်တရား </a:t>
            </a:r>
            <a:endParaRPr lang="en" sz="3200" b="1" dirty="0">
              <a:ln/>
              <a:solidFill>
                <a:schemeClr val="accent3"/>
              </a:solidFill>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55085" y="671118"/>
            <a:ext cx="7469436" cy="1015663"/>
          </a:xfrm>
          <a:prstGeom prst="rect">
            <a:avLst/>
          </a:prstGeom>
          <a:noFill/>
        </p:spPr>
        <p:txBody>
          <a:bodyPr wrap="square">
            <a:spAutoFit/>
            <a:scene3d>
              <a:camera prst="orthographicFront"/>
              <a:lightRig rig="threePt" dir="t"/>
            </a:scene3d>
            <a:sp3d extrusionH="57150">
              <a:bevelT w="38100" h="38100"/>
            </a:sp3d>
          </a:bodyPr>
          <a:lstStyle/>
          <a:p>
            <a:pPr algn="ctr"/>
            <a:r>
              <a:rPr lang="my-MM" b="1" dirty="0">
                <a:solidFill>
                  <a:schemeClr val="accent5">
                    <a:lumMod val="75000"/>
                  </a:schemeClr>
                </a:solidFill>
                <a:latin typeface="Comic Sans MS" panose="030F0702030302020204" pitchFamily="66" charset="0"/>
              </a:rPr>
              <a:t>ဒု</a:t>
            </a:r>
            <a:r>
              <a:rPr lang="my-MM" sz="2000" b="1" dirty="0">
                <a:solidFill>
                  <a:schemeClr val="accent5">
                    <a:lumMod val="75000"/>
                  </a:schemeClr>
                </a:solidFill>
                <a:latin typeface="Myanmar Text" panose="020B0502040204020203" pitchFamily="34" charset="0"/>
                <a:cs typeface="Myanmar Text" panose="020B0502040204020203" pitchFamily="34" charset="0"/>
              </a:rPr>
              <a:t>စရိုက်ကို ပြုသောသူမည်သည်ကား၊ ပညတ်တော်ကို လွန်ကျူး၏။ ဒုစရိုက် သည်ကား ပညတ်တော်ကို လွန်ကျူးခြင်းဖြစ်သတည်း” (၁ ယော ၃း၄)</a:t>
            </a:r>
            <a:endParaRPr lang="es-ES" sz="2000" b="1" dirty="0">
              <a:solidFill>
                <a:schemeClr val="accent5">
                  <a:lumMod val="75000"/>
                </a:schemeClr>
              </a:solidFill>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74646"/>
            <a:ext cx="11935103" cy="923330"/>
          </a:xfrm>
          <a:prstGeom prst="rect">
            <a:avLst/>
          </a:prstGeom>
          <a:noFill/>
        </p:spPr>
        <p:txBody>
          <a:bodyPr wrap="square" rtlCol="0">
            <a:spAutoFit/>
          </a:bodyPr>
          <a:lstStyle/>
          <a:p>
            <a:pPr>
              <a:spcBef>
                <a:spcPts val="600"/>
              </a:spcBef>
            </a:pPr>
            <a:r>
              <a:rPr lang="my-MM" b="1" dirty="0">
                <a:latin typeface="Myanmar Text" panose="020B0502040204020203" pitchFamily="34" charset="0"/>
                <a:cs typeface="Myanmar Text" panose="020B0502040204020203" pitchFamily="34" charset="0"/>
              </a:rPr>
              <a:t>ပညတ်တရားနှင့်အပြစ်၏ဆက်နွယ်မှုနှင့်စပ်လျဉ်း၍ လူအချို့တို့က မှာယွင်းစွာ အနက်ဖွင့်ကြသည်။ ပညတ်တော်စောင့်ခြင်း ဖြင့် ကယ်တင်ခြင်းသို့ရောက်သည်ဟု ထင်ကြသည် (ဂလာတိ ၅း၄)။ ဤယုံကြည်မှုက လူအများကို ဆန့်ကျင်ဖက်အစွန်း ရောက်ဆီသို့ ပို့ဆောင်ခဲ့သည်။ ပညတ်တော်ဖျက်သိမ်းလိုက်ပြီဟု သွန်သင်လာကြသည်။ </a:t>
            </a:r>
            <a:endParaRPr lang="en" b="1" dirty="0">
              <a:latin typeface="Myanmar Text" panose="020B0502040204020203" pitchFamily="34" charset="0"/>
              <a:cs typeface="Myanmar Text" panose="020B0502040204020203" pitchFamily="34" charset="0"/>
            </a:endParaRP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278951" y="3774120"/>
            <a:ext cx="4777730" cy="1477328"/>
          </a:xfrm>
          <a:prstGeom prst="rect">
            <a:avLst/>
          </a:prstGeom>
          <a:noFill/>
        </p:spPr>
        <p:txBody>
          <a:bodyPr wrap="square">
            <a:spAutoFit/>
          </a:bodyPr>
          <a:lstStyle/>
          <a:p>
            <a:pPr>
              <a:spcBef>
                <a:spcPts val="600"/>
              </a:spcBef>
            </a:pPr>
            <a:r>
              <a:rPr lang="my-MM" b="1" dirty="0">
                <a:latin typeface="Myanmar Text" panose="020B0502040204020203" pitchFamily="34" charset="0"/>
                <a:cs typeface="Myanmar Text" panose="020B0502040204020203" pitchFamily="34" charset="0"/>
              </a:rPr>
              <a:t>ပညတ်တရားက အပြစ်ကိုဖော်ပြသည် (၁ ယော ၃း၄)။ ပညတ်တော်မရှိလျှင် ကျွန်ုပ်တို့သည် အ ပြစ်ဟူသည်ကို မသိနိုင်ပါ (ရော ၇း၇)။ ထို့ ကြောင့် ကျွန်ုပ်တို့သည် ဖြေရှင်းချက်ကို ရှာဖွေ နိုင်မည်မဟုတ်ပါ (ဂလာတိ ၃း၂၄) </a:t>
            </a:r>
            <a:endParaRPr lang="en" b="1" dirty="0">
              <a:latin typeface="Myanmar Text" panose="020B0502040204020203" pitchFamily="34" charset="0"/>
              <a:cs typeface="Myanmar Text" panose="020B0502040204020203" pitchFamily="34" charset="0"/>
            </a:endParaRP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423044"/>
            <a:ext cx="4624660" cy="1200329"/>
          </a:xfrm>
          <a:prstGeom prst="rect">
            <a:avLst/>
          </a:prstGeom>
          <a:noFill/>
        </p:spPr>
        <p:txBody>
          <a:bodyPr wrap="square">
            <a:spAutoFit/>
          </a:bodyPr>
          <a:lstStyle/>
          <a:p>
            <a:pPr>
              <a:spcBef>
                <a:spcPts val="600"/>
              </a:spcBef>
            </a:pPr>
            <a:r>
              <a:rPr lang="my-MM" b="1" dirty="0">
                <a:latin typeface="Myanmar Text" panose="020B0502040204020203" pitchFamily="34" charset="0"/>
                <a:cs typeface="Myanmar Text" panose="020B0502040204020203" pitchFamily="34" charset="0"/>
              </a:rPr>
              <a:t>ဝန်ထုပ်ဝန်ပိုးဖြစ်မည့်အစား၊ ပညတ်တော် သည် ကြောက်မက်ဖွယ်ရာ ပြစ်ဒဏ်မှ တား ဆီးပေးသည့် အကာအကွယ်ခြံစည်းရိုးတစ်ခု ဖြစ်သည် (၁ ယော ၅း၃၊ ဆာ ၁း၁-၃)</a:t>
            </a:r>
            <a:endParaRPr lang="en" b="1" dirty="0">
              <a:latin typeface="Myanmar Text" panose="020B0502040204020203"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3058301"/>
            <a:ext cx="12013761" cy="646331"/>
          </a:xfrm>
          <a:prstGeom prst="rect">
            <a:avLst/>
          </a:prstGeom>
          <a:noFill/>
        </p:spPr>
        <p:txBody>
          <a:bodyPr wrap="square">
            <a:spAutoFit/>
          </a:bodyPr>
          <a:lstStyle/>
          <a:p>
            <a:pPr lvl="0">
              <a:spcBef>
                <a:spcPts val="600"/>
              </a:spcBef>
              <a:defRPr/>
            </a:pPr>
            <a:r>
              <a:rPr lang="my-MM" b="1" dirty="0">
                <a:solidFill>
                  <a:prstClr val="black"/>
                </a:solidFill>
                <a:latin typeface="Myanmar Text" panose="020B0502040204020203" pitchFamily="34" charset="0"/>
                <a:cs typeface="Myanmar Text" panose="020B0502040204020203" pitchFamily="34" charset="0"/>
              </a:rPr>
              <a:t>ပညတ်တော်အားဖြင့်ကယ်တင်ခြင်းသို့ရောက်သည် (သို့) ကယ်တင်ခြင်းကို တားဆီးသည် ဆိုသည့်အမြင်က ပြဿနာဖြစ် သည်။ သို့သော် ပညတ်တော်၏လုပ်ငန်းတာဝန်သည် ဘယ်တုံးကမှ ကယ်တင်ဖို့မဟုတ်ခဲ့ပါ။ သို့ဖြစ်လျှင် သူ၏တာဝန်လုပ် ငန်းက အဘယ်နည်း။ </a:t>
            </a:r>
            <a:endParaRPr kumimoji="0" lang="en"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1316</TotalTime>
  <Words>5117</Words>
  <Application>Microsoft Office PowerPoint</Application>
  <PresentationFormat>Panorámica</PresentationFormat>
  <Paragraphs>81</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Myanmar Text</vt:lpstr>
      <vt:lpstr>Calibri</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2026-04-14T06:19:54Z</dcterms:created>
  <dcterms:modified xsi:type="dcterms:W3CDTF">2026-05-09T18:42:42Z</dcterms:modified>
</cp:coreProperties>
</file>