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n" sz="2600" b="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ရှင်ပေါလုကိုခေ</a:t>
          </a:r>
          <a:r>
            <a:rPr lang="en" sz="2600" b="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n" sz="2600" b="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ခြင်း</a:t>
          </a:r>
          <a:r>
            <a:rPr lang="en" sz="2600" b="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ကောရိန္သုမြို့ခရီး</a:t>
          </a:r>
          <a:r>
            <a:rPr lang="en" sz="2600" b="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ကောရိန္သုမြို</a:t>
          </a:r>
          <a:r>
            <a:rPr lang="en" sz="2600" b="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ကောရိန္သုသားများ</a:t>
          </a:r>
          <a:r>
            <a:rPr lang="en" sz="2600" b="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ကောရိန္သုဩဝါဒစာများ</a:t>
          </a:r>
          <a:r>
            <a:rPr lang="en" sz="2600" b="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ရှင်ပေါလု</a:t>
          </a:r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မည်ကဲ့သို့တ</a:t>
          </a:r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  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မန်တော်ဖြစ်လာသနည်း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ယေရှုရွေးချယ်ခြင်းအားဖြင</a:t>
          </a:r>
          <a:r>
            <a:rPr lang="en" sz="20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 (</a:t>
          </a:r>
          <a:r>
            <a:rPr lang="en" sz="20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ဂလာ</a:t>
          </a:r>
          <a:r>
            <a:rPr lang="en" sz="2000" noProof="0" dirty="0">
              <a:latin typeface="Pyidaungsu" panose="020B0502040204020203" pitchFamily="34" charset="0"/>
              <a:cs typeface="Pyidaungsu" panose="020B0502040204020203" pitchFamily="34" charset="0"/>
            </a:rPr>
            <a:t> ၁း၁) </a:t>
          </a:r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မည်သည</a:t>
          </a:r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အချိန</a:t>
          </a:r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်၌ 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ရွေး</a:t>
          </a:r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ကောက်ခဲ့သနည်း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အမိဝမ်းတွင်းကတည်းက</a:t>
          </a:r>
          <a:r>
            <a:rPr lang="en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(</a:t>
          </a:r>
          <a:r>
            <a:rPr lang="en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ဂလာ</a:t>
          </a:r>
          <a:r>
            <a:rPr lang="en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၁း၁၅)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မည်သည</a:t>
          </a:r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အချိန</a:t>
          </a:r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်၌ 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ခေ</a:t>
          </a:r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ခဲ</a:t>
          </a:r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သနည်း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19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ဒမာသက်မြို့သို့သွားသောလမ်း</a:t>
          </a:r>
          <a:r>
            <a:rPr lang="en" sz="19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၌ (ဂလာ၂၂း၆-၈)</a:t>
          </a:r>
          <a:endParaRPr lang="en" sz="19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သူသည်မည်သူ၏တမန</a:t>
          </a:r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တော်ဖြစ်သနည်း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တပါးအမျိုးသားများ</a:t>
          </a:r>
          <a:r>
            <a:rPr lang="en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(</a:t>
          </a:r>
          <a:r>
            <a:rPr lang="en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ဂလာ</a:t>
          </a:r>
          <a:r>
            <a:rPr lang="en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၂း၉)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 custLinFactNeighborY="5187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 custLinFactNeighborY="1037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 custLinFactNeighborY="12103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 custLinFactNeighborX="405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 - ၆ 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lnSpc>
              <a:spcPts val="2160"/>
            </a:lnSpc>
            <a:spcAft>
              <a:spcPts val="0"/>
            </a:spcAft>
            <a:buNone/>
          </a:pP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အသင်းတော်တွင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ရှိနေသောပ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ြဿ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နာများစွာကို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ခလေဣသတင်းပေးခဲ့သည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ရှင်ပေါလု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ဂိုဏ်ဂဏကွဲပြားခြင်း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လိင်မှုအကျင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ယိုယွင်းခြင်း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ရန်တွေ့ခြင်း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ပြည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တန်ဆာလုပ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ငန်းတို့ကို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သတိပေးခဲ့သည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၇ - ၁၆ </a:t>
          </a: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lnSpc>
              <a:spcPts val="2160"/>
            </a:lnSpc>
            <a:spcAft>
              <a:spcPts val="0"/>
            </a:spcAft>
            <a:buNone/>
          </a:pP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ကလောဣမိသားစုက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အသင်းတော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မေးခွန်းများဖြစ်သော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အိမ်ထောင်ပြုခြင်း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ကွာရှင်း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ခြင်း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အိမ်ထောင်မပြုခြင်း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ရုပ်တုကိုပူဇော်သောအစားအစာ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ဝတ်ပြုရာတွင်အပြုအမူ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ဝိညာဉ်ဆုကျေးဇူးအသုံးပြုခြင်း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ရှင်ပြန်ထမြောက်ခြင်းများကို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ရှင်ပေါလုထံသို့ယူလာခဲ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ရှင်ပေါလုက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တုံ့ပြန်ရှင်းလင်းခဲ့သည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၂ </a:t>
          </a:r>
          <a:r>
            <a:rPr lang="en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lnSpc>
              <a:spcPts val="2160"/>
            </a:lnSpc>
            <a:spcAft>
              <a:spcPts val="0"/>
            </a:spcAft>
            <a:buNone/>
          </a:pPr>
          <a:r>
            <a:rPr lang="en" sz="1800" noProof="0" dirty="0" err="1"/>
            <a:t>ဤဩဝါဒစာသည</a:t>
          </a:r>
          <a:r>
            <a:rPr lang="en" sz="1800" noProof="0" dirty="0"/>
            <a:t>် </a:t>
          </a:r>
          <a:r>
            <a:rPr lang="en" sz="1800" noProof="0" dirty="0" err="1"/>
            <a:t>ထိန်းသိမ်းထားသော</a:t>
          </a:r>
          <a:r>
            <a:rPr lang="en" sz="1800" noProof="0" dirty="0"/>
            <a:t> </a:t>
          </a:r>
          <a:r>
            <a:rPr lang="en" sz="1800" noProof="0" dirty="0" err="1"/>
            <a:t>ဒုတိယဩဝါဒဖြစ်သည</a:t>
          </a:r>
          <a:r>
            <a:rPr lang="en" sz="1800" noProof="0" dirty="0"/>
            <a:t>်။ </a:t>
          </a:r>
          <a:r>
            <a:rPr lang="en" sz="1800" noProof="0" dirty="0" err="1"/>
            <a:t>သို့သော</a:t>
          </a:r>
          <a:r>
            <a:rPr lang="en" sz="1800" noProof="0" dirty="0"/>
            <a:t>် </a:t>
          </a:r>
          <a:r>
            <a:rPr lang="en" sz="1800" noProof="0" dirty="0" err="1"/>
            <a:t>ဤဩဝါဒနှစ</a:t>
          </a:r>
          <a:r>
            <a:rPr lang="en" sz="1800" noProof="0" dirty="0"/>
            <a:t>် </a:t>
          </a:r>
          <a:r>
            <a:rPr lang="en" sz="1800" noProof="0" dirty="0" err="1"/>
            <a:t>စောင်ကြားမှာ</a:t>
          </a:r>
          <a:r>
            <a:rPr lang="en" sz="1800" noProof="0" dirty="0"/>
            <a:t> </a:t>
          </a:r>
          <a:r>
            <a:rPr lang="en" sz="1800" noProof="0" dirty="0" err="1"/>
            <a:t>များစွာရေးသားလ</a:t>
          </a:r>
          <a:r>
            <a:rPr lang="en" sz="1800" noProof="0" dirty="0"/>
            <a:t>ျှ</a:t>
          </a:r>
          <a:r>
            <a:rPr lang="en" sz="1800" noProof="0" dirty="0" err="1"/>
            <a:t>င်လည်းရေးသားနိုင်သည</a:t>
          </a:r>
          <a:r>
            <a:rPr lang="en" sz="1800" noProof="0" dirty="0"/>
            <a:t>်။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ရှင်ပေါလုသည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အသင်းတော်အား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ပ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ြဿ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နာအချို့ကို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ဖြေရှင်းခဲ့သည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နည်းလမ်းအတွက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ချီးမွမ်းဂုဏ်ပြုခဲ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သို့သော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ပတ်ဝန်းကျင်ယဉ်ကျေးမှု၏လ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ွှ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မ်းမိုးမှုကို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ဧဝံဂေလိမှန်ဘီလူးမှတစ်ဆင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ကမ္ဘာကြီးကိုကြည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ရှုရန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တိုက်တွန်းထားသည</a:t>
          </a:r>
          <a:r>
            <a:rPr lang="en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 </a:t>
          </a:r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ရှင်ပေါလုကိုခေ</a:t>
          </a:r>
          <a:r>
            <a:rPr lang="en" sz="2600" b="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n" sz="2600" b="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ခြင်း</a:t>
          </a:r>
          <a:r>
            <a:rPr lang="en" sz="2600" b="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ကောရိန္သုမြို့ခရီး</a:t>
          </a:r>
          <a:r>
            <a:rPr lang="en" sz="2600" b="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ကောရိန္သုမြို</a:t>
          </a:r>
          <a:r>
            <a:rPr lang="en" sz="2600" b="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</a:t>
          </a: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ကောရိန္သုသားများ</a:t>
          </a:r>
          <a:r>
            <a:rPr lang="en" sz="2600" b="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ကောရိန္သုဩဝါဒစာများ</a:t>
          </a:r>
          <a:r>
            <a:rPr lang="en" sz="2600" b="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ယေရှုရွေးချယ်ခြင်းအားဖြင</a:t>
          </a:r>
          <a:r>
            <a:rPr lang="en" sz="20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 (</a:t>
          </a:r>
          <a:r>
            <a:rPr lang="en" sz="20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ဂလာ</a:t>
          </a:r>
          <a:r>
            <a:rPr lang="en" sz="20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၁း၁) </a:t>
          </a:r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33175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ရှင်ပေါလု</a:t>
          </a: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မည်ကဲ့သို့တ</a:t>
          </a: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  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မန်တော်ဖြစ်လာသနည်း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019" y="63194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အမိဝမ်းတွင်းကတည်းက</a:t>
          </a:r>
          <a:r>
            <a:rPr lang="en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(</a:t>
          </a:r>
          <a:r>
            <a:rPr lang="en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ဂလာ</a:t>
          </a:r>
          <a:r>
            <a:rPr lang="en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၁း၁၅)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710755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မည်သည</a:t>
          </a: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အချိန</a:t>
          </a: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်၌ 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ရွေး</a:t>
          </a: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ကောက်ခဲ့သနည်း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019" y="740774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9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ဒမာသက်မြို့သို့သွားသောလမ်း</a:t>
          </a:r>
          <a:r>
            <a:rPr lang="en" sz="19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၌ (ဂလာ၂၂း၆-၈)</a:t>
          </a:r>
          <a:endParaRPr lang="en" sz="19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367071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မည်သည</a:t>
          </a: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အချိန</a:t>
          </a: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်၌ 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ခေ</a:t>
          </a: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ခဲ</a:t>
          </a: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သနည်း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019" y="1397090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တပါးအမျိုးသားများ</a:t>
          </a:r>
          <a:r>
            <a:rPr lang="en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(</a:t>
          </a:r>
          <a:r>
            <a:rPr lang="en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ဂလာ</a:t>
          </a:r>
          <a:r>
            <a:rPr lang="en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၂း၉)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သူသည်မည်သူ၏တမန</a:t>
          </a: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တော်ဖြစ်သနည်း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00449"/>
          <a:ext cx="7980720" cy="12694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28016" numCol="1" spcCol="1270" anchor="t" anchorCtr="0">
          <a:noAutofit/>
        </a:bodyPr>
        <a:lstStyle/>
        <a:p>
          <a:pPr marL="0" lvl="1" indent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အသင်းတော်တွင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ရှိနေသောပ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ြဿ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နာများစွာကို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ခလေဣသတင်းပေးခဲ့သည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ရှင်ပေါလု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ဂိုဏ်ဂဏကွဲပြားခြင်း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လိင်မှုအကျင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ယိုယွင်းခြင်း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ရန်တွေ့ခြင်း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ပြည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တန်ဆာလုပ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ငန်းတို့ကို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သတိပေးခဲ့သည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sp:txBody>
      <dsp:txXfrm>
        <a:off x="0" y="200449"/>
        <a:ext cx="7980720" cy="1269450"/>
      </dsp:txXfrm>
    </dsp:sp>
    <dsp:sp modelId="{4F3DFAC6-32B5-4FF7-80EC-1BCA53706CDB}">
      <dsp:nvSpPr>
        <dsp:cNvPr id="0" name=""/>
        <dsp:cNvSpPr/>
      </dsp:nvSpPr>
      <dsp:spPr>
        <a:xfrm>
          <a:off x="399036" y="8569"/>
          <a:ext cx="5586504" cy="38376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 - ၆ 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70" y="27303"/>
        <a:ext cx="5549036" cy="346292"/>
      </dsp:txXfrm>
    </dsp:sp>
    <dsp:sp modelId="{4356964C-7D4C-4136-BFD4-003022A3A988}">
      <dsp:nvSpPr>
        <dsp:cNvPr id="0" name=""/>
        <dsp:cNvSpPr/>
      </dsp:nvSpPr>
      <dsp:spPr>
        <a:xfrm>
          <a:off x="0" y="1731979"/>
          <a:ext cx="7980720" cy="15561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28016" numCol="1" spcCol="1270" anchor="t" anchorCtr="0">
          <a:noAutofit/>
        </a:bodyPr>
        <a:lstStyle/>
        <a:p>
          <a:pPr marL="0" lvl="1" indent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ကလောဣမိသားစုက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အသင်းတော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မေးခွန်းများဖြစ်သော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အိမ်ထောင်ပြုခြင်း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ကွာရှင်း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ခြင်း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အိမ်ထောင်မပြုခြင်း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ရုပ်တုကိုပူဇော်သောအစားအစာ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ဝတ်ပြုရာတွင်အပြုအမူ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ဝိညာဉ်ဆုကျေးဇူးအသုံးပြုခြင်း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၊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ရှင်ပြန်ထမြောက်ခြင်းများကို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ရှင်ပေါလုထံသို့ယူလာခဲ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ရှင်ပေါလုက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တုံ့ပြန်ရှင်းလင်းခဲ့သည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sp:txBody>
      <dsp:txXfrm>
        <a:off x="0" y="1731979"/>
        <a:ext cx="7980720" cy="1556100"/>
      </dsp:txXfrm>
    </dsp:sp>
    <dsp:sp modelId="{2F0E2FE6-2CF5-496B-BA7C-3E702B20CEB1}">
      <dsp:nvSpPr>
        <dsp:cNvPr id="0" name=""/>
        <dsp:cNvSpPr/>
      </dsp:nvSpPr>
      <dsp:spPr>
        <a:xfrm>
          <a:off x="399036" y="1540099"/>
          <a:ext cx="5586504" cy="383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၇ - ၁၆ </a:t>
          </a:r>
        </a:p>
      </dsp:txBody>
      <dsp:txXfrm>
        <a:off x="417770" y="1558833"/>
        <a:ext cx="5549036" cy="346292"/>
      </dsp:txXfrm>
    </dsp:sp>
    <dsp:sp modelId="{BF2165CA-3783-4C74-A25A-6E59360B8C21}">
      <dsp:nvSpPr>
        <dsp:cNvPr id="0" name=""/>
        <dsp:cNvSpPr/>
      </dsp:nvSpPr>
      <dsp:spPr>
        <a:xfrm>
          <a:off x="0" y="3550159"/>
          <a:ext cx="7980720" cy="184275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28016" numCol="1" spcCol="1270" anchor="t" anchorCtr="0">
          <a:noAutofit/>
        </a:bodyPr>
        <a:lstStyle/>
        <a:p>
          <a:pPr marL="0" lvl="1" indent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kern="1200" noProof="0" dirty="0" err="1"/>
            <a:t>ဤဩဝါဒစာသည</a:t>
          </a:r>
          <a:r>
            <a:rPr lang="en" sz="1800" kern="1200" noProof="0" dirty="0"/>
            <a:t>် </a:t>
          </a:r>
          <a:r>
            <a:rPr lang="en" sz="1800" kern="1200" noProof="0" dirty="0" err="1"/>
            <a:t>ထိန်းသိမ်းထားသော</a:t>
          </a:r>
          <a:r>
            <a:rPr lang="en" sz="1800" kern="1200" noProof="0" dirty="0"/>
            <a:t> </a:t>
          </a:r>
          <a:r>
            <a:rPr lang="en" sz="1800" kern="1200" noProof="0" dirty="0" err="1"/>
            <a:t>ဒုတိယဩဝါဒဖြစ်သည</a:t>
          </a:r>
          <a:r>
            <a:rPr lang="en" sz="1800" kern="1200" noProof="0" dirty="0"/>
            <a:t>်။ </a:t>
          </a:r>
          <a:r>
            <a:rPr lang="en" sz="1800" kern="1200" noProof="0" dirty="0" err="1"/>
            <a:t>သို့သော</a:t>
          </a:r>
          <a:r>
            <a:rPr lang="en" sz="1800" kern="1200" noProof="0" dirty="0"/>
            <a:t>် </a:t>
          </a:r>
          <a:r>
            <a:rPr lang="en" sz="1800" kern="1200" noProof="0" dirty="0" err="1"/>
            <a:t>ဤဩဝါဒနှစ</a:t>
          </a:r>
          <a:r>
            <a:rPr lang="en" sz="1800" kern="1200" noProof="0" dirty="0"/>
            <a:t>် </a:t>
          </a:r>
          <a:r>
            <a:rPr lang="en" sz="1800" kern="1200" noProof="0" dirty="0" err="1"/>
            <a:t>စောင်ကြားမှာ</a:t>
          </a:r>
          <a:r>
            <a:rPr lang="en" sz="1800" kern="1200" noProof="0" dirty="0"/>
            <a:t> </a:t>
          </a:r>
          <a:r>
            <a:rPr lang="en" sz="1800" kern="1200" noProof="0" dirty="0" err="1"/>
            <a:t>များစွာရေးသားလ</a:t>
          </a:r>
          <a:r>
            <a:rPr lang="en" sz="1800" kern="1200" noProof="0" dirty="0"/>
            <a:t>ျှ</a:t>
          </a:r>
          <a:r>
            <a:rPr lang="en" sz="1800" kern="1200" noProof="0" dirty="0" err="1"/>
            <a:t>င်လည်းရေးသားနိုင်သည</a:t>
          </a:r>
          <a:r>
            <a:rPr lang="en" sz="1800" kern="1200" noProof="0" dirty="0"/>
            <a:t>်။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ရှင်ပေါလုသည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အသင်းတော်အား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ပ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ြဿ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နာအချို့ကို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ဖြေရှင်းခဲ့သည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နည်းလမ်းအတွက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ချီးမွမ်းဂုဏ်ပြုခဲ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သို့သော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ပတ်ဝန်းကျင်ယဉ်ကျေးမှု၏လ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ွှ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မ်းမိုးမှုကို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ဧဝံဂေလိမှန်ဘီလူးမှတစ်ဆင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ကမ္ဘာကြီးကိုကြည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ရှုရန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တိုက်တွန်းထားသည</a:t>
          </a:r>
          <a:r>
            <a:rPr lang="en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်။  </a:t>
          </a:r>
        </a:p>
      </dsp:txBody>
      <dsp:txXfrm>
        <a:off x="0" y="3550159"/>
        <a:ext cx="7980720" cy="1842750"/>
      </dsp:txXfrm>
    </dsp:sp>
    <dsp:sp modelId="{D60E5BAA-BA57-4680-A2E7-E8124F89EBA6}">
      <dsp:nvSpPr>
        <dsp:cNvPr id="0" name=""/>
        <dsp:cNvSpPr/>
      </dsp:nvSpPr>
      <dsp:spPr>
        <a:xfrm>
          <a:off x="399036" y="3358279"/>
          <a:ext cx="5586504" cy="38376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၂ </a:t>
          </a:r>
          <a:r>
            <a:rPr lang="en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417770" y="3377013"/>
        <a:ext cx="554903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000" b="1" dirty="0" err="1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ရှင်ပေါလု၏ကောရိန်သုမြို့အမှုတော</a:t>
            </a:r>
            <a:r>
              <a:rPr lang="en" sz="4000" b="1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kumimoji="0" lang="en" sz="40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37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 for July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647164"/>
            <a:ext cx="282728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“ညအခါ သခင်ဘုရား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သည် ပေါလုအား ဗျာဒိတ်ရူပါရုံကိုပြ၍၊ သင်သည်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မကြောက်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နှင့်။ တိတ်ဆိတ်စွာ မနေ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နှင့်။ ဟောပြော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လော့။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ငါသည်သင်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နှင့်အတူရှိ၏။ သင့်ကို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ညှဉ်းဆဲခြင်းငှာ အဘယ်သူမျှအနိုင်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အထက်မပြုရ။ ဤ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မြို့၌ ငါ၏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လူအ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များ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ရှိကြသည်ဟု မိန့်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တော်မူ၏”</a:t>
            </a:r>
          </a:p>
          <a:p>
            <a:pPr lvl="0" algn="ctr">
              <a:defRPr/>
            </a:pPr>
            <a:r>
              <a:rPr lang="my-MM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(တမန်တော် ၁၈း၉၊၁၀)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774213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00026" y="190500"/>
            <a:ext cx="723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ရောမဩဝါဒစာပြီးနောက်၊ ကောရိန္သုဩဝါဒစာများသည် ပေါလုရေးသား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ခဲ့သော အရှည်ဆုံးဩဝါဒစာများဖြစ်သည်။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သူတို့၏သတင်းစကားကို ကောင်းစွာနားလည်နိုင်ရန်အတွက်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သူတို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့၏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အခြေအနေကို ဦးစွာ သိထားရပါမယ်။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00023" y="932240"/>
            <a:ext cx="73943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စာနှစ်စောင်ကို ရက်သတ္တပတ်အနည်းငယ်သာ ခြား၍ ရေးသားခဲ့သည်။ ဤစာထဲတွင် ညီအစ်ကိုများအကြား ပဋိပက္ခများကြောင့် ပေါ်ပေါက်ခဲ့သည့် ခက်ခဲသောအခြေအနေများကို ဖြေရှင်းရန်အတွက် လက်တွေ့ကျသော အ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ကြံဉာဏ်များကို ကျွန်ုပ်တို့ တွေ့ရှိရသည်</a:t>
            </a:r>
            <a:r>
              <a:rPr lang="my-MM" sz="2000" b="1" dirty="0">
                <a:solidFill>
                  <a:prstClr val="black"/>
                </a:solidFill>
              </a:rPr>
              <a:t>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3200" spc="300" dirty="0" err="1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ရှင်ပေါလုကိုခေ</a:t>
            </a:r>
            <a:r>
              <a:rPr lang="en" sz="3200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" sz="3200" spc="300" dirty="0" err="1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endParaRPr kumimoji="0" lang="en" sz="3200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တမန်တော်ဖြစ်သူ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ငါပေါလုနှင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ဤအရပ်တွင်ရှိသည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ညီအစ်ကိုအပေါင်းတို့က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ဂလာတိပြည်ရှိ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အသင်းတော်များ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စာရေးလိုက်ပါသည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်” (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ဂလာတိ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၁း၁)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217756" y="1473317"/>
            <a:ext cx="755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ယေရှုရွေးချယ်တော်မူသော တမန်တော် တစ်ဆယ့်နှစ်ပါးအပြင်၊ သမ္မာကျမ်း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စာတွင် မဿဲ (တမန် ၁:၂၆)၊ ဗာနဗ (တ ၁၄:၄)၊ ယာကုပ်နှင့် ပေါလု (၁ ကော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၁၅:၇-၉)၊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အခြားတမန်တော်များအကြောင်းကို ဖော်ပြထားသည်။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98914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805941" y="5121379"/>
            <a:ext cx="738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ရှင်ပေါလုသည် ခေါ်တော်မူခြင်းခံရသည့်အချိန်မှစ၍ သူ၏ဘဝသည် ယေရှု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အပေါ်တွင် ဗဟိုပြုခဲ့သည်။ သူသည် ယေရှုအကြောင်းနှလုံးသွင်းခဲ့သည်၊ ယေရှုအကြောင်း ဟောခဲ့သည်၊ ယေရှုအကြောင်း လူတိုင်းနှင့်မျှဝေခဲ့သည်။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4805942" y="6090688"/>
            <a:ext cx="73469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ဤအကြောင်းကြောင့်၊ ယေရှုသည် ကောရိန္သုမြို့သို့ ပထမဆုံးရောက်ရှိချိန်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မှစ၍ သူတို့၏သတင်းစကား၏ဗဟိုချက်ဖြစ်ခဲ့သည် (၁ ကော ၂:၂)။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3200" spc="3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ကောရိန္သုမြို့ခရီး</a:t>
            </a:r>
            <a:r>
              <a:rPr lang="en" sz="3200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kumimoji="0" lang="en" sz="3200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074606" y="657276"/>
            <a:ext cx="10117393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2000" dirty="0">
                <a:solidFill>
                  <a:schemeClr val="bg2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“ထိုနောက် ပေါလုသည် အာသင်မြို့မှ ထွက်သွား၍ ကောရိန္သုမြို့သို့ ရောက်လေ၏”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တမန်တော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၁၈း၁)</a:t>
            </a:r>
            <a:endParaRPr lang="my-MM" sz="2000" dirty="0">
              <a:solidFill>
                <a:schemeClr val="bg2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ရှင်ပေါလု၏ ဒုတိယသာသနာခရီးတွင် သန့်ရှင်းသောဝိညာဉ်တော်သည် ဥရောပသို့သွားရန် တိုက်တွန်းခဲ့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 (တမန်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၁၆:၆-၁၀)။ ထိုတွင် သူသည် ဖိလိပ္ပိမြို့မှ (တမန်၁၆:၁၂၊ ၃၈-၃၉)၊ သက်သာလောနိတ်မြို့မှ (တမန်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၁၇:၁၊ ၅၊ ၉-၁၀) နှင့် ဗေရိမြို့မှ (တမန် ၁၇:၁၃-၁၄) နှင်ထုတ်ခံခဲ့ရသည်။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080563" cy="1487913"/>
          </a:xfrm>
          <a:prstGeom prst="snip2DiagRect">
            <a:avLst>
              <a:gd name="adj1" fmla="val 19824"/>
              <a:gd name="adj2" fmla="val 571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338" y="2301712"/>
            <a:ext cx="2904556" cy="42834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169670" y="2112734"/>
            <a:ext cx="70286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အေသင်မြို့တွင် တရားဇရပ်၌ ဂျူးလူမျိုးတို့အား ဟောပြောခဲ့သည်။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ဈေး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၌ တစ်ပါးအမျိုးသားတို့အား ဟောပြောခဲ့သည်။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ထိုမ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ှ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အာရေတောင်ပေါ်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တွင် ဟောပြောရန် ဖိတ်ခေါ်ခံခဲ့ရသည်(တမန် ၁၇:၁၆-၂၁)။ ဟောပြော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ချက်ကောင်းတစ်ခု ပေးပြီးနောက် လူအနည်းငယ်သာ ယေရှုကို လက်ခံ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ခဲ့ကြသည် (တမန် ၁၇:၃၄)။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1" y="4328679"/>
            <a:ext cx="49311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သူ့ထုံးစံအတိုင်း တရားဇရပ်တွင် ဂျူးလူမျိုးတို့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အား ဟောပြောပြီးနောက် တစ်ပါးအမျိုးသားတို့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အား ဟောပြောခဲ့သည် (တမန် ၁၈:၄-၈)။ ကော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ရိန္သုမြို့တွင် နေထိုင်စဉ်နှင့် အေသင်မြို့၏ “စိတ်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ပျက်စရာ” ပြီးနောက် ပေါလုသည် လူ့ဉာဏ်ပညာ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 အသုံးမပြုတော့ဘဲ “လက်ဝါးကပ်တိုင်မှာ အ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သေခံတော်မူသော ယေရှုခရစ်” ကိုသာ ဟော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ပြောရန် ဆုံးဖြတ်ခဲ့သည် (၁ ကော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၂:၂)။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169669" y="3704247"/>
            <a:ext cx="7028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အေသင်မြို့မှ ထွက်ခွာ၍ ပေါလုသည် ကောရိန္သုမြို့သို့ သွားပြီး အာကု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လနှင့် ပြစ်ကိလတို့နှင့်အတူ တဲထိုးလုပ်ကိုင်ကြသည် (တမန် ၁၈:၁-၃)။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53165"/>
            <a:ext cx="9134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3200" spc="300" dirty="0" err="1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ကောရိန္သုမြို</a:t>
            </a:r>
            <a:r>
              <a:rPr lang="en" sz="3200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kumimoji="0" lang="en" sz="3200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51688"/>
            <a:ext cx="6884272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" sz="2000" dirty="0">
                <a:solidFill>
                  <a:srgbClr val="CC0066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" sz="2000" dirty="0" err="1">
                <a:solidFill>
                  <a:srgbClr val="CC0066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ဘုရားများ</a:t>
            </a:r>
            <a:r>
              <a:rPr lang="en" sz="2000" dirty="0">
                <a:solidFill>
                  <a:srgbClr val="CC0066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" sz="2000" dirty="0" err="1">
                <a:solidFill>
                  <a:srgbClr val="CC0066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အရှင်များဟုဆိုသည်အတိုင်း</a:t>
            </a:r>
            <a:r>
              <a:rPr lang="en" sz="2000" dirty="0">
                <a:solidFill>
                  <a:srgbClr val="CC0066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 (၁ </a:t>
            </a:r>
            <a:r>
              <a:rPr lang="en" sz="2000" dirty="0" err="1">
                <a:solidFill>
                  <a:srgbClr val="CC0066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</a:t>
            </a:r>
            <a:r>
              <a:rPr lang="en" sz="2000" dirty="0">
                <a:solidFill>
                  <a:srgbClr val="CC0066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၈း၅)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964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ကောရိန္သုမြို့ကို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ရောမတို့က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ဘီစီ ၁၄၆ တွင်ဖျက်ဆီးခဲ့သည်။ ဘီစီ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၄၆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တွင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Julius Caesar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 စစ်မှုထမ်းဟောင်းများနှင့် လွတ်လပ်သောအမျိုးသားများကို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စေလ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၍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ကိုလိုနီပြုခဲ့သည်။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ဘီစီ ၄၄ ခုနှစ်တွင် မြို့ကို အပြည့်အဝပြန်လည်တည်ခဲ့သည်။ ရှင်ပေါလု ရောက်ရှိလာချိန်တွင်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မြို့သည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စီးပွားရေးအချက်အခြာဖြစ်ခဲ့ပြီ။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1754584"/>
            <a:ext cx="3856832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Corinth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Cenchreae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338085" y="4495177"/>
            <a:ext cx="42501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ရုပ်တုကိုးကွယ်မှုနှင့် လိင်မှုအကျင့်ပျက်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ခြင်းများက မြို့ကို ပြည့်နှက်ခဲ့သည်။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၎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င်း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ယဉ်ကျေးမှုသည်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အသင်းတော်ထဲသို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စိမ့်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ဝင်နေခဲ့သည်။ ကောရိန္သုအသင်းတော်ထံ ပေါလု၏ သတင်းစကားအများစုသည် အ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သင်းတော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ထဲသို့ စီးဝင်နေသော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၎င်းပြဿ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နာများကို ဖယ်ရှားရန် ကြိုးစားသည်။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713606"/>
            <a:ext cx="8110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ရှင်ပေါလုသည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သူ၏တဲရှင်ချုပ်အလုပ်ကို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လုပ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ကိုင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ခဲ့သည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ကောရိန္သုမြို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၏</a:t>
            </a: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ြွ</a:t>
            </a: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ယ်ဝချမ်းသာမှုသည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အေသင်မြို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ယှဉ်လ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အားနားချက်များစွာရှိသည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98323" y="2566685"/>
            <a:ext cx="7993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ကောရိန္သုမြို့၏ အရေးပါမှုသည် ၎င်း၏တည်နေရာတွင် ကောရိန္သုကျွန်း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ဆွယ်ပေါ်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ရှိ အရေးကြီးသော ကုန်သွယ်ရေးဆိပ်ကမ်းနှစ်ခုဖြစ်သည့် ကောရိန္သုပင်လယ်ကွေ့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ရှိ လီခေယမ်နှင့်ဆာရိုနစ်ပင်လယ်ကွေ့ရှိ ကင်ခရီးယားတို့မှ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ထောက်ပံ့ပေးသည်။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3200" spc="600" noProof="0" dirty="0" err="1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8D30F4"/>
                  </a:outerShdw>
                </a:effectLst>
                <a:latin typeface="Aptos" panose="02110004020202020204"/>
              </a:rPr>
              <a:t>ကောရိန္သုမြိ့သားများ</a:t>
            </a:r>
            <a:r>
              <a:rPr lang="en" sz="3200" spc="600" noProof="0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8D30F4"/>
                  </a:outerShdw>
                </a:effectLst>
                <a:latin typeface="Aptos" panose="02110004020202020204"/>
              </a:rPr>
              <a:t> </a:t>
            </a:r>
            <a:endParaRPr kumimoji="0" lang="en" sz="3200" i="0" u="none" strike="noStrike" kern="1200" cap="none" spc="600" normalizeH="0" baseline="0" noProof="0" dirty="0">
              <a:ln w="13462">
                <a:solidFill>
                  <a:prstClr val="white"/>
                </a:solidFill>
                <a:prstDash val="solid"/>
              </a:ln>
              <a:effectLst>
                <a:outerShdw dist="38100" dir="2700000" algn="bl" rotWithShape="0">
                  <a:srgbClr val="8D30F4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707886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000" dirty="0">
                <a:solidFill>
                  <a:srgbClr val="CC0066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“ညအခါ သခင်ဘုရားသည် ပေါလုအား ဗျာဒိတ်ရူပါရုံကိုပြ၍၊ သင်သည်မကြောက်နှင့်။ တိတ်ဆိတ်စွာ မနေနှင့်။ ဟောပြောလော့”</a:t>
            </a:r>
            <a:r>
              <a:rPr lang="en-US" sz="2000" dirty="0">
                <a:solidFill>
                  <a:srgbClr val="CC0066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CC0066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(တမန်တော် ၁၈း၉)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407256"/>
            <a:ext cx="643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ကောရိန္သုမြို့ရှိ ဂျူးလူမျိုးများသည် သတင်းစကားကို ငြင်းပယ်ခဲ့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ကြသည်။ သူ့အား တရားဇရပ်မှ နှင်ထုတ်ကြသည်။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တရားဇရပ်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နှင့်ကပ်လျက်အိမ်၊ တစ်ပါးအမျိုးသားများနှင့်တွေ့ဆုံစည်းဝေးရန် ဖိအားပေးခဲ့ကြသည် (တမန်တော် ၁၈:၄-၇)။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75809" y="4547851"/>
            <a:ext cx="64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ထိုအချိန်တွင် ယေရှုသည် ညဉ့်ရူပါရုံ၌ ပေါ်လာခဲ့သည်။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အား ကောရိန္သုမြို့တွင် သူ၏လုပ်ငန်းကို ဆက်လုပ်ရန် အားပေးခဲ့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သည်။ သတင်းစကားကို လက်ခံမည့်သူ အများရှိကြောင်း အာမခံ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ခဲ့သည် (တမန်တော်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၁၈:၉-၁၀)။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831638"/>
            <a:ext cx="95776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ဤရူပါရုံကြောင့် ပေါလုသည် ခွန်အားရှိလာပြီး ကောရိန္သုမြို့တွင် တစ်နှစ်ခွဲနေထိုင်ခဲ့သည် (တမန်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 ၁၈:၁၁)။ နောက်ဆုံးတွင် ဂျူးလူမျိုးများသည် ပေါလုကို တရားရုံးများရှေ့သို့ ခေါ်ဆောင်လာ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ခဲ့ကြသည် (တမန်တော် ၁၈:၁၂-၁၃)။ ကောရိန္သုမြို့မှ ထွက်ခွာချိန်တွင် ကြီးမားသော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တစ်ခု တည်ထောင်ပြီးဖြစ်သည် (တမန်တော် ၁၈:၁၈)။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648511"/>
            <a:ext cx="63982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“တစ်ပါးအမျိုးသားကြားတွင် သူတွေ့ကြုံခဲ့သော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ဂျူးလူမျိုးများတို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၏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ယုတ်မာမှု၊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မထီမဲ့မြင်ပြုမှုနှင့် စော်ကားမှုများသည် သူ့အားကြီး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မားသော စိတ်ဆင်းရဲမှုကိုဖြစ်စေခဲ့သည်။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ထိုနေရာတွင်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တွေ့ကြုံခဲ့သည်မှာ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တည်ဆောက်ရန်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လူ့ပညာဖြင့် ကြိုးစားခြင်းကို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သံသယဝင်ခဲ့သည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 (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EGW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တမန်တော်ဝတ္ထု စာ- ၂၅၀)။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58477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i="0" u="none" strike="noStrike" kern="1200" cap="none" spc="0" normalizeH="0" baseline="0" noProof="0" dirty="0" err="1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ကောရန္သုဩဝါဒစာ</a:t>
            </a:r>
            <a:r>
              <a:rPr kumimoji="0" lang="en" sz="3200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000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အကြောင်းမူကား၊ ငါ့ညီအစ်ကိုတို့၊ သင်တို့သည် အချင်းချင်းမသင့်၊ ရန်တွေ့ခြင်းရှိ</a:t>
            </a:r>
            <a:r>
              <a:rPr lang="en-US" sz="2000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သည်</a:t>
            </a:r>
            <a:r>
              <a:rPr lang="en-US" sz="2000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ကို၊ ခလောဣ အိမ်သားအချို့တို့သည် ပြောကြ၏”</a:t>
            </a:r>
            <a:r>
              <a:rPr lang="en-US" sz="2000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(၁ </a:t>
            </a:r>
            <a:r>
              <a:rPr lang="en-US" sz="2000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-US" sz="2000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၁း၁၁)</a:t>
            </a:r>
            <a:endParaRPr lang="my-MM" sz="2000" dirty="0">
              <a:solidFill>
                <a:srgbClr val="3399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231945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444233"/>
            <a:ext cx="9151607" cy="712502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lvl="0" algn="just">
              <a:spcBef>
                <a:spcPts val="600"/>
              </a:spcBef>
              <a:defRPr/>
            </a:pPr>
            <a:r>
              <a:rPr lang="my-MM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မြို့ကြီးများရှိ ဘုရားသခင်၏ တမန်တော်များသည် ကယ်တင်ခြင်း၏ ဝမ်း</a:t>
            </a:r>
            <a:r>
              <a:rPr lang="en-US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မြောက်ဖွယ်သတင်းကို ကြွေးကြော်ရန် ကြိုးစားနေစဉ်တွင် ကြုံတွေ့ရသော မကောင်းမှု၊ မတရားမှု၊ ယုတ်မာမှုတို့ကြောင့် စိတ်ဓာတ်မကျသင့်ပါ။</a:t>
            </a:r>
            <a:r>
              <a:rPr lang="en-US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သခင်</a:t>
            </a:r>
            <a:r>
              <a:rPr lang="en-US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ဘုရားသည် ဆိုးညစ်သော ကောရိန္သုမြို့ရှိ တမန်တော်ပေါလုအား ပေးခဲ့သော သတင်းစကားဖြင့် ထိုကဲ့သို့သော အလုပ်သမားတိုင်းကို အားပေးတော်မူမည်- “မကြောက်နှင့်။ တိတ်ဆိတ်စွာ မပြောဆိုနှင့်။ အကြောင်းမူကား၊ ငါသည် သင်</a:t>
            </a:r>
            <a:r>
              <a:rPr lang="en-US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နှင့်အတူရှိ၏။ သင့်ကို ညှဉ်းဆဲခြင်းငှာ အဘယ်သူမျှ မချဉ်းကပ်ရ။ အကြောင်း</a:t>
            </a:r>
            <a:r>
              <a:rPr lang="en-US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မူကား၊ ဤမြို့၌ ငါ၏လူအများရှိ၏။” တမန်တော်ဝတ္ထု ၁၈:၉၊၁၀... [...] မြို့</a:t>
            </a:r>
            <a:r>
              <a:rPr lang="en-US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တိုင်းတွင် အကြမ်းဖက်မှုနှင့် ရာဇဝတ်မှုများ ပြည့်နှက်နေသော်လည်း၊ သင့်</a:t>
            </a:r>
            <a:r>
              <a:rPr lang="en-US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လျော်သော သွန်သင်ချက်ဖြင့် ယေရှု၏နောက်လိုက်များ ဖြစ်လာရန် သင်ယူ</a:t>
            </a:r>
            <a:r>
              <a:rPr lang="en-US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နိုင်သူများစွာ ရှိပါသည်။ ထို့ကြောင့် ထောင်ပေါင်းများစွာသော သူတို့သည် ကယ်တင်ခြင်းအမှန်တရားနှင့် ထိတွေ့နိုင်ပြီး ခရစ်တော်ကို ကိုယ်ပိုင်ကယ်</a:t>
            </a:r>
            <a:r>
              <a:rPr lang="en-US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တင်ရှင်အဖြစ် လက်ခံနိုင်ကြသည်။”</a:t>
            </a:r>
            <a:r>
              <a:rPr lang="en-US" sz="24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lvl="0">
              <a:spcBef>
                <a:spcPts val="600"/>
              </a:spcBef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lvl="0">
              <a:spcBef>
                <a:spcPts val="600"/>
              </a:spcBef>
              <a:defRPr/>
            </a:pPr>
            <a:endParaRPr lang="en-US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lvl="0">
              <a:spcBef>
                <a:spcPts val="600"/>
              </a:spcBef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lvl="0">
              <a:spcBef>
                <a:spcPts val="600"/>
              </a:spcBef>
              <a:defRPr/>
            </a:pP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4243</Words>
  <Application>Microsoft Office PowerPoint</Application>
  <PresentationFormat>Panorámica</PresentationFormat>
  <Paragraphs>59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Constantia</vt:lpstr>
      <vt:lpstr>Pyidaungsu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27</cp:revision>
  <dcterms:created xsi:type="dcterms:W3CDTF">2026-06-16T23:43:56Z</dcterms:created>
  <dcterms:modified xsi:type="dcterms:W3CDTF">2026-06-30T06:19:22Z</dcterms:modified>
</cp:coreProperties>
</file>