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70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Pyidaungsu" panose="020B0604020202020204" charset="0"/>
      <p:regular r:id="rId17"/>
      <p:bold r:id="rId18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081" autoAdjust="0"/>
  </p:normalViewPr>
  <p:slideViewPr>
    <p:cSldViewPr snapToGrid="0">
      <p:cViewPr varScale="1">
        <p:scale>
          <a:sx n="102" d="100"/>
          <a:sy n="102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၈</a:t>
          </a:r>
          <a:endParaRPr lang="en" sz="2000" b="1" dirty="0"/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  <a:buNone/>
          </a:pPr>
          <a:r>
            <a:rPr lang="my-MM" sz="2000" b="0" dirty="0">
              <a:solidFill>
                <a:srgbClr val="10566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ရုပ်တုဆင်းတုများကို ပူဇော်သော အစားအစာ (အသိပညာနှင့် မေတ္တာ)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၉</a:t>
          </a:r>
          <a:endParaRPr lang="en" sz="2000" b="1" dirty="0"/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my-MM" sz="2000" b="0" dirty="0">
              <a:solidFill>
                <a:schemeClr val="accent1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ပေါလုသည် သူ၏အခွင့်အရေးများကို စွန့်လွှတ်သည် (ဧဝံဂေလိတရား၏ အခွင့်အရေးများ)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၁၀း၁-၁၃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my-MM" sz="2000" b="0" dirty="0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ရုပ်တုကိုးကွယ်မှု သတိပေးချက် (အတိတ်မှ သင်ခန်းစာများ)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၁၀း၁၄-၂၂)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my-MM" sz="2000" b="0" dirty="0">
              <a:solidFill>
                <a:schemeClr val="accent6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သခင်ဘုရား၏ခွက်နှင့် နတ်ဆိုးတို့၏ခွက်
(ရုပ်တုကိုးကွယ်မှုကို စွန့်လွှတ်ပါ)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၁၀း၂၃-၃၃)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my-MM" sz="2000" b="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ဘုရားသခင်၏ဘုန်းတော်အတွက်အရာခပ်သိမ်းကို လုပ်</a:t>
          </a:r>
          <a:r>
            <a:rPr lang="en-US" sz="2000" b="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ဆောင်ပါ (တရားဝင်သောအရာနှင့်မှန်ကန်သောအရာ)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 custScaleY="76984" custLinFactNeighborY="2090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၈း၄-၇က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အားကြီးသူများက</a:t>
          </a:r>
          <a:r>
            <a:rPr lang="en" sz="19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900" b="0" dirty="0" err="1">
              <a:latin typeface="Pyidaungsu" panose="020B0502040204020203" pitchFamily="34" charset="0"/>
              <a:cs typeface="Pyidaungsu" panose="020B0502040204020203" pitchFamily="34" charset="0"/>
            </a:rPr>
            <a:t>ရုပ်တုသည်ဘာမ</a:t>
          </a:r>
          <a:r>
            <a:rPr lang="en" sz="1900" b="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9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မဖြစ်သည်ကို</a:t>
          </a:r>
          <a:r>
            <a:rPr lang="en" sz="19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900" b="0" dirty="0" err="1">
              <a:latin typeface="Pyidaungsu" panose="020B0502040204020203" pitchFamily="34" charset="0"/>
              <a:cs typeface="Pyidaungsu" panose="020B0502040204020203" pitchFamily="34" charset="0"/>
            </a:rPr>
            <a:t>နားလည်သည</a:t>
          </a:r>
          <a:r>
            <a:rPr lang="en" sz="1900" b="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n" sz="1900" b="0" dirty="0" err="1">
              <a:latin typeface="Pyidaungsu" panose="020B0502040204020203" pitchFamily="34" charset="0"/>
              <a:cs typeface="Pyidaungsu" panose="020B0502040204020203" pitchFamily="34" charset="0"/>
            </a:rPr>
            <a:t>ဘုရားတစ်ဆူတည်းရှိ၍ဖြစ်သည</a:t>
          </a:r>
          <a:r>
            <a:rPr lang="en" sz="1900" b="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အားနည်းသူများက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ဤအ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ချက်ကိုနားမလည်သေးပ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၈း၇ခ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my-MM" sz="1800" b="0" dirty="0">
              <a:latin typeface="Pyidaungsu" panose="020B0502040204020203" pitchFamily="34" charset="0"/>
              <a:cs typeface="Pyidaungsu" panose="020B0502040204020203" pitchFamily="34" charset="0"/>
            </a:rPr>
            <a:t>အားကြီးသူများက ရုပ်တု၌ပူဇော်သည့်အစာများက</a:t>
          </a:r>
          <a:r>
            <a:rPr lang="en-US" sz="18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-US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လူကို</a:t>
          </a:r>
          <a:r>
            <a:rPr lang="en-US" sz="18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-US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မညစ်ညမ်းစေနိုင်ဟု</a:t>
          </a:r>
          <a:r>
            <a:rPr lang="en-US" sz="1800" b="0" dirty="0">
              <a:latin typeface="Pyidaungsu" panose="020B0502040204020203" pitchFamily="34" charset="0"/>
              <a:cs typeface="Pyidaungsu" panose="020B0502040204020203" pitchFamily="34" charset="0"/>
            </a:rPr>
            <a:t> ၎</a:t>
          </a:r>
          <a:r>
            <a:rPr lang="en-US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င်းအစားကိုစားကြသည</a:t>
          </a:r>
          <a:r>
            <a:rPr lang="en-US" sz="18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အားနည်းသူများက</a:t>
          </a:r>
          <a:r>
            <a:rPr lang="en" sz="1800" b="0" dirty="0">
              <a:latin typeface="Pyidaungsu" panose="020B0502040204020203" pitchFamily="34" charset="0"/>
              <a:cs typeface="Pyidaungsu" panose="020B0502040204020203" pitchFamily="34" charset="0"/>
            </a:rPr>
            <a:t> ၎</a:t>
          </a:r>
          <a:r>
            <a:rPr lang="en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င်းအစာကို</a:t>
          </a:r>
          <a:r>
            <a:rPr lang="en" sz="18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စားလ</a:t>
          </a:r>
          <a:r>
            <a:rPr lang="en" sz="1800" b="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င</a:t>
          </a:r>
          <a:r>
            <a:rPr lang="en" sz="1800" b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အပြစ်ရှိ၏ဟုယုံသည</a:t>
          </a:r>
          <a:r>
            <a:rPr lang="en" sz="18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အသင်းတော်မ</a:t>
          </a:r>
          <a:r>
            <a:rPr lang="en" sz="2000" b="1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n" sz="2000" b="1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2000" b="1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2000" b="1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ေးမွေးသည</a:t>
          </a:r>
          <a:r>
            <a:rPr lang="en" sz="2000" b="1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1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အခွင</a:t>
          </a:r>
          <a:r>
            <a:rPr lang="en" sz="2000" b="1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1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အရေး</a:t>
          </a:r>
          <a:r>
            <a:rPr lang="en" sz="2000" b="1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n" sz="2000" b="1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1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၉း၄)</a:t>
          </a:r>
          <a:r>
            <a:rPr lang="en" sz="2000" b="1" dirty="0">
              <a:solidFill>
                <a:schemeClr val="tx1"/>
              </a:solidFill>
            </a:rPr>
            <a:t> </a:t>
          </a:r>
          <a:endParaRPr lang="es-ES" sz="2000" b="1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 anchor="ctr"/>
        <a:lstStyle/>
        <a:p>
          <a:pPr>
            <a:lnSpc>
              <a:spcPts val="2400"/>
            </a:lnSpc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2000" b="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ဇနီးနှင</a:t>
          </a:r>
          <a:r>
            <a:rPr lang="en" sz="2000" b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အတူ</a:t>
          </a:r>
          <a:r>
            <a:rPr lang="en" sz="2000" b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လိုက်ပါခွင</a:t>
          </a:r>
          <a:r>
            <a:rPr lang="en" sz="2000" b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အခွင</a:t>
          </a:r>
          <a:r>
            <a:rPr lang="en" sz="2000" b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အရေးကို</a:t>
          </a:r>
          <a:r>
            <a:rPr lang="en" sz="2000" b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စွန</a:t>
          </a:r>
          <a:r>
            <a:rPr lang="en" sz="2000" b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လွတ်ခဲ့သည</a:t>
          </a:r>
          <a:r>
            <a:rPr lang="en" sz="2000" b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n" sz="2000" b="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၉း၅)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ဘုံပြုပြင်ထိန်းသိမ်းမှုလုပ်ငန်းများကို</a:t>
          </a:r>
          <a:r>
            <a:rPr lang="en" sz="2000" b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မလုပ်ဆောင်ပိုင်ခွင</a:t>
          </a:r>
          <a:r>
            <a:rPr lang="en" sz="2000" b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(၁ </a:t>
          </a:r>
          <a:r>
            <a:rPr lang="en" sz="2000" b="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၉း၆)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ပေါလုသည</a:t>
          </a:r>
          <a:r>
            <a:rPr lang="es-ES" sz="20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အခြားတမန်တော်များကဲ့သို</a:t>
          </a:r>
          <a:r>
            <a:rPr lang="es-ES" sz="20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s-ES" sz="20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အသင်းတော်များ</a:t>
          </a:r>
          <a:r>
            <a:rPr lang="es-ES" sz="20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 </a:t>
          </a:r>
          <a:r>
            <a:rPr lang="es-ES" sz="20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ထောက်ပံ့မှုကို</a:t>
          </a:r>
          <a:r>
            <a:rPr lang="es-ES" sz="20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ခံစားခွင</a:t>
          </a:r>
          <a:r>
            <a:rPr lang="es-ES" sz="20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ရှိ</a:t>
          </a:r>
          <a:r>
            <a:rPr lang="es-ES" sz="20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သော်လည်း</a:t>
          </a:r>
          <a:r>
            <a:rPr lang="es-ES" sz="20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သူစွန</a:t>
          </a:r>
          <a:r>
            <a:rPr lang="es-ES" sz="20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လွတ်ခဲ့သည</a:t>
          </a:r>
          <a:r>
            <a:rPr lang="es-ES" sz="20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 anchor="ctr"/>
        <a:lstStyle/>
        <a:p>
          <a:pPr>
            <a:lnSpc>
              <a:spcPts val="2400"/>
            </a:lnSpc>
            <a:buFont typeface="Wingdings" panose="05000000000000000000" pitchFamily="2" charset="2"/>
            <a:buChar char="Ø"/>
          </a:pP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ယေဘုယျအားဖြင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တမန်တော်များ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ခရီးသွားသည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ါ၌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ဇနီးသည်များသည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သူတို့ကိုစောင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ရှောက်ရန်နှင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ဓမ္မအမှုကူညီရန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လိုက်ပါခွင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ရှိသည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သူတို့သည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ခင်ပွန်းသည်ကဲ့သို့ပင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အသင်း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တော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ထောက်ပံ့မှုကို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ရပိုင်ခွင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ရှိသည</a:t>
          </a:r>
          <a:r>
            <a:rPr lang="en" sz="20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s-ES" sz="20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ပေါလုသည</a:t>
          </a:r>
          <a:r>
            <a:rPr lang="es-ES" sz="20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သူတစ်ပါး၏အခွင</a:t>
          </a:r>
          <a:r>
            <a:rPr lang="es-ES" sz="20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အရေးသမားဟု</a:t>
          </a:r>
          <a:r>
            <a:rPr lang="es-ES" sz="20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ထင်မြင်ခြင်းမ</a:t>
          </a:r>
          <a:r>
            <a:rPr lang="es-ES" sz="20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20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ရှောင်ရှားရန်နှင</a:t>
          </a:r>
          <a:r>
            <a:rPr lang="es-ES" sz="20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ကိုယ်ကျိုးမ</a:t>
          </a:r>
          <a:r>
            <a:rPr lang="es-ES" sz="20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ရှာမှုကိုပြသရန</a:t>
          </a:r>
          <a:r>
            <a:rPr lang="es-ES" sz="20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သူ၏အသက်မွေးဝမ်းကျောင်းလုပ်ငန်းကို</a:t>
          </a:r>
          <a:r>
            <a:rPr lang="es-ES" sz="20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လုပ်ကိုင်သည</a:t>
          </a:r>
          <a:r>
            <a:rPr lang="es-ES" sz="20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 custScaleY="112408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 custScaleY="133867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 custScaleY="117511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အသားဆိုင်သည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ရုပ်တုများကို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ပူဇော်သောအစာနှင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မပူဇော်သေးသောအစာများကိုရောင်းခ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ယုံကြည်သူသည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ထိုအသားမျိုးကို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စားသင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မစားသင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ဟု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အထင်မလွဲစေရန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၎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င်း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၏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မူလအစကို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မမေးမြန်းပါနှင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(၁ </a:t>
          </a:r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၁၀း၂၅)</a:t>
          </a: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မယုံကြည်သူတစ်ဦီးက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ယုံကြည်သူတစ်ဦီးကို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ထမင်းစားခေ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ါ်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ဖိတ်ခဲ့သည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ယုံကြည်သူသည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မေး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ခွန်းမထုတ်ဘဲစားခဲ့သည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အရာအားလုံးကို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သူ့အတွက်ခွင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ပြုထားသည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်)။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သို့သော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အိမ်ရှင်က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သားသည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ရုပ်တုအားပူဇော်ထားသည်ဟု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ပြောကြားခဲ့သည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ထို့ကြောင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အိမ်ရှင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အသိစိတ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မထိခိုက်စေရန်အတွက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ယုံကြည်သူသည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ထိုအသားကို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စားရန်မသင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ယူဆခဲ့သည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၁၀း၂၇-၂၉)</a:t>
          </a: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497" custLinFactNeighborY="10863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1064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28346"/>
          <a:ext cx="5886449" cy="373090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၈</a:t>
          </a:r>
          <a:endParaRPr lang="en" sz="2000" b="1" kern="1200" dirty="0"/>
        </a:p>
      </dsp:txBody>
      <dsp:txXfrm>
        <a:off x="18213" y="46559"/>
        <a:ext cx="5850023" cy="336664"/>
      </dsp:txXfrm>
    </dsp:sp>
    <dsp:sp modelId="{CBDBDD01-3099-41C2-BE30-1FC52A6D2D21}">
      <dsp:nvSpPr>
        <dsp:cNvPr id="0" name=""/>
        <dsp:cNvSpPr/>
      </dsp:nvSpPr>
      <dsp:spPr>
        <a:xfrm>
          <a:off x="0" y="423738"/>
          <a:ext cx="5886449" cy="726667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my-MM" sz="2000" b="0" kern="1200" dirty="0">
              <a:solidFill>
                <a:srgbClr val="10566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ရုပ်တုဆင်းတုများကို ပူဇော်သော အစားအစာ (အသိပညာနှင့် မေတ္တာ)</a:t>
          </a:r>
          <a:endParaRPr lang="en" sz="2000" b="1" kern="1200" dirty="0">
            <a:solidFill>
              <a:srgbClr val="105660"/>
            </a:solidFill>
          </a:endParaRPr>
        </a:p>
      </dsp:txBody>
      <dsp:txXfrm>
        <a:off x="0" y="423738"/>
        <a:ext cx="5886449" cy="726667"/>
      </dsp:txXfrm>
    </dsp:sp>
    <dsp:sp modelId="{D23DF7B9-1508-4D64-BF74-796D8F9392E5}">
      <dsp:nvSpPr>
        <dsp:cNvPr id="0" name=""/>
        <dsp:cNvSpPr/>
      </dsp:nvSpPr>
      <dsp:spPr>
        <a:xfrm>
          <a:off x="0" y="1128104"/>
          <a:ext cx="5886449" cy="37309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၉</a:t>
          </a:r>
          <a:endParaRPr lang="en" sz="2000" b="1" kern="1200" dirty="0"/>
        </a:p>
      </dsp:txBody>
      <dsp:txXfrm>
        <a:off x="18213" y="1146317"/>
        <a:ext cx="5850023" cy="336664"/>
      </dsp:txXfrm>
    </dsp:sp>
    <dsp:sp modelId="{EFC215ED-B80C-46B7-91C7-A6AC412A000D}">
      <dsp:nvSpPr>
        <dsp:cNvPr id="0" name=""/>
        <dsp:cNvSpPr/>
      </dsp:nvSpPr>
      <dsp:spPr>
        <a:xfrm>
          <a:off x="0" y="1501194"/>
          <a:ext cx="5886449" cy="94392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my-MM" sz="2000" b="0" kern="1200" dirty="0">
              <a:solidFill>
                <a:schemeClr val="accent1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ပေါလုသည် သူ၏အခွင့်အရေးများကို စွန့်လွှတ်သည် (ဧဝံဂေလိတရား၏ အခွင့်အရေးများ)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1501194"/>
        <a:ext cx="5886449" cy="943920"/>
      </dsp:txXfrm>
    </dsp:sp>
    <dsp:sp modelId="{44612A3A-7010-455E-982D-13892276492C}">
      <dsp:nvSpPr>
        <dsp:cNvPr id="0" name=""/>
        <dsp:cNvSpPr/>
      </dsp:nvSpPr>
      <dsp:spPr>
        <a:xfrm>
          <a:off x="0" y="2445114"/>
          <a:ext cx="5886449" cy="373090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၁၀း၁-၁၃</a:t>
          </a:r>
        </a:p>
      </dsp:txBody>
      <dsp:txXfrm>
        <a:off x="18213" y="2463327"/>
        <a:ext cx="5850023" cy="336664"/>
      </dsp:txXfrm>
    </dsp:sp>
    <dsp:sp modelId="{10B49261-2E38-4333-877D-540977F0CE76}">
      <dsp:nvSpPr>
        <dsp:cNvPr id="0" name=""/>
        <dsp:cNvSpPr/>
      </dsp:nvSpPr>
      <dsp:spPr>
        <a:xfrm>
          <a:off x="0" y="2818205"/>
          <a:ext cx="5886449" cy="94392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my-MM" sz="2000" b="0" kern="1200" dirty="0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ရုပ်တုကိုးကွယ်မှု သတိပေးချက် (အတိတ်မှ သင်ခန်းစာများ)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2818205"/>
        <a:ext cx="5886449" cy="943920"/>
      </dsp:txXfrm>
    </dsp:sp>
    <dsp:sp modelId="{E02B32B1-A93B-45CE-A8E9-B011A91A1719}">
      <dsp:nvSpPr>
        <dsp:cNvPr id="0" name=""/>
        <dsp:cNvSpPr/>
      </dsp:nvSpPr>
      <dsp:spPr>
        <a:xfrm>
          <a:off x="0" y="3762125"/>
          <a:ext cx="5886449" cy="37309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၁၀း၁၄-၂၂)</a:t>
          </a:r>
        </a:p>
      </dsp:txBody>
      <dsp:txXfrm>
        <a:off x="18213" y="3780338"/>
        <a:ext cx="5850023" cy="336664"/>
      </dsp:txXfrm>
    </dsp:sp>
    <dsp:sp modelId="{F6C34058-B94A-4665-B0D2-FAC45F96C35E}">
      <dsp:nvSpPr>
        <dsp:cNvPr id="0" name=""/>
        <dsp:cNvSpPr/>
      </dsp:nvSpPr>
      <dsp:spPr>
        <a:xfrm>
          <a:off x="0" y="4135215"/>
          <a:ext cx="5886449" cy="94392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my-MM" sz="2000" b="0" kern="1200" dirty="0">
              <a:solidFill>
                <a:schemeClr val="accent6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သခင်ဘုရား၏ခွက်နှင့် နတ်ဆိုးတို့၏ခွက်
(ရုပ်တုကိုးကွယ်မှုကို စွန့်လွှတ်ပါ)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0" y="4135215"/>
        <a:ext cx="5886449" cy="943920"/>
      </dsp:txXfrm>
    </dsp:sp>
    <dsp:sp modelId="{98DC2228-4CA8-4FBD-BE7A-F2BCAB7EE064}">
      <dsp:nvSpPr>
        <dsp:cNvPr id="0" name=""/>
        <dsp:cNvSpPr/>
      </dsp:nvSpPr>
      <dsp:spPr>
        <a:xfrm>
          <a:off x="0" y="5079135"/>
          <a:ext cx="5886449" cy="373090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၁၀း၂၃-၃၃)</a:t>
          </a:r>
        </a:p>
      </dsp:txBody>
      <dsp:txXfrm>
        <a:off x="18213" y="5097348"/>
        <a:ext cx="5850023" cy="336664"/>
      </dsp:txXfrm>
    </dsp:sp>
    <dsp:sp modelId="{A64A5609-2709-430E-A009-E012925686C4}">
      <dsp:nvSpPr>
        <dsp:cNvPr id="0" name=""/>
        <dsp:cNvSpPr/>
      </dsp:nvSpPr>
      <dsp:spPr>
        <a:xfrm>
          <a:off x="0" y="5452226"/>
          <a:ext cx="5886449" cy="94392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my-MM" sz="2000" b="0" kern="120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ဘုရားသခင်၏ဘုန်းတော်အတွက်အရာခပ်သိမ်းကို လုပ်</a:t>
          </a:r>
          <a:r>
            <a:rPr lang="en-US" sz="2000" b="0" kern="120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kern="120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ဆောင်ပါ (တရားဝင်သောအရာနှင့်မှန်ကန်သောအရာ)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5452226"/>
        <a:ext cx="5886449" cy="943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၈း၄-၇က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အားကြီးသူများက</a:t>
          </a:r>
          <a:r>
            <a:rPr lang="en" sz="19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9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ရုပ်တုသည်ဘာမ</a:t>
          </a:r>
          <a:r>
            <a:rPr lang="en" sz="19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9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မဖြစ်သည်ကို</a:t>
          </a:r>
          <a:r>
            <a:rPr lang="en" sz="19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9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နားလည်သည</a:t>
          </a:r>
          <a:r>
            <a:rPr lang="en" sz="19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n" sz="19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ဘုရားတစ်ဆူတည်းရှိ၍ဖြစ်သည</a:t>
          </a:r>
          <a:r>
            <a:rPr lang="en" sz="19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အားနည်းသူများက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ဤအ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ချက်ကိုနားမလည်သေးပ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၈း၇ခ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y-MM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အားကြီးသူများက ရုပ်တု၌ပူဇော်သည့်အစာများက</a:t>
          </a:r>
          <a:r>
            <a:rPr lang="en-US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-US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လူကို</a:t>
          </a:r>
          <a:r>
            <a:rPr lang="en-US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-US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မညစ်ညမ်းစေနိုင်ဟု</a:t>
          </a:r>
          <a:r>
            <a:rPr lang="en-US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၎</a:t>
          </a:r>
          <a:r>
            <a:rPr lang="en-US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င်းအစားကိုစားကြသည</a:t>
          </a:r>
          <a:r>
            <a:rPr lang="en-US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0" kern="1200" dirty="0"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အားနည်းသူများက</a:t>
          </a:r>
          <a:r>
            <a:rPr lang="en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၎</a:t>
          </a:r>
          <a:r>
            <a:rPr lang="en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င်းအစာကို</a:t>
          </a:r>
          <a:r>
            <a:rPr lang="en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စားလ</a:t>
          </a:r>
          <a:r>
            <a:rPr lang="en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င</a:t>
          </a:r>
          <a:r>
            <a:rPr lang="en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အပြစ်ရှိ၏ဟုယုံသည</a:t>
          </a:r>
          <a:r>
            <a:rPr lang="en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295123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kern="1200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အသင်းတော်မ</a:t>
          </a:r>
          <a:r>
            <a:rPr lang="en" sz="2000" b="1" kern="1200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n" sz="2000" b="1" kern="1200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2000" b="1" kern="1200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2000" b="1" kern="1200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ေးမွေးသည</a:t>
          </a:r>
          <a:r>
            <a:rPr lang="en" sz="2000" b="1" kern="1200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1" kern="1200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အခွင</a:t>
          </a:r>
          <a:r>
            <a:rPr lang="en" sz="2000" b="1" kern="1200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1" kern="1200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အရေး</a:t>
          </a:r>
          <a:r>
            <a:rPr lang="en" sz="2000" b="1" kern="1200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n" sz="2000" b="1" kern="1200" dirty="0" err="1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1" kern="1200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၉း၄)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endParaRPr lang="es-ES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ပေါလုသည</a:t>
          </a:r>
          <a:r>
            <a:rPr lang="es-ES" sz="200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အခြားတမန်တော်များကဲ့သို</a:t>
          </a:r>
          <a:r>
            <a:rPr lang="es-ES" sz="200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s-ES" sz="200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အသင်းတော်များ</a:t>
          </a:r>
          <a:r>
            <a:rPr lang="es-ES" sz="200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 </a:t>
          </a:r>
          <a:r>
            <a:rPr lang="es-ES" sz="200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ထောက်ပံ့မှုကို</a:t>
          </a:r>
          <a:r>
            <a:rPr lang="es-ES" sz="200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ခံစားခွင</a:t>
          </a:r>
          <a:r>
            <a:rPr lang="es-ES" sz="200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ရှိ</a:t>
          </a:r>
          <a:r>
            <a:rPr lang="es-ES" sz="200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သော်လည်း</a:t>
          </a:r>
          <a:r>
            <a:rPr lang="es-ES" sz="200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သူစွန</a:t>
          </a:r>
          <a:r>
            <a:rPr lang="es-ES" sz="200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လွတ်ခဲ့သည</a:t>
          </a:r>
          <a:r>
            <a:rPr lang="es-ES" sz="200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2425900" y="0"/>
        <a:ext cx="9127522" cy="1295123"/>
      </dsp:txXfrm>
    </dsp:sp>
    <dsp:sp modelId="{AB8C7CC9-BA0B-4F46-AD9D-9D84D3686FF9}">
      <dsp:nvSpPr>
        <dsp:cNvPr id="0" name=""/>
        <dsp:cNvSpPr/>
      </dsp:nvSpPr>
      <dsp:spPr>
        <a:xfrm>
          <a:off x="115216" y="186696"/>
          <a:ext cx="2310684" cy="92173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410339"/>
          <a:ext cx="11553423" cy="154236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2000" b="0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ဇနီးနှင</a:t>
          </a:r>
          <a:r>
            <a:rPr lang="en" sz="2000" b="0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အတူ</a:t>
          </a:r>
          <a:r>
            <a:rPr lang="en" sz="2000" b="0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လိုက်ပါခွင</a:t>
          </a:r>
          <a:r>
            <a:rPr lang="en" sz="2000" b="0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0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အခွင</a:t>
          </a:r>
          <a:r>
            <a:rPr lang="en" sz="2000" b="0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အရေးကို</a:t>
          </a:r>
          <a:r>
            <a:rPr lang="en" sz="2000" b="0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စွန</a:t>
          </a:r>
          <a:r>
            <a:rPr lang="en" sz="2000" b="0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လွတ်ခဲ့သည</a:t>
          </a:r>
          <a:r>
            <a:rPr lang="en" sz="2000" b="0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n" sz="2000" b="0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၉း၅)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ts val="24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ယေဘုယျအားဖြင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တမန်တော်များ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ခရီးသွားသည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ါ၌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ဇနီးသည်များသည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သူတို့ကိုစောင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ရှောက်ရန်နှင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ဓမ္မအမှုကူညီရန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လိုက်ပါခွင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ရှိသည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သူတို့သည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ခင်ပွန်းသည်ကဲ့သို့ပင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အသင်း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တော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ထောက်ပံ့မှုကို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ရပိုင်ခွင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ရှိသည</a:t>
          </a:r>
          <a:r>
            <a:rPr lang="en" sz="20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25900" y="1410339"/>
        <a:ext cx="9127522" cy="1542366"/>
      </dsp:txXfrm>
    </dsp:sp>
    <dsp:sp modelId="{5B844668-161A-40CE-834D-DBA7B2491ED1}">
      <dsp:nvSpPr>
        <dsp:cNvPr id="0" name=""/>
        <dsp:cNvSpPr/>
      </dsp:nvSpPr>
      <dsp:spPr>
        <a:xfrm>
          <a:off x="115216" y="1720657"/>
          <a:ext cx="2310684" cy="92173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67922"/>
          <a:ext cx="11553423" cy="1353918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0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ဘုံပြုပြင်ထိန်းသိမ်းမှုလုပ်ငန်းများကို</a:t>
          </a:r>
          <a:r>
            <a:rPr lang="en" sz="2000" b="0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မလုပ်ဆောင်ပိုင်ခွင</a:t>
          </a:r>
          <a:r>
            <a:rPr lang="en" sz="2000" b="0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(၁ </a:t>
          </a:r>
          <a:r>
            <a:rPr lang="en" sz="2000" b="0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၉း၆)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s-ES" sz="2000" kern="12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ပေါလုသည</a:t>
          </a:r>
          <a:r>
            <a:rPr lang="es-ES" sz="2000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သူတစ်ပါး၏အခွင</a:t>
          </a:r>
          <a:r>
            <a:rPr lang="es-ES" sz="2000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အရေးသမားဟု</a:t>
          </a:r>
          <a:r>
            <a:rPr lang="es-ES" sz="2000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ထင်မြင်ခြင်းမ</a:t>
          </a:r>
          <a:r>
            <a:rPr lang="es-ES" sz="2000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2000" kern="12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ရှောင်ရှားရန်နှင</a:t>
          </a:r>
          <a:r>
            <a:rPr lang="es-ES" sz="2000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kern="12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ကိုယ်ကျိုးမ</a:t>
          </a:r>
          <a:r>
            <a:rPr lang="es-ES" sz="2000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ရှာမှုကိုပြသရန</a:t>
          </a:r>
          <a:r>
            <a:rPr lang="es-ES" sz="2000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သူ၏အသက်မွေးဝမ်းကျောင်းလုပ်ငန်းကို</a:t>
          </a:r>
          <a:r>
            <a:rPr lang="es-ES" sz="2000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လုပ်ကိုင်သည</a:t>
          </a:r>
          <a:r>
            <a:rPr lang="es-ES" sz="2000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2425900" y="3067922"/>
        <a:ext cx="9127522" cy="1353918"/>
      </dsp:txXfrm>
    </dsp:sp>
    <dsp:sp modelId="{099A9D28-0AA8-42AD-86D9-0B379C1B1FD4}">
      <dsp:nvSpPr>
        <dsp:cNvPr id="0" name=""/>
        <dsp:cNvSpPr/>
      </dsp:nvSpPr>
      <dsp:spPr>
        <a:xfrm>
          <a:off x="115216" y="3284016"/>
          <a:ext cx="2310684" cy="92173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46" y="122707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အသားဆိုင်သည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ရုပ်တုများကို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ပူဇော်သောအစာနှင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မပူဇော်သေးသောအစာများကိုရောင်းခ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ယုံကြည်သူသည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ထိုအသားမျိုးကို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စားသင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မစားသင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ဟု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အထင်မလွဲစေရန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၎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င်း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၏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မူလအစကို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မမေးမြန်းပါနှင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(၁ </a:t>
          </a: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၁၀း၂၅)</a:t>
          </a:r>
        </a:p>
      </dsp:txBody>
      <dsp:txXfrm>
        <a:off x="2506046" y="122707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55797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မယုံကြည်သူတစ်ဦီးက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ယုံကြည်သူတစ်ဦီးကို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ထမင်းစားခေ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ါ်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ဖိတ်ခဲ့သည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ယုံကြည်သူသည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မေး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ခွန်းမထုတ်ဘဲစားခဲ့သည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အရာအားလုံးကို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သူ့အတွက်ခွင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ပြုထားသည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်)။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သို့သော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အိမ်ရှင်က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သားသည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ရုပ်တုအားပူဇော်ထားသည်ဟု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ပြောကြားခဲ့သည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ထို့ကြောင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အိမ်ရှင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အသိစိတ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မထိခိုက်စေရန်အတွက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ယုံကြည်သူသည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ထိုအသားကို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စားရန်မသင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ယူဆခဲ့သည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၁၀း၂၇-၂၉)</a:t>
          </a:r>
        </a:p>
      </dsp:txBody>
      <dsp:txXfrm>
        <a:off x="24197" y="1355797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105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941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3448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034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231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7.jpeg"/><Relationship Id="rId4" Type="http://schemas.openxmlformats.org/officeDocument/2006/relationships/diagramData" Target="../diagrams/data2.xml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0.jp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1.jpe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32.jpeg"/><Relationship Id="rId5" Type="http://schemas.openxmlformats.org/officeDocument/2006/relationships/diagramLayout" Target="../diagrams/layout4.xml"/><Relationship Id="rId10" Type="http://schemas.microsoft.com/office/2007/relationships/hdphoto" Target="../media/hdphoto3.wdp"/><Relationship Id="rId4" Type="http://schemas.openxmlformats.org/officeDocument/2006/relationships/diagramData" Target="../diagrams/data4.xml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780585" y="111510"/>
            <a:ext cx="7696665" cy="1569660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4800" b="1" spc="300" dirty="0" err="1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အရာခပ်သိမ်း</a:t>
            </a:r>
            <a:r>
              <a:rPr lang="en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4800" b="1" spc="300" dirty="0" err="1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</a:t>
            </a:r>
            <a:r>
              <a:rPr lang="en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4800" b="1" spc="300" dirty="0" err="1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ဘုန်းတော်အတွက်သာ</a:t>
            </a:r>
            <a:endParaRPr lang="en" sz="48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598067" y="6515100"/>
            <a:ext cx="3593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5 for August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-1" y="3346253"/>
            <a:ext cx="46723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my-MM" sz="2400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“သင်တို့သည် စားသော်၎င်း၊ သောက်</a:t>
            </a:r>
            <a:r>
              <a:rPr lang="en-US" sz="2400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သော်၎င်း၊ မည်သည့်အမှုကို ပြုသော်</a:t>
            </a:r>
            <a:r>
              <a:rPr lang="en-US" sz="2400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  ၎</a:t>
            </a:r>
            <a:r>
              <a:rPr lang="en-US" sz="2400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င်း</a:t>
            </a:r>
            <a:r>
              <a:rPr lang="my-MM" sz="2400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၊ ဘုရားသခင်၏ ဘုန်းတော်ကို ထောက်၍ခပ်သိမ်းသောအမှု</a:t>
            </a:r>
            <a:r>
              <a:rPr lang="en-US" sz="2400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lvl="0">
              <a:defRPr/>
            </a:pPr>
            <a:r>
              <a:rPr lang="my-MM" sz="2400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ကိစ္စကို ပြုကြလော့”</a:t>
            </a:r>
          </a:p>
          <a:p>
            <a:pPr lvl="0">
              <a:defRPr/>
            </a:pPr>
            <a:r>
              <a:rPr lang="my-MM" sz="2400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(၁ ကောရိန္သု ၁၀း၃၁)</a:t>
            </a:r>
            <a:endParaRPr kumimoji="0" lang="es-ES" sz="2400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၁ကောရိန္သု ၇ မှစတင်၍ ပေါလုသည် ကောရိန္သုအသင်းသား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များက စာဖြင့်ပေးပို့ခဲ့သော မေးခွန်းများစွာကို ဖြေဆိုရန်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မိမိ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ကိုယ်ကို နှစ်မြှုပ်ထားသည် (၁ကော ၇:၁က)။</a:t>
            </a:r>
            <a:endParaRPr lang="es-ES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230323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678833"/>
            <a:ext cx="5086454" cy="2071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" y="3663171"/>
            <a:ext cx="61976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ဤယူဆမှုနှင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အတူ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အသင်းတော်အတွက်သော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်၎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င်း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ကိုယ်ရေး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ကိုယ်တာအတွက်သော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်၎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င်း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လုပ်ဆောင်ရာ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၌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ဘုရားသခင်ဘုန်း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တော်အတွက်သာလုပ်ဆောင်ရန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အလေးပေးပြောဆိုသည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  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0" y="2386690"/>
            <a:ext cx="61976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သို့သော် သူသည် အကြောင်းအရာတစ်ခုစီတွင် ဘုံတူညီသော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အချက်ကို ထည့်သွင်းရန် ကြိုးစားသည်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-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မေတ္တာနှင့် အပြန်အ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လှန်လေးစားမှုသည် အသင်းတော်ကို စည်းလုံးမှုဆီသို့ပို့ဆောင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ကြောင်းအလေးထားပြောဆိုသည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  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60944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ဤအကြောင်းကြောင့် အခန်းကြီး ၈ မှ ၁၀ အထိ ရုပ်တုကိုး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ကွယ်မှုနှင့် အဓိကသက်ဆိုင်သော်လည်း၊ ပေါလုသည် ဤအ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ပြစ်နှင့် မသက်ဆိုင်သော အကြောင်းအရာအချို့ကို ရောနှော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ဖော်ပြထားသည်။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89208"/>
            <a:ext cx="7590793" cy="89255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3200" b="1" dirty="0" err="1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အသိပညာနှင</a:t>
            </a:r>
            <a:r>
              <a:rPr lang="en" sz="3200" b="1" dirty="0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b="1" dirty="0" err="1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မေတ္တာ</a:t>
            </a:r>
            <a:endParaRPr lang="en" sz="3200" b="1" dirty="0">
              <a:ln/>
              <a:solidFill>
                <a:schemeClr val="accent3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algn="ctr"/>
            <a:r>
              <a:rPr lang="en" sz="2000" dirty="0">
                <a:ln/>
                <a:solidFill>
                  <a:schemeClr val="accent4">
                    <a:lumMod val="50000"/>
                  </a:schemeClr>
                </a:solidFill>
              </a:rPr>
              <a:t>၁ </a:t>
            </a:r>
            <a:r>
              <a:rPr lang="en" sz="2000" dirty="0" err="1">
                <a:ln/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</a:t>
            </a:r>
            <a:r>
              <a:rPr lang="en" sz="2000" dirty="0">
                <a:ln/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၈ (</a:t>
            </a:r>
            <a:r>
              <a:rPr lang="my-MM" sz="2000" dirty="0">
                <a:solidFill>
                  <a:srgbClr val="10566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ရုပ်တုဆင်းတုများကို ပူဇော်သော အစားအစာ) </a:t>
            </a:r>
            <a:endParaRPr lang="en-US" sz="20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09347" y="1166098"/>
            <a:ext cx="7359122" cy="3539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700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en" sz="1700" dirty="0" err="1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ဉာဏ်သည်ထောင်လ</a:t>
            </a:r>
            <a:r>
              <a:rPr lang="en" sz="1700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" sz="1700" dirty="0" err="1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ားတတ</a:t>
            </a:r>
            <a:r>
              <a:rPr lang="en" sz="1700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်၏။ </a:t>
            </a:r>
            <a:r>
              <a:rPr lang="en" sz="1700" dirty="0" err="1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မေတ္တာသည်တည်ဆောက်တတ</a:t>
            </a:r>
            <a:r>
              <a:rPr lang="en" sz="1700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်၏” (၁ </a:t>
            </a:r>
            <a:r>
              <a:rPr lang="en" sz="1700" dirty="0" err="1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ကော</a:t>
            </a:r>
            <a:r>
              <a:rPr lang="en" sz="1700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၈း၁ခ)</a:t>
            </a:r>
            <a:endParaRPr lang="es-ES" sz="1700" b="1" dirty="0">
              <a:solidFill>
                <a:schemeClr val="accent1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ပေါလုသည် အသင်းတော်ကို အုပ်စုနှစ်စု “ပိုင်းခြား” ထားသည်- “အားကြီး</a:t>
            </a:r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များ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” နှင့် “အားနည်းသူများ”။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17404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သို့သော် အားကြီးသူများ၏ ဉာဏ်ပညာနှင့်ပုံသက်သေက အားနည်း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သူများကို လဲစေနိုင်သည် (၁ ကော ၈း၁၀)။ မိမိညီအစ်ကိုကိုချစ်၍ အားကြီးသူများက ကိုယ်ကိုချုပ်တည်းရမည် (၁ ကော ၈း၁၁-၁၃)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216079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ကြီးထွားမှုဖြစ်စဉ်တွင် “အားနည်းသူ” ညီအစ်ကိုများအတွက် ဉာဏ်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ပညာသည် အတားအဆီးတစ်ခု ဖြစ်နိုင်သည့်အခါ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ယုံကြည်သူများ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သည် ဉာဏ်ပညာထက် ချစ်ခြင်းမေတ္တာကို ဦးစားပေးသင့်သည်။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366202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122495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spc="50" dirty="0" err="1">
                <a:ln w="0"/>
                <a:solidFill>
                  <a:srgbClr val="FFFF6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ဧဝံဂေလိတရား၏အခွင</a:t>
            </a:r>
            <a:r>
              <a:rPr lang="en" sz="4000" b="1" spc="50" dirty="0">
                <a:ln w="0"/>
                <a:solidFill>
                  <a:srgbClr val="FFFF6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့်</a:t>
            </a:r>
            <a:r>
              <a:rPr lang="en" sz="4000" b="1" spc="50" dirty="0" err="1">
                <a:ln w="0"/>
                <a:solidFill>
                  <a:srgbClr val="FFFF6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အရေးများ</a:t>
            </a:r>
            <a:endParaRPr lang="en" sz="4000" b="1" spc="50" dirty="0">
              <a:ln w="0"/>
              <a:solidFill>
                <a:srgbClr val="FFFF6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i="0" u="none" strike="noStrike" kern="1200" spc="50" normalizeH="0" baseline="0" noProof="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၁ </a:t>
            </a:r>
            <a:r>
              <a:rPr lang="en" sz="2000" b="1" spc="50" dirty="0" err="1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ကောရိန္သု</a:t>
            </a:r>
            <a:r>
              <a:rPr lang="en" sz="2000" b="1" spc="50" dirty="0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၉ (</a:t>
            </a:r>
            <a:r>
              <a:rPr lang="en" sz="2000" b="1" spc="50" dirty="0" err="1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ပေါလုက</a:t>
            </a:r>
            <a:r>
              <a:rPr lang="en" sz="2000" b="1" spc="50" dirty="0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" sz="2000" b="1" spc="50" dirty="0" err="1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သူ့အခွင</a:t>
            </a:r>
            <a:r>
              <a:rPr lang="en" sz="2000" b="1" spc="50" dirty="0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့်</a:t>
            </a:r>
            <a:r>
              <a:rPr lang="en" sz="2000" b="1" spc="50" dirty="0" err="1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အရေးများကိုစွန</a:t>
            </a:r>
            <a:r>
              <a:rPr lang="en" sz="2000" b="1" spc="50" dirty="0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့်</a:t>
            </a:r>
            <a:r>
              <a:rPr lang="en" sz="2000" b="1" spc="50" dirty="0" err="1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လ</a:t>
            </a:r>
            <a:r>
              <a:rPr lang="en" sz="2000" b="1" spc="50" dirty="0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ွှ</a:t>
            </a:r>
            <a:r>
              <a:rPr lang="en" sz="2000" b="1" spc="50" dirty="0" err="1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တ်သည</a:t>
            </a:r>
            <a:r>
              <a:rPr lang="en" sz="2000" b="1" spc="50" dirty="0">
                <a:ln w="0"/>
                <a:solidFill>
                  <a:srgbClr val="FF00FF">
                    <a:lumMod val="20000"/>
                    <a:lumOff val="8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်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my-MM" b="1" dirty="0">
                <a:solidFill>
                  <a:srgbClr val="00206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ထိုနည်းတူ၊ ဧဝံဂေလိတရားကို ဟော</a:t>
            </a:r>
            <a:r>
              <a:rPr lang="en-US" b="1" dirty="0">
                <a:solidFill>
                  <a:srgbClr val="00206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b="1" dirty="0">
                <a:solidFill>
                  <a:srgbClr val="00206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သောသူတို့သည် ဧဝံဂေလိတရားကို အမှီပြု၍ အသက်မွေးရမည်အကြောင်း၊ သခင်ဘုရား၏ ပညတ်တော်မူချက်ရှိ၏။</a:t>
            </a:r>
          </a:p>
          <a:p>
            <a:pPr algn="ctr"/>
            <a:r>
              <a:rPr lang="my-MM" b="1" dirty="0">
                <a:solidFill>
                  <a:srgbClr val="00206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၉း၁၄</a:t>
            </a:r>
            <a:endParaRPr lang="es-ES" b="1" dirty="0">
              <a:solidFill>
                <a:srgbClr val="002060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ပေါလုသည် </a:t>
            </a:r>
            <a:r>
              <a:rPr lang="en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အားနည်းသူများကိုချစ</a:t>
            </a:r>
            <a:r>
              <a:rPr lang="en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်၍ </a:t>
            </a:r>
            <a:r>
              <a:rPr lang="en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အနည်းဆုံးအခွင</a:t>
            </a:r>
            <a:r>
              <a:rPr lang="en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့်</a:t>
            </a:r>
            <a:r>
              <a:rPr lang="en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အရေး</a:t>
            </a:r>
            <a:r>
              <a:rPr lang="en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 ၃ </a:t>
            </a:r>
            <a:r>
              <a:rPr lang="en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ခု</a:t>
            </a:r>
            <a:r>
              <a:rPr lang="en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 </a:t>
            </a:r>
            <a:r>
              <a:rPr lang="en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စွန</a:t>
            </a:r>
            <a:r>
              <a:rPr lang="en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့်</a:t>
            </a:r>
            <a:r>
              <a:rPr lang="en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ခဲ့သည</a:t>
            </a:r>
            <a:r>
              <a:rPr lang="en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်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2771070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2698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ယေရှုက ဧဝံဂေလိတရားကို ဟောပြောသူတို့သည် ဧဝံဂေလိတရားအားဖြင့် အသက်ရှင်သင့်ကြောင်း ရှင်းရှင်းလင်းလင်း မိန့်ကြားခဲ့သော်လည်း၊ ယုံကြည်သူများကို မနှောင့်ယှက်ရန် ပေါလုနှင့် ဗာနဗ နှစ်ဦးစလုံးက ဤအရာကို စေတနာအလျောက် စွန့်လွှတ်ခဲ့ကြသည် (၁ကော ၉:၁၂-၁၄။ လုကာ ၁၀:၇)။</a:t>
            </a:r>
            <a:endParaRPr lang="en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9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954107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3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Pyidaungsu" panose="020B0502040204020203" pitchFamily="34" charset="0"/>
                <a:cs typeface="Pyidaungsu" panose="020B0502040204020203" pitchFamily="34" charset="0"/>
              </a:rPr>
              <a:t>အတိတ်မှသင်ခန်းစာများ</a:t>
            </a:r>
            <a:endParaRPr lang="en" sz="32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၁ </a:t>
            </a:r>
            <a:r>
              <a:rPr kumimoji="0" lang="en" sz="2400" i="0" u="none" strike="noStrike" kern="1200" normalizeH="0" baseline="0" noProof="0" dirty="0" err="1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</a:t>
            </a:r>
            <a:r>
              <a:rPr kumimoji="0" lang="en" sz="2400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၁၀</a:t>
            </a:r>
            <a:r>
              <a:rPr lang="en" sz="2400" dirty="0" err="1">
                <a:ln w="0"/>
                <a:solidFill>
                  <a:schemeClr val="accent6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း</a:t>
            </a:r>
            <a:r>
              <a:rPr kumimoji="0" lang="en" sz="2400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၁-၁၃(</a:t>
            </a:r>
            <a:r>
              <a:rPr kumimoji="0" lang="en" sz="2400" i="0" u="none" strike="noStrike" kern="1200" normalizeH="0" baseline="0" noProof="0" dirty="0" err="1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ရုပ်တုကိုးကွယ်မှုသတိပေးချက</a:t>
            </a:r>
            <a:r>
              <a:rPr kumimoji="0" lang="en" sz="2400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်)</a:t>
            </a:r>
            <a:endParaRPr kumimoji="0" lang="en" sz="2400" b="1" i="0" u="none" strike="noStrike" kern="1200" normalizeH="0" baseline="0" noProof="0" dirty="0">
              <a:ln w="0"/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584775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my-MM" sz="1600" b="1" dirty="0">
                <a:solidFill>
                  <a:schemeClr val="accent5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“ထိုသူအချို့ကဲ့သို့ ရုပ်တုကိုးကွယ်ခြင်းမပြုကြနှင့်။ ကျမ်းစာလာသည်အတိုင်း၊ လူတို့သည် စားသောက်လျက် ထိုင်ကြ၏။ ထို့နောက် ပျော်မွေ့ခြင်းငှာ ထကြ၏။” (၁ ကောရိန္သု ၁၀:၇)</a:t>
            </a:r>
            <a:endParaRPr lang="en" sz="1600" b="1" dirty="0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40691" y="2266985"/>
            <a:ext cx="66458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အီဂျစ်ပြည်မှထွက်မြောက်ခြင်း အတွေ့အကြုံသည် ကျွန်ုပ်တို့၏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19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ဝိညာဉ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19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ရေးအတွေ့အကြုံနှင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-US" sz="19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ဆင်တူဖြစ်သည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 ပင်လယ်ကို ဖြတ်ကူးခြင်းသည် ကျွန်ုပ်တို့၏ နှစ်ခြင်းပဋိညာဉ်နှင့်တူသည် (၁ကော ၁၀:၁-၂)။</a:t>
            </a:r>
            <a:endParaRPr lang="en" sz="19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သတိပြုပါ။ ဣသရေလူတို့သည် ရုပ်တုကိုးကွယ်ခြင်းနှင့်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ကိုယ်ကျင့်တရားပျက်စီးခြင်းအပါအဝင် ကြီးလေးသောအ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ပြစ်ထဲသို့ကျရောက်ခဲ့ကြသည်။ ထိုအပြစ်မျိုးမဖြစ်ပါစေနှင့် (၁ ကော ၁၀း၅-၁၀)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တော၌စားသောက်သောအစားအစာသည် ကျွန်ပ်တို့၏ပွဲတော်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မင်္ဂလာ၌ ခရစ်တော်၏အသားနှင့်အသွေးကိုပုံဆောင်သော မုန့်နှင့်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စပျစ်ရည်သောက်ခြင်းနှင့်တူပါသည် (၁ ကော ၁၀◌း၃-၄)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540076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ထို့ကြောင့်တမန်တော်က ဤကဏ္ဍကို တန်ခိုးကြီးသော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အကြံပြုချက်နှင့်နိဂုံးချုပ်ခဲ့သည်။ “ထို့ကြောင့် သင်သည် ခိုင်ခံ့စွာရပ်တည်နေသည်ဟု ထင်မြင်လျှင် လဲမကျစေရန် သတိပြုပါ” (၁ ကော. ၁၀:၁၂)။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66906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spc="3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Pyidaungsu" panose="020B0502040204020203" pitchFamily="34" charset="0"/>
                <a:cs typeface="Pyidaungsu" panose="020B0502040204020203" pitchFamily="34" charset="0"/>
              </a:rPr>
              <a:t>ရုပ်တုကိုးကွယ်မှုကို</a:t>
            </a:r>
            <a:r>
              <a:rPr lang="en" sz="3200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3200" spc="3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Pyidaungsu" panose="020B0502040204020203" pitchFamily="34" charset="0"/>
                <a:cs typeface="Pyidaungsu" panose="020B0502040204020203" pitchFamily="34" charset="0"/>
              </a:rPr>
              <a:t>စွန</a:t>
            </a:r>
            <a:r>
              <a:rPr lang="en" sz="3200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spc="3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Pyidaungsu" panose="020B0502040204020203" pitchFamily="34" charset="0"/>
                <a:cs typeface="Pyidaungsu" panose="020B0502040204020203" pitchFamily="34" charset="0"/>
              </a:rPr>
              <a:t>လ</a:t>
            </a:r>
            <a:r>
              <a:rPr lang="en" sz="3200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" sz="3200" spc="3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Pyidaungsu" panose="020B0502040204020203" pitchFamily="34" charset="0"/>
                <a:cs typeface="Pyidaungsu" panose="020B0502040204020203" pitchFamily="34" charset="0"/>
              </a:rPr>
              <a:t>တ်ခြင်း</a:t>
            </a:r>
            <a:endParaRPr lang="en" sz="3200" spc="3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၁ </a:t>
            </a:r>
            <a:r>
              <a:rPr kumimoji="0" lang="en" sz="2400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</a:t>
            </a:r>
            <a:r>
              <a:rPr kumimoji="0" lang="en" sz="2400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၁၀း၁၄-၂၂ (</a:t>
            </a:r>
            <a:r>
              <a:rPr kumimoji="0" lang="en" sz="2400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</a:t>
            </a:r>
            <a:r>
              <a:rPr kumimoji="0" lang="en" sz="2400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်၏</a:t>
            </a:r>
            <a:r>
              <a:rPr kumimoji="0" lang="en" sz="2400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ခွက်နှင</a:t>
            </a:r>
            <a:r>
              <a:rPr kumimoji="0" lang="en" sz="2400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kumimoji="0" lang="en" sz="2400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နတ်ဆိုးတို</a:t>
            </a:r>
            <a:r>
              <a:rPr kumimoji="0" lang="en" sz="2400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့၏</a:t>
            </a:r>
            <a:r>
              <a:rPr kumimoji="0" lang="en" sz="2400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ခွက</a:t>
            </a:r>
            <a:r>
              <a:rPr lang="en" sz="240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  <a:endParaRPr kumimoji="0" lang="en" sz="2400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014761" y="1138773"/>
            <a:ext cx="10370634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my-MM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“ထိုကြောင့် ငါ့ချစ်သူတို့၊ ရုပ်တုကို ကိုးကွယ်ခြင်းအမှုကို ကြဉ်ရှောင်ကြလော့”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၁၀း၁၄)</a:t>
            </a:r>
            <a:endParaRPr lang="es-ES" dirty="0">
              <a:solidFill>
                <a:schemeClr val="accent4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02798" y="1718387"/>
            <a:ext cx="73892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ရုပ်တုရှေ့တွင်</a:t>
            </a:r>
            <a:r>
              <a:rPr lang="en-US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ပူဇော်သော အစာကို စိုးရိမ်ပူပန်မှုမရှိဘဲ စားသုံးနိုင်ပါက ၁ ကော</a:t>
            </a:r>
            <a:r>
              <a:rPr lang="en-US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၁၀:၂၀ တွင် ပေါလုက ၎င်းကို ရှောင်ကြဉ်ရန် အဘယ်ကြောင့် အကြံပေးထားရသနည်း။</a:t>
            </a:r>
            <a:endParaRPr lang="en" sz="20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ပွဲ</a:t>
            </a:r>
            <a:r>
              <a:rPr lang="my-MM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တော်မင်္ဂလာကို ဝင်စားသည့်အခါ၌ ကျွန်ုပ်တို့သည် ခရစ်တော်၏</a:t>
            </a:r>
            <a:r>
              <a:rPr lang="en-US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ကိုယ်ခနွာ (အသင်းတော်) အစိတ်အပိုင်းဖြစ်လာသည်။ ဤကိုထောက်</a:t>
            </a:r>
            <a:r>
              <a:rPr lang="en-US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လျှင် ရုတုကိုးကွယ်သည့်ပွဲ၌ ကျွန်ုပ်တို့</a:t>
            </a:r>
            <a:r>
              <a:rPr lang="en-US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ပါဝင်သောအခါ၌ နတ်ဆိုးများ၏</a:t>
            </a:r>
            <a:r>
              <a:rPr lang="en-US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အစိတ်အပိုင်းဖြစ်လာသည် (၁ ကော ၁၀◌း၁၆-၂၀)</a:t>
            </a:r>
            <a:endParaRPr lang="en" sz="20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728902"/>
            <a:ext cx="730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အိမ်၌ အသားစားသည်မှာ တစ်မျိုးဖြစ်ပြီး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အပြစ်မရှိပ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ါ။ </a:t>
            </a: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ရုပ်တုကိုးကွယ်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သော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အများပြည်သူပွဲတော်တစ်ခု၌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စားခြင်းနှင့် လုံးဝမတူပါ။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ထိုပွဲတော်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တွင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ပါဝင်ခြင်းအားဖြင့် ယုံကြည်သူသည် သူတို့၏ယုံကြည်ခြင်းကို စွန့်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လွှတ်ပြီး ရုပ်တုကိုးကွယ်မှုကို လက်ခံခြင်းဖြစ်သည်။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ကျွန်ုပ်တို့သည် နတ်ဆိုးများကို ချီးမွမ်းသောခွက်ကိုကိုင်၍ တစ်ချိန်တည်း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တွင် ယေရှုကိုချီးမွမ်းလျက် ပွဲတော်မင်္ဂလာခွက်ကို ကိုင်ပြီး</a:t>
            </a:r>
            <a:r>
              <a:rPr lang="en-US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ဝင်စား၍မရပါ (၁ ကော ၁၀း၂၁)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spc="300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တရားဝင်သောအရာနှင</a:t>
            </a:r>
            <a:r>
              <a:rPr lang="en" sz="3200" spc="300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spc="300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မှန်ကန်သောအရာ</a:t>
            </a:r>
            <a:endParaRPr lang="en" sz="3200" spc="300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၁ </a:t>
            </a:r>
            <a:r>
              <a:rPr kumimoji="0" lang="en" sz="2400" i="0" u="none" strike="noStrike" kern="1200" normalizeH="0" baseline="0" noProof="0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</a:t>
            </a:r>
            <a:r>
              <a:rPr kumimoji="0" lang="en" sz="2400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၁၀၂၃-၃၃ (</a:t>
            </a:r>
            <a:r>
              <a:rPr kumimoji="0" lang="en" sz="2400" i="0" u="none" strike="noStrike" kern="1200" normalizeH="0" baseline="0" noProof="0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အရာခပ်သိမ်း</a:t>
            </a:r>
            <a:r>
              <a:rPr kumimoji="0" lang="en" sz="2400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kumimoji="0" lang="en" sz="2400" i="0" u="none" strike="noStrike" kern="1200" normalizeH="0" baseline="0" noProof="0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ဘုရားသခင်ဘုန်းတော်အတွက်သာ</a:t>
            </a:r>
            <a:r>
              <a:rPr kumimoji="0" lang="en" sz="2400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3000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my-MM" sz="135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my-MM" sz="135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ထို့ကြောင့် သင်တို့သည် စားသော်၎င်း၊ သောက်သော်၎င်း၊ မည်သည့်အမှုကိုပြုသည်ဖြစ်စေ၊ ဘုရားသခင်၏ဘုန်းတော်အတွက် ခပ်သိမ်းသောအမှုတို့ကို ပြုကြလော့။" (၁ ကော</a:t>
            </a:r>
            <a:r>
              <a:rPr lang="en-US" sz="135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35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၁၀:၃၁)</a:t>
            </a:r>
            <a:endParaRPr lang="en" sz="1350" dirty="0">
              <a:solidFill>
                <a:schemeClr val="accent6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my-MM" sz="2000" dirty="0"/>
              <a:t>“အရာအားလုံးကို ခွင့်ပြုနိုင်သည်၊ သို့သော် အရာအားလုံးသည် အကျိုးရှိသည်မဟုတ်” (၁ ကောရိန္သု ၁၀:၂၃)။ </a:t>
            </a:r>
            <a:endParaRPr lang="en-US" sz="2000" dirty="0"/>
          </a:p>
          <a:p>
            <a:pPr algn="ctr">
              <a:spcBef>
                <a:spcPts val="600"/>
              </a:spcBef>
            </a:pPr>
            <a:r>
              <a:rPr lang="my-MM" sz="2000" dirty="0"/>
              <a:t>တိကျသော ဥပမာနှစ်ခု</a:t>
            </a:r>
            <a:endParaRPr lang="en" sz="200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8122840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ဤညွှန်ကြားချက်များ၏နောက်ကွယ်၌ အခြေခံမူ နှစ်ခုရှိပြန်သည်။ အရာခပ်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သိမ်း၌ ဘုရားသခင်ကို ချီးမွမ်းရန် (၁ ကော ၁၀:၃၁) နှင့် အခြားသူများ၏အ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ကျိုးကို ရှာဖွေရန် (၁ ကော ၁၀:၂၄၊ ၃၂)။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50114"/>
            <a:ext cx="76009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ဆိုလိုသည်မှာ ဘုရားသခင်ကို အရာအားလုံးထက် ချစ်ရန်နှင့် အိမ်နီးချင်းကို ကိုယ့်ကိုယ်ကိုယ် ချစ်သကဲ့သို့ ချစ်ရန်ဖြစ်သည် (ယေရှုက ချမ်းသာသော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လူ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ငယ်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ကို မေးခဲ့သည့်အတိုင်း)။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“တမန်တော်က ကောရိန္သုအသင်းတော်သားများကို “မိမိကိုယ်ကို တည်ကြည်သည်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ဟု ထင်မှတ်သောသူသည် မလဲကျစေရန် သတိပြုစေ” ဟု သတိပေးခဲ့သည်။ သူတို့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သည် ကြွားဝါပြီး ကိုယ့်ကိုယ်ကိုယ် ယုံကြည်မှုရှိလာ၍ မျှော်လင့်လျက် ဆုတောင်း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ခြင်းတို့ကို လျစ်လျူရှုကာ ကြီးလေးသောအပြစ်ထဲသို့ ကျရောက်၍ ဘုရားသခင်၏ အမျက်တော်ကို ဖိတ်ခေါ်ကြလိမ့်မည်။ ပေါလုက ညီအစ်ကိုများအား ၎င်းတို့၏စကား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နှင့် အပြုအမူများသည် အခြားသူများကို မည်ကဲ့သို့ထိခိုက်စေနိုင်သည်ကို သတိပေး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ခဲ့သည်။ အပြစ်ကျိုးလွန်မှုမဟုတ်သည့်တိုင်အောင် ယုံကြည်ခြင်းအားနည်းသောသူ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များကို ထိမိလဲစရာများကို ရှောင်ရှားရန် တိုက်တွန်းခဲ့သည်။ “ထို့ကြောင့် သင်တို့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သည် စားသောက်သည်ဖြစ်စေ၊ မည်သည့်အရာကို ပြုသည်ဖြစ်စေ၊ ဘုရားသခင်၏ ဘုန်းတော်အတွက် အရာခပ်သိမ်းကို ပြုကြလော့။ ယုဒလူတို့ကိုဖြစ်စေ၊ တစ်ပါးအ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မျိုးသားတို့ကိုဖြစ်စေ၊ ဘုရားသခင်၏ အသင်းတော်ကိုဖြစ်စေ မထိမိစေနှင့်။”</a:t>
            </a:r>
            <a:endParaRPr lang="en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4672</Words>
  <Application>Microsoft Office PowerPoint</Application>
  <PresentationFormat>Panorámica</PresentationFormat>
  <Paragraphs>74</Paragraphs>
  <Slides>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Comic Sans MS</vt:lpstr>
      <vt:lpstr>Pyidaungsu</vt:lpstr>
      <vt:lpstr>Aptos Display</vt:lpstr>
      <vt:lpstr>Arial</vt:lpstr>
      <vt:lpstr>Wingdings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102</cp:revision>
  <dcterms:created xsi:type="dcterms:W3CDTF">2026-07-04T15:24:19Z</dcterms:created>
  <dcterms:modified xsi:type="dcterms:W3CDTF">2026-07-20T13:07:49Z</dcterms:modified>
</cp:coreProperties>
</file>