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Pyidaungsu" panose="020B0604020202020204" charset="0"/>
      <p:regular r:id="rId17"/>
      <p:bold r:id="rId18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01" autoAdjust="0"/>
    <p:restoredTop sz="94630"/>
  </p:normalViewPr>
  <p:slideViewPr>
    <p:cSldViewPr snapToGrid="0">
      <p:cViewPr varScale="1">
        <p:scale>
          <a:sx n="101" d="100"/>
          <a:sy n="101" d="100"/>
        </p:scale>
        <p:origin x="834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ပေါလုသည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ရှိပြီးသားအခြားဆုကျေးဇူများစွာထဲမ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 </a:t>
          </a:r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မည်သည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ဆုကျေးဇူး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များကို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ဥပမာအဖြစ်ပေးသနည်း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(၁ </a:t>
          </a:r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၁၂း၈-၁၀၊ ရော၁၂း၆-၈၊ </a:t>
          </a:r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ဧ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၄း၁၁-၁၂)</a:t>
          </a: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ts val="216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ထိုးထွင်းခြင်းတရား</a:t>
          </a:r>
          <a:endParaRPr lang="es-ES" sz="200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ts val="216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ယုံကြည်ခြင်း</a:t>
          </a:r>
          <a:endParaRPr lang="es-ES" sz="200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ts val="216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ကျန်းမာခြင်း</a:t>
          </a:r>
          <a:endParaRPr lang="es-ES" sz="200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ts val="216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နိမိတ်တန်ခိုးပြနိုင်ခြင်း</a:t>
          </a:r>
          <a:endParaRPr lang="es-ES" sz="200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ts val="216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ပရောဖက်ပြုနိုင်ခြင်း</a:t>
          </a:r>
          <a:endParaRPr lang="es-ES" sz="200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ts val="216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ဘာသာစကား</a:t>
          </a:r>
          <a:endParaRPr lang="es-ES" sz="200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ts val="216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ဘာသာစကားအနက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ဖော်ပြနိုင်ခြင်း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lnSpc>
              <a:spcPct val="100000"/>
            </a:lnSpc>
            <a:buNone/>
          </a:pPr>
          <a:r>
            <a:rPr lang="es-ES" sz="2000" dirty="0" err="1">
              <a:solidFill>
                <a:schemeClr val="bg1"/>
              </a:solidFill>
              <a:highlight>
                <a:srgbClr val="008000"/>
              </a:highlight>
              <a:latin typeface="Pyidaungsu" panose="020B0502040204020203" pitchFamily="34" charset="0"/>
              <a:cs typeface="Pyidaungsu" panose="020B0502040204020203" pitchFamily="34" charset="0"/>
            </a:rPr>
            <a:t>ဧဖက</a:t>
          </a:r>
          <a:r>
            <a:rPr lang="es-ES" sz="2000" dirty="0">
              <a:solidFill>
                <a:schemeClr val="bg1"/>
              </a:solidFill>
              <a:highlight>
                <a:srgbClr val="008000"/>
              </a:highlight>
              <a:latin typeface="Pyidaungsu" panose="020B0502040204020203" pitchFamily="34" charset="0"/>
              <a:cs typeface="Pyidaungsu" panose="020B0502040204020203" pitchFamily="34" charset="0"/>
            </a:rPr>
            <a:t>် ၄း၁၁-၁၂</a:t>
          </a: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100000"/>
            </a:lnSpc>
            <a:buNone/>
          </a:pPr>
          <a:r>
            <a:rPr lang="es-ES" sz="2000" dirty="0" err="1"/>
            <a:t>တမန်တော</a:t>
          </a:r>
          <a:r>
            <a:rPr lang="es-ES" sz="2000" dirty="0"/>
            <a:t>်</a:t>
          </a:r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100000"/>
            </a:lnSpc>
            <a:buNone/>
          </a:pPr>
          <a:r>
            <a:rPr lang="es-ES" sz="2000" dirty="0" err="1"/>
            <a:t>ပရောဖက</a:t>
          </a:r>
          <a:r>
            <a:rPr lang="es-ES" sz="2000" dirty="0"/>
            <a:t>်</a:t>
          </a:r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100000"/>
            </a:lnSpc>
            <a:buNone/>
          </a:pPr>
          <a:r>
            <a:rPr lang="es-ES" sz="2000" dirty="0" err="1"/>
            <a:t>တရားဟောဆရာ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lnSpc>
              <a:spcPct val="90000"/>
            </a:lnSpc>
            <a:spcAft>
              <a:spcPct val="35000"/>
            </a:spcAft>
            <a:buNone/>
          </a:pPr>
          <a:r>
            <a:rPr lang="es-ES" sz="2000" dirty="0">
              <a:solidFill>
                <a:schemeClr val="bg1"/>
              </a:solidFill>
              <a:highlight>
                <a:srgbClr val="800000"/>
              </a:highlight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s-ES" sz="2000" dirty="0" err="1">
              <a:solidFill>
                <a:schemeClr val="bg1"/>
              </a:solidFill>
              <a:highlight>
                <a:srgbClr val="800000"/>
              </a:highligh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solidFill>
                <a:schemeClr val="bg1"/>
              </a:solidFill>
              <a:highlight>
                <a:srgbClr val="800000"/>
              </a:highlight>
              <a:latin typeface="Pyidaungsu" panose="020B0502040204020203" pitchFamily="34" charset="0"/>
              <a:cs typeface="Pyidaungsu" panose="020B0502040204020203" pitchFamily="34" charset="0"/>
            </a:rPr>
            <a:t> ၁၂း၈-၁၀</a:t>
          </a: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ts val="216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ပညာတရား</a:t>
          </a:r>
          <a:endParaRPr lang="es-ES" sz="200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50C965C9-BAD2-D94E-8201-F211A1775E7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ts val="216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စိတ်ဝိညာဉ်ပိုင်းခြားသိ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နိုင်ခြင်း</a:t>
          </a:r>
          <a:endParaRPr lang="es-ES" sz="200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EB34C901-7455-3843-95BA-3D03415B9B6D}" type="parTrans" cxnId="{19932F62-2919-A143-BAD4-509A9C09BF4F}">
      <dgm:prSet/>
      <dgm:spPr/>
      <dgm:t>
        <a:bodyPr/>
        <a:lstStyle/>
        <a:p>
          <a:endParaRPr lang="en-US"/>
        </a:p>
      </dgm:t>
    </dgm:pt>
    <dgm:pt modelId="{E6D7BAE8-F35D-CE41-BE0C-05DE40B15AB1}" type="sibTrans" cxnId="{19932F62-2919-A143-BAD4-509A9C09BF4F}">
      <dgm:prSet/>
      <dgm:spPr/>
      <dgm:t>
        <a:bodyPr/>
        <a:lstStyle/>
        <a:p>
          <a:endParaRPr lang="en-U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s-ES" sz="2000" dirty="0" err="1">
              <a:solidFill>
                <a:schemeClr val="bg1"/>
              </a:solidFill>
              <a:highlight>
                <a:srgbClr val="000080"/>
              </a:highlight>
              <a:latin typeface="Pyidaungsu" panose="020B0502040204020203" pitchFamily="34" charset="0"/>
              <a:cs typeface="Pyidaungsu" panose="020B0502040204020203" pitchFamily="34" charset="0"/>
            </a:rPr>
            <a:t>ရောမ</a:t>
          </a:r>
          <a:r>
            <a:rPr lang="es-ES" sz="2000" dirty="0">
              <a:solidFill>
                <a:schemeClr val="bg1"/>
              </a:solidFill>
              <a:highlight>
                <a:srgbClr val="000080"/>
              </a:highlight>
              <a:latin typeface="Pyidaungsu" panose="020B0502040204020203" pitchFamily="34" charset="0"/>
              <a:cs typeface="Pyidaungsu" panose="020B0502040204020203" pitchFamily="34" charset="0"/>
            </a:rPr>
            <a:t> ၁၂း၆-၈</a:t>
          </a:r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1800" dirty="0" err="1">
              <a:latin typeface="Pyidaungsu" panose="020B0502040204020203" pitchFamily="34" charset="0"/>
              <a:cs typeface="Pyidaungsu" panose="020B0502040204020203" pitchFamily="34" charset="0"/>
            </a:rPr>
            <a:t>သူတစ်ပါးကို</a:t>
          </a:r>
          <a:r>
            <a:rPr lang="es-ES" sz="18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800" dirty="0" err="1">
              <a:latin typeface="Pyidaungsu" panose="020B0502040204020203" pitchFamily="34" charset="0"/>
              <a:cs typeface="Pyidaungsu" panose="020B0502040204020203" pitchFamily="34" charset="0"/>
            </a:rPr>
            <a:t>ကူ</a:t>
          </a:r>
          <a:r>
            <a:rPr lang="es-ES" sz="18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800" dirty="0" err="1">
              <a:latin typeface="Pyidaungsu" panose="020B0502040204020203" pitchFamily="34" charset="0"/>
              <a:cs typeface="Pyidaungsu" panose="020B0502040204020203" pitchFamily="34" charset="0"/>
            </a:rPr>
            <a:t>ညီခြင်း</a:t>
          </a:r>
          <a:endParaRPr lang="es-ES" sz="180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1800" dirty="0" err="1">
              <a:latin typeface="Pyidaungsu" panose="020B0502040204020203" pitchFamily="34" charset="0"/>
              <a:cs typeface="Pyidaungsu" panose="020B0502040204020203" pitchFamily="34" charset="0"/>
            </a:rPr>
            <a:t>ဓမ္မပညာပို့ချခြင်း</a:t>
          </a:r>
          <a:endParaRPr lang="es-ES" sz="180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1800" dirty="0" err="1">
              <a:latin typeface="Pyidaungsu" panose="020B0502040204020203" pitchFamily="34" charset="0"/>
              <a:cs typeface="Pyidaungsu" panose="020B0502040204020203" pitchFamily="34" charset="0"/>
            </a:rPr>
            <a:t>အားပေးတတ်ခြင်း</a:t>
          </a:r>
          <a:endParaRPr lang="es-ES" sz="180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1800" dirty="0" err="1">
              <a:latin typeface="Pyidaungsu" panose="020B0502040204020203" pitchFamily="34" charset="0"/>
              <a:cs typeface="Pyidaungsu" panose="020B0502040204020203" pitchFamily="34" charset="0"/>
            </a:rPr>
            <a:t>ရက်ရောခြင်း</a:t>
          </a:r>
          <a:r>
            <a:rPr lang="es-ES" sz="18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1800" dirty="0" err="1">
              <a:latin typeface="Pyidaungsu" panose="020B0502040204020203" pitchFamily="34" charset="0"/>
              <a:cs typeface="Pyidaungsu" panose="020B0502040204020203" pitchFamily="34" charset="0"/>
            </a:rPr>
            <a:t>သနားကျင်နာခြင်း</a:t>
          </a:r>
          <a:r>
            <a:rPr lang="es-ES" sz="18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DDC94E70-2115-5F40-BF36-CED5F5ABF97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es-ES" sz="1800" dirty="0" err="1">
              <a:latin typeface="Pyidaungsu" panose="020B0502040204020203" pitchFamily="34" charset="0"/>
              <a:cs typeface="Pyidaungsu" panose="020B0502040204020203" pitchFamily="34" charset="0"/>
            </a:rPr>
            <a:t>ခေါင်းဆောင်မှု</a:t>
          </a:r>
          <a:endParaRPr lang="es-ES" sz="180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47A2D42C-F910-6748-9DED-1D99681DCA0C}" type="parTrans" cxnId="{E7826264-F3D3-1546-B9B2-93B904EE1938}">
      <dgm:prSet/>
      <dgm:spPr/>
      <dgm:t>
        <a:bodyPr/>
        <a:lstStyle/>
        <a:p>
          <a:endParaRPr lang="en-US"/>
        </a:p>
      </dgm:t>
    </dgm:pt>
    <dgm:pt modelId="{7509DF27-7C38-F14C-AD76-B23F6C4C8A92}" type="sibTrans" cxnId="{E7826264-F3D3-1546-B9B2-93B904EE1938}">
      <dgm:prSet/>
      <dgm:spPr/>
      <dgm:t>
        <a:bodyPr/>
        <a:lstStyle/>
        <a:p>
          <a:endParaRPr lang="en-US"/>
        </a:p>
      </dgm:t>
    </dgm:pt>
    <dgm:pt modelId="{CCC5C78D-27F7-C947-9DB1-730B7927B5B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100000"/>
            </a:lnSpc>
            <a:buNone/>
          </a:pPr>
          <a:r>
            <a:rPr lang="es-ES" sz="2000" dirty="0" err="1"/>
            <a:t>သင်းအုပ်ဆရာ</a:t>
          </a:r>
          <a:endParaRPr lang="es-ES" sz="2000" dirty="0"/>
        </a:p>
      </dgm:t>
    </dgm:pt>
    <dgm:pt modelId="{EBD52138-6B67-F846-813A-EE636196ABFC}" type="parTrans" cxnId="{3C6B29B1-5E0C-8D4C-995F-D56551148504}">
      <dgm:prSet/>
      <dgm:spPr/>
      <dgm:t>
        <a:bodyPr/>
        <a:lstStyle/>
        <a:p>
          <a:endParaRPr lang="en-US"/>
        </a:p>
      </dgm:t>
    </dgm:pt>
    <dgm:pt modelId="{3250E2A9-8785-1E40-946A-21B7B4784B2B}" type="sibTrans" cxnId="{3C6B29B1-5E0C-8D4C-995F-D56551148504}">
      <dgm:prSet/>
      <dgm:spPr/>
      <dgm:t>
        <a:bodyPr/>
        <a:lstStyle/>
        <a:p>
          <a:endParaRPr lang="en-US"/>
        </a:p>
      </dgm:t>
    </dgm:pt>
    <dgm:pt modelId="{0A2067B7-A0D4-D440-BD48-7956CA56708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100000"/>
            </a:lnSpc>
            <a:buNone/>
          </a:pPr>
          <a:r>
            <a:rPr lang="es-ES" sz="2000" dirty="0" err="1"/>
            <a:t>ဓမ္မပညာဆရာ</a:t>
          </a:r>
          <a:r>
            <a:rPr lang="es-ES" sz="2000" dirty="0"/>
            <a:t> </a:t>
          </a:r>
        </a:p>
      </dgm:t>
    </dgm:pt>
    <dgm:pt modelId="{CE8DE3C9-3630-8C45-A5B2-9BA49D640AED}" type="parTrans" cxnId="{6AA4ECD4-00CD-C84A-A005-C2919BC3B56E}">
      <dgm:prSet/>
      <dgm:spPr/>
      <dgm:t>
        <a:bodyPr/>
        <a:lstStyle/>
        <a:p>
          <a:endParaRPr lang="en-US"/>
        </a:p>
      </dgm:t>
    </dgm:pt>
    <dgm:pt modelId="{B8CC02AF-3BB5-E74D-A85A-DFFE9C6DBE19}" type="sibTrans" cxnId="{6AA4ECD4-00CD-C84A-A005-C2919BC3B56E}">
      <dgm:prSet/>
      <dgm:spPr/>
      <dgm:t>
        <a:bodyPr/>
        <a:lstStyle/>
        <a:p>
          <a:endParaRPr lang="en-U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F1E13419-1108-054F-95B0-BF77C667A423}" type="presOf" srcId="{0A2067B7-A0D4-D440-BD48-7956CA567085}" destId="{BE5080B9-EA33-42BA-9920-DB396A08385A}" srcOrd="0" destOrd="5" presId="urn:microsoft.com/office/officeart/2005/8/layout/hList3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19932F62-2919-A143-BAD4-509A9C09BF4F}" srcId="{978AFE4D-A237-4E2E-8D91-0DF5CCB77947}" destId="{50C965C9-BAD2-D94E-8201-F211A1775E7F}" srcOrd="6" destOrd="0" parTransId="{EB34C901-7455-3843-95BA-3D03415B9B6D}" sibTransId="{E6D7BAE8-F35D-CE41-BE0C-05DE40B15AB1}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E7826264-F3D3-1546-B9B2-93B904EE1938}" srcId="{EA5E1BBA-7BAD-4C6E-A30B-7D96517B2E49}" destId="{DDC94E70-2115-5F40-BF36-CED5F5ABF973}" srcOrd="4" destOrd="0" parTransId="{47A2D42C-F910-6748-9DED-1D99681DCA0C}" sibTransId="{7509DF27-7C38-F14C-AD76-B23F6C4C8A92}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C5E15655-3D27-394F-B035-3D1593417C75}" type="presOf" srcId="{CCC5C78D-27F7-C947-9DB1-730B7927B5BF}" destId="{BE5080B9-EA33-42BA-9920-DB396A08385A}" srcOrd="0" destOrd="4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EC32BA8F-8EF8-684E-82D9-DBA81F37080C}" type="presOf" srcId="{50C965C9-BAD2-D94E-8201-F211A1775E7F}" destId="{04DE4015-5369-40CD-A02D-45D8EC5F7704}" srcOrd="0" destOrd="7" presId="urn:microsoft.com/office/officeart/2005/8/layout/hList3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3C6B29B1-5E0C-8D4C-995F-D56551148504}" srcId="{2EBC2B61-D5F6-4256-934E-8CD7794A0822}" destId="{CCC5C78D-27F7-C947-9DB1-730B7927B5BF}" srcOrd="3" destOrd="0" parTransId="{EBD52138-6B67-F846-813A-EE636196ABFC}" sibTransId="{3250E2A9-8785-1E40-946A-21B7B4784B2B}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488E5AC5-AF93-6746-B631-CCBCAFB907A9}" type="presOf" srcId="{DDC94E70-2115-5F40-BF36-CED5F5ABF973}" destId="{8F95F10C-CDF9-4461-A7BC-9BC3BD7F92C5}" srcOrd="0" destOrd="5" presId="urn:microsoft.com/office/officeart/2005/8/layout/hList3"/>
    <dgm:cxn modelId="{6AA4ECD4-00CD-C84A-A005-C2919BC3B56E}" srcId="{2EBC2B61-D5F6-4256-934E-8CD7794A0822}" destId="{0A2067B7-A0D4-D440-BD48-7956CA567085}" srcOrd="4" destOrd="0" parTransId="{CE8DE3C9-3630-8C45-A5B2-9BA49D640AED}" sibTransId="{B8CC02AF-3BB5-E74D-A85A-DFFE9C6DBE19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မေတ္တာလုပ်ဆောင်သော</a:t>
          </a:r>
          <a:endParaRPr lang="en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စိတ်ရှည်သည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ကြင်နာသည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မေတ္တာမလုပ်ဆောင်သော</a:t>
          </a:r>
          <a:endParaRPr lang="en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မနာလိုမဖြစ်ပ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ါ </a:t>
          </a:r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မက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ြွ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ားဝါပ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ါ </a:t>
          </a:r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မာနမကြီးပ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ါ</a:t>
          </a:r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မရိုင်းစိုင်းပ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ါ</a:t>
          </a:r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အတ္တမဆန်ပ</a:t>
          </a:r>
          <a:r>
            <a:rPr lang="es-ES" sz="2000" b="0" dirty="0">
              <a:latin typeface="Pyidaungsu" panose="020B0502040204020203" pitchFamily="34" charset="0"/>
              <a:cs typeface="Pyidaungsu" panose="020B0502040204020203" pitchFamily="34" charset="0"/>
            </a:rPr>
            <a:t>ါ</a:t>
          </a:r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900" b="0" dirty="0" err="1">
              <a:latin typeface="Pyidaungsu" panose="020B0502040204020203" pitchFamily="34" charset="0"/>
              <a:cs typeface="Pyidaungsu" panose="020B0502040204020203" pitchFamily="34" charset="0"/>
            </a:rPr>
            <a:t>ဒေါသမထွက်တတ်ပ</a:t>
          </a:r>
          <a:r>
            <a:rPr lang="es-ES" sz="1900" b="0" dirty="0">
              <a:latin typeface="Pyidaungsu" panose="020B0502040204020203" pitchFamily="34" charset="0"/>
              <a:cs typeface="Pyidaungsu" panose="020B0502040204020203" pitchFamily="34" charset="0"/>
            </a:rPr>
            <a:t>ါ </a:t>
          </a:r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အငြိုးမထားပ</a:t>
          </a:r>
          <a:r>
            <a:rPr lang="es-ES" sz="2000" b="0" dirty="0">
              <a:latin typeface="Pyidaungsu" panose="020B0502040204020203" pitchFamily="34" charset="0"/>
              <a:cs typeface="Pyidaungsu" panose="020B0502040204020203" pitchFamily="34" charset="0"/>
            </a:rPr>
            <a:t>ါ</a:t>
          </a:r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မကောင်းမှုကိုမနှစ်သက်ပ</a:t>
          </a:r>
          <a:r>
            <a:rPr lang="es-ES" sz="2000" b="0" dirty="0">
              <a:latin typeface="Pyidaungsu" panose="020B0502040204020203" pitchFamily="34" charset="0"/>
              <a:cs typeface="Pyidaungsu" panose="020B0502040204020203" pitchFamily="34" charset="0"/>
            </a:rPr>
            <a:t>ါ</a:t>
          </a:r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သမ္မာတရား၌ဝမ်း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မြောက်သည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အရာအားလုံးကို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ခွင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လ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တ်သည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အရာအားလုံးကို</a:t>
          </a:r>
          <a:r>
            <a:rPr lang="es-ES" sz="20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ယုံ</a:t>
          </a:r>
          <a:r>
            <a:rPr lang="es-ES" sz="20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ကြည်သည</a:t>
          </a:r>
          <a:r>
            <a:rPr lang="es-ES" sz="2000" b="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အရာအားလုံးကို</a:t>
          </a:r>
          <a:r>
            <a:rPr lang="es-ES" sz="20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စောင</a:t>
          </a:r>
          <a:r>
            <a:rPr lang="es-ES" sz="2000" b="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ကြိုသည</a:t>
          </a:r>
          <a:r>
            <a:rPr lang="es-ES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အရာအားလုံး</a:t>
          </a:r>
          <a:r>
            <a:rPr lang="es-ES" sz="2000" b="0" dirty="0">
              <a:latin typeface="Pyidaungsu" panose="020B0502040204020203" pitchFamily="34" charset="0"/>
              <a:cs typeface="Pyidaungsu" panose="020B0502040204020203" pitchFamily="34" charset="0"/>
            </a:rPr>
            <a:t>၌ </a:t>
          </a:r>
          <a:r>
            <a:rPr lang="es-ES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သည်းခံသည</a:t>
          </a:r>
          <a:r>
            <a:rPr lang="es-ES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 custLinFactNeighborY="8872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 custLinFactNeighborY="6654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 custLinFactNeighborY="15526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 custLinFactNeighborY="15526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 custLinFactNeighborY="110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 custLinFactNeighborX="-586" custLinFactNeighborY="6798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ပရောဖက်ပြုချက်များသည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အခြေအ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နေရမဟုတ်ပါက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အမှန်ဖြစ်ပျက်ရမည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1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(</a:t>
          </a:r>
          <a:r>
            <a:rPr lang="es-ES" sz="17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တရား</a:t>
          </a:r>
          <a:r>
            <a:rPr lang="es-ES" sz="1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၁၈း၂၂၊ </a:t>
          </a:r>
          <a:r>
            <a:rPr lang="es-ES" sz="17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ယေရ</a:t>
          </a:r>
          <a:r>
            <a:rPr lang="es-ES" sz="1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၂၈း၈-၉၊ </a:t>
          </a:r>
          <a:r>
            <a:rPr lang="es-ES" sz="17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ယောန</a:t>
          </a:r>
          <a:r>
            <a:rPr lang="es-ES" sz="1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၄း၂)</a:t>
          </a: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သူ၏သတင်းစကားသည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ရှေးပရော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ဖက်များ၏စကားနှင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အညီဖြစ်ရမည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တရား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၁၃း၁-၃၊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ဟေရှာ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၈း၂၀)</a:t>
          </a: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သူသည်ယေရှု၏လူဇာတိခံယူခြင်းကို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သက်သေခံရမည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ယောဟန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၄း၁-၃)</a:t>
          </a: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သူ၏အသက်တာသည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သူဟောပြော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သော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သမ္မာတရားနှင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အညီဖြစ်ရမည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မဿဲ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၇း၁၅-၂၀)</a:t>
          </a: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ပေါလုသည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ရှိပြီးသားအခြားဆုကျေးဇူများစွာထဲမ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 </a:t>
          </a: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မည်သည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ဆုကျေးဇူး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များကို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ဥပမာအဖြစ်ပေးသနည်း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(၁ </a:t>
          </a: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၁၂း၈-၁၀၊ ရော၁၂း၆-၈၊ </a:t>
          </a: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ဧ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၄း၁၁-၁၂)</a:t>
          </a: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solidFill>
                <a:schemeClr val="bg1"/>
              </a:solidFill>
              <a:highlight>
                <a:srgbClr val="800000"/>
              </a:highlight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s-ES" sz="2000" kern="1200" dirty="0" err="1">
              <a:solidFill>
                <a:schemeClr val="bg1"/>
              </a:solidFill>
              <a:highlight>
                <a:srgbClr val="800000"/>
              </a:highligh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solidFill>
                <a:schemeClr val="bg1"/>
              </a:solidFill>
              <a:highlight>
                <a:srgbClr val="800000"/>
              </a:highlight>
              <a:latin typeface="Pyidaungsu" panose="020B0502040204020203" pitchFamily="34" charset="0"/>
              <a:cs typeface="Pyidaungsu" panose="020B0502040204020203" pitchFamily="34" charset="0"/>
            </a:rPr>
            <a:t> ၁၂း၈-၁၀</a:t>
          </a:r>
        </a:p>
        <a:p>
          <a:pPr marL="265113" lvl="1" indent="0" algn="l" defTabSz="889000">
            <a:lnSpc>
              <a:spcPts val="216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ပညာတရား</a:t>
          </a:r>
          <a:endParaRPr lang="es-ES" sz="2000" kern="1200" dirty="0"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265113" lvl="1" indent="0" algn="l" defTabSz="889000">
            <a:lnSpc>
              <a:spcPts val="216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ထိုးထွင်းခြင်းတရား</a:t>
          </a:r>
          <a:endParaRPr lang="es-ES" sz="2000" kern="1200" dirty="0"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265113" lvl="1" indent="0" algn="l" defTabSz="889000">
            <a:lnSpc>
              <a:spcPts val="216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ယုံကြည်ခြင်း</a:t>
          </a:r>
          <a:endParaRPr lang="es-ES" sz="2000" kern="1200" dirty="0"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265113" lvl="1" indent="0" algn="l" defTabSz="889000">
            <a:lnSpc>
              <a:spcPts val="216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ကျန်းမာခြင်း</a:t>
          </a:r>
          <a:endParaRPr lang="es-ES" sz="2000" kern="1200" dirty="0"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265113" lvl="1" indent="0" algn="l" defTabSz="889000">
            <a:lnSpc>
              <a:spcPts val="216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နိမိတ်တန်ခိုးပြနိုင်ခြင်း</a:t>
          </a:r>
          <a:endParaRPr lang="es-ES" sz="2000" kern="1200" dirty="0"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265113" lvl="1" indent="0" algn="l" defTabSz="889000">
            <a:lnSpc>
              <a:spcPts val="216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ပရောဖက်ပြုနိုင်ခြင်း</a:t>
          </a:r>
          <a:endParaRPr lang="es-ES" sz="2000" kern="1200" dirty="0"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265113" lvl="1" indent="0" algn="l" defTabSz="889000">
            <a:lnSpc>
              <a:spcPts val="216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စိတ်ဝိညာဉ်ပိုင်းခြားသိ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နိုင်ခြင်း</a:t>
          </a:r>
          <a:endParaRPr lang="es-ES" sz="2000" kern="1200" dirty="0"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265113" lvl="1" indent="0" algn="l" defTabSz="889000">
            <a:lnSpc>
              <a:spcPts val="216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ဘာသာစကား</a:t>
          </a:r>
          <a:endParaRPr lang="es-ES" sz="2000" kern="1200" dirty="0"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265113" lvl="1" indent="0" algn="l" defTabSz="889000">
            <a:lnSpc>
              <a:spcPts val="216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ဘာသာစကားအနက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ဖော်ပြနိုင်ခြင်း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solidFill>
                <a:schemeClr val="bg1"/>
              </a:solidFill>
              <a:highlight>
                <a:srgbClr val="000080"/>
              </a:highlight>
              <a:latin typeface="Pyidaungsu" panose="020B0502040204020203" pitchFamily="34" charset="0"/>
              <a:cs typeface="Pyidaungsu" panose="020B0502040204020203" pitchFamily="34" charset="0"/>
            </a:rPr>
            <a:t>ရောမ</a:t>
          </a:r>
          <a:r>
            <a:rPr lang="es-ES" sz="2000" kern="1200" dirty="0">
              <a:solidFill>
                <a:schemeClr val="bg1"/>
              </a:solidFill>
              <a:highlight>
                <a:srgbClr val="000080"/>
              </a:highlight>
              <a:latin typeface="Pyidaungsu" panose="020B0502040204020203" pitchFamily="34" charset="0"/>
              <a:cs typeface="Pyidaungsu" panose="020B0502040204020203" pitchFamily="34" charset="0"/>
            </a:rPr>
            <a:t> ၁၂း၆-၈</a:t>
          </a:r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8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သူတစ်ပါးကို</a:t>
          </a:r>
          <a:r>
            <a:rPr lang="es-ES" sz="18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8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ကူ</a:t>
          </a:r>
          <a:r>
            <a:rPr lang="es-ES" sz="18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8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ညီခြင်း</a:t>
          </a:r>
          <a:endParaRPr lang="es-ES" sz="1800" kern="1200" dirty="0"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8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ဓမ္မပညာပို့ချခြင်း</a:t>
          </a:r>
          <a:endParaRPr lang="es-ES" sz="1800" kern="1200" dirty="0"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8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အားပေးတတ်ခြင်း</a:t>
          </a:r>
          <a:endParaRPr lang="es-ES" sz="1800" kern="1200" dirty="0"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8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ရက်ရောခြင်း</a:t>
          </a:r>
          <a:r>
            <a:rPr lang="es-ES" sz="18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8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ခေါင်းဆောင်မှု</a:t>
          </a:r>
          <a:endParaRPr lang="es-ES" sz="1800" kern="1200" dirty="0"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265113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18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သနားကျင်နာခြင်း</a:t>
          </a:r>
          <a:r>
            <a:rPr lang="es-ES" sz="18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solidFill>
                <a:schemeClr val="bg1"/>
              </a:solidFill>
              <a:highlight>
                <a:srgbClr val="008000"/>
              </a:highlight>
              <a:latin typeface="Pyidaungsu" panose="020B0502040204020203" pitchFamily="34" charset="0"/>
              <a:cs typeface="Pyidaungsu" panose="020B0502040204020203" pitchFamily="34" charset="0"/>
            </a:rPr>
            <a:t>ဧဖက</a:t>
          </a:r>
          <a:r>
            <a:rPr lang="es-ES" sz="2000" kern="1200" dirty="0">
              <a:solidFill>
                <a:schemeClr val="bg1"/>
              </a:solidFill>
              <a:highlight>
                <a:srgbClr val="008000"/>
              </a:highlight>
              <a:latin typeface="Pyidaungsu" panose="020B0502040204020203" pitchFamily="34" charset="0"/>
              <a:cs typeface="Pyidaungsu" panose="020B0502040204020203" pitchFamily="34" charset="0"/>
            </a:rPr>
            <a:t>် ၄း၁၁-၁၂</a:t>
          </a:r>
        </a:p>
        <a:p>
          <a:pPr marL="265113" lvl="1" indent="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kern="1200" dirty="0" err="1"/>
            <a:t>တမန်တော</a:t>
          </a:r>
          <a:r>
            <a:rPr lang="es-ES" sz="2000" kern="1200" dirty="0"/>
            <a:t>်</a:t>
          </a:r>
        </a:p>
        <a:p>
          <a:pPr marL="265113" lvl="1" indent="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kern="1200" dirty="0" err="1"/>
            <a:t>ပရောဖက</a:t>
          </a:r>
          <a:r>
            <a:rPr lang="es-ES" sz="2000" kern="1200" dirty="0"/>
            <a:t>်</a:t>
          </a:r>
        </a:p>
        <a:p>
          <a:pPr marL="265113" lvl="1" indent="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kern="1200" dirty="0" err="1"/>
            <a:t>တရားဟောဆရာ</a:t>
          </a:r>
          <a:endParaRPr lang="es-ES" sz="2000" kern="1200" dirty="0"/>
        </a:p>
        <a:p>
          <a:pPr marL="265113" lvl="1" indent="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kern="1200" dirty="0" err="1"/>
            <a:t>သင်းအုပ်ဆရာ</a:t>
          </a:r>
          <a:endParaRPr lang="es-ES" sz="2000" kern="1200" dirty="0"/>
        </a:p>
        <a:p>
          <a:pPr marL="265113" lvl="1" indent="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kern="1200" dirty="0" err="1"/>
            <a:t>ဓမ္မပညာဆရာ</a:t>
          </a:r>
          <a:r>
            <a:rPr lang="es-ES" sz="2000" kern="1200" dirty="0"/>
            <a:t> </a:t>
          </a:r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မေတ္တာလုပ်ဆောင်သော</a:t>
          </a:r>
          <a:endParaRPr lang="en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စိတ်ရှည်သည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ကြင်နာသည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992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9227"/>
              </a:lnTo>
              <a:lnTo>
                <a:pt x="259043" y="169922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77009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သမ္မာတရား၌ဝမ်း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မြောက်သည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36799" y="1991915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3241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4120"/>
              </a:lnTo>
              <a:lnTo>
                <a:pt x="259043" y="2324120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601902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အရာအားလုံးကို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ခွင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့်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လ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ွှ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တ်သည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36799" y="2616808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3005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5456"/>
              </a:lnTo>
              <a:lnTo>
                <a:pt x="259043" y="3005456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83238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အရာအားလုံးကို</a:t>
          </a:r>
          <a:r>
            <a:rPr lang="es-ES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ယုံ</a:t>
          </a:r>
          <a:r>
            <a:rPr lang="es-ES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ကြည်သည</a:t>
          </a:r>
          <a:r>
            <a:rPr lang="es-ES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</a:p>
      </dsp:txBody>
      <dsp:txXfrm>
        <a:off x="536799" y="3298144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6416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41638"/>
              </a:lnTo>
              <a:lnTo>
                <a:pt x="259043" y="3641638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919420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အရာအားလုံးကို</a:t>
          </a:r>
          <a:r>
            <a:rPr lang="es-ES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စောင</a:t>
          </a:r>
          <a:r>
            <a:rPr lang="es-ES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ကြိုသည</a:t>
          </a:r>
          <a:r>
            <a:rPr lang="es-ES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36799" y="3934326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2552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55243"/>
              </a:lnTo>
              <a:lnTo>
                <a:pt x="259043" y="425524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533026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အရာအားလုံး</a:t>
          </a:r>
          <a:r>
            <a:rPr lang="es-ES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၌ </a:t>
          </a:r>
          <a:r>
            <a:rPr lang="es-ES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သည်းခံသည</a:t>
          </a:r>
          <a:r>
            <a:rPr lang="es-ES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36799" y="4547932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မေတ္တာမလုပ်ဆောင်သော</a:t>
          </a:r>
          <a:endParaRPr lang="en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မနာလိုမဖြစ်ပ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ါ </a:t>
          </a:r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မက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ြွ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ားဝါပ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ါ </a:t>
          </a:r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မာနမကြီးပ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ါ</a:t>
          </a:r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မရိုင်းစိုင်းပ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ါ</a:t>
          </a:r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အတ္တမဆန်ပ</a:t>
          </a:r>
          <a:r>
            <a:rPr lang="es-ES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ါ</a:t>
          </a:r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ဒေါသမထွက်တတ်ပ</a:t>
          </a:r>
          <a:r>
            <a:rPr lang="es-ES" sz="19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ါ </a:t>
          </a:r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အငြိုးမထားပ</a:t>
          </a:r>
          <a:r>
            <a:rPr lang="es-ES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ါ</a:t>
          </a:r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0526" cy="48582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58293"/>
              </a:lnTo>
              <a:lnTo>
                <a:pt x="300526" y="485829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4535" y="5136075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မကောင်းမှုကိုမနှစ်သက်ပ</a:t>
          </a:r>
          <a:r>
            <a:rPr lang="es-ES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ါ</a:t>
          </a:r>
        </a:p>
      </dsp:txBody>
      <dsp:txXfrm>
        <a:off x="3469441" y="5150981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ပရောဖက်ပြုချက်များသည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အခြေအ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နေရမဟုတ်ပါက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အမှန်ဖြစ်ပျက်ရမည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17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(</a:t>
          </a:r>
          <a:r>
            <a:rPr lang="es-ES" sz="17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တရား</a:t>
          </a:r>
          <a:r>
            <a:rPr lang="es-ES" sz="17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၁၈း၂၂၊ </a:t>
          </a:r>
          <a:r>
            <a:rPr lang="es-ES" sz="17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ယေရ</a:t>
          </a:r>
          <a:r>
            <a:rPr lang="es-ES" sz="17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၂၈း၈-၉၊ </a:t>
          </a:r>
          <a:r>
            <a:rPr lang="es-ES" sz="17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ယောန</a:t>
          </a:r>
          <a:r>
            <a:rPr lang="es-ES" sz="17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၄း၂)</a:t>
          </a: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သူ၏သတင်းစကားသည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ရှေးပရော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ဖက်များ၏စကားနှင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အညီဖြစ်ရမည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တရား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၁၃း၁-၃၊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ဟေရှာ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၈း၂၀)</a:t>
          </a: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သူသည်ယေရှု၏လူဇာတိခံယူခြင်းကို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သက်သေခံရမည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ယောဟန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၄း၁-၃)</a:t>
          </a: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သူ၏အသက်တာသည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သူဟောပြော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သော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သမ္မာတရားနှင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အညီဖြစ်ရမည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မဿဲ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၇း၁၅-၂၀)</a:t>
          </a: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D7218-3255-5A4B-A5DD-C314657BD342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C61EEB-3888-8948-A59A-5A96F0A5441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677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C61EEB-3888-8948-A59A-5A96F0A544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106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C61EEB-3888-8948-A59A-5A96F0A544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27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C61EEB-3888-8948-A59A-5A96F0A5441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117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C61EEB-3888-8948-A59A-5A96F0A5441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517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2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49.jpeg"/><Relationship Id="rId5" Type="http://schemas.openxmlformats.org/officeDocument/2006/relationships/diagramLayout" Target="../diagrams/layout3.xml"/><Relationship Id="rId10" Type="http://schemas.openxmlformats.org/officeDocument/2006/relationships/image" Target="../media/image48.jpeg"/><Relationship Id="rId4" Type="http://schemas.openxmlformats.org/officeDocument/2006/relationships/diagramData" Target="../diagrams/data3.xml"/><Relationship Id="rId9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2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25.svg"/><Relationship Id="rId5" Type="http://schemas.openxmlformats.org/officeDocument/2006/relationships/diagramLayout" Target="../diagrams/layout1.xml"/><Relationship Id="rId10" Type="http://schemas.openxmlformats.org/officeDocument/2006/relationships/image" Target="../media/image24.svg"/><Relationship Id="rId4" Type="http://schemas.openxmlformats.org/officeDocument/2006/relationships/diagramData" Target="../diagrams/data1.xml"/><Relationship Id="rId9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4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11" Type="http://schemas.microsoft.com/office/2007/relationships/hdphoto" Target="../media/hdphoto3.wdp"/><Relationship Id="rId5" Type="http://schemas.openxmlformats.org/officeDocument/2006/relationships/diagramData" Target="../diagrams/data2.xml"/><Relationship Id="rId10" Type="http://schemas.openxmlformats.org/officeDocument/2006/relationships/image" Target="../media/image36.png"/><Relationship Id="rId4" Type="http://schemas.openxmlformats.org/officeDocument/2006/relationships/image" Target="../media/image35.jpeg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7400" spc="6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ဝိညာဉ်ဆုကျေးဇူးများ</a:t>
            </a:r>
            <a:r>
              <a:rPr lang="en" sz="7400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သင်ခန်းစာ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၆</a:t>
            </a:r>
          </a:p>
          <a:p>
            <a:pPr algn="ctr"/>
            <a:r>
              <a:rPr lang="en" b="1" dirty="0" err="1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ဩဂုတ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် ၈၊ ၂၀၂၆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5249334" y="390087"/>
            <a:ext cx="683789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အထူးဆုကျေးဇူးများ</a:t>
            </a:r>
            <a:endParaRPr lang="en" sz="6600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3200" spc="600" dirty="0" err="1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ဘာသာစကားဆုကျေးဇူးများ</a:t>
            </a:r>
            <a:r>
              <a:rPr lang="en" sz="3200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484976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y-MM" sz="1600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ဤအရာက လူတိုင်း၏အရေးကြီးမှုကိုပြသည်။ မည်သူမျှ အခြားသူထက် ကြီးမြတ်သည်မဟုတ်။ လူတိုင်းက အခြားသူ၏ကောင်းကျိုးကိုဂရုစိုက်ရမည်။ လူတိုင်းက အသင်းတော်၏စည်းလုံးမှုအတွက် လုပ်ဆောင်ရပါမည် (၁ ကော ၁၂း၁၅-၂၇)။</a:t>
            </a:r>
            <a:endParaRPr lang="en" sz="1600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94670"/>
            <a:ext cx="7600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ပေါလုက ဘာသာစကားဆုကျေးဇူးနှင့်၎င်း၏မှန်ကန်စွာအသုံးပြုမှုကို အလေး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အနက်ဖော်ပြခဲ့သည်။ ကောရိန္သုအသင်းသားများက ၎င်းကိုအလွဲသုံးစားပြုကြ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၍ ဝတ်ပြုရာတွင် ဖရိုဖရဲနှင့်ရှုပ်ထွေးမှုများဖြစ်စေခဲ့သည် (၁ ကော ၁၄း၂၃)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1" y="4611231"/>
            <a:ext cx="470852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y-MM" dirty="0"/>
              <a:t>အမှန်မှာ ဤတောင့်တမှုသည် ဆုကျေးဇူးအားလုံး</a:t>
            </a:r>
            <a:r>
              <a:rPr lang="en-US" dirty="0"/>
              <a:t> </a:t>
            </a:r>
            <a:r>
              <a:rPr lang="my-MM" dirty="0"/>
              <a:t>နှင့်</a:t>
            </a:r>
            <a:r>
              <a:rPr lang="en-US" dirty="0"/>
              <a:t> </a:t>
            </a:r>
            <a:r>
              <a:rPr lang="my-MM" dirty="0"/>
              <a:t>သက်ဆိုင်သည် (၁ကော ၁၄:၁)။ ပေါလုက “ယခု</a:t>
            </a:r>
            <a:r>
              <a:rPr lang="en-US" dirty="0"/>
              <a:t> </a:t>
            </a:r>
            <a:r>
              <a:rPr lang="my-MM" dirty="0"/>
              <a:t>အခါ လူအသီးသီးတို့အား ဝိညာဉ်တော်၏ ထင်ရှား</a:t>
            </a:r>
            <a:r>
              <a:rPr lang="en-US" dirty="0"/>
              <a:t> </a:t>
            </a:r>
            <a:r>
              <a:rPr lang="my-MM" dirty="0"/>
              <a:t>ခြင်းကို အများအကျိုးအလို့ငှာ ပေးသနားတော်မူ၏” ဟု</a:t>
            </a:r>
            <a:r>
              <a:rPr lang="en-US" dirty="0"/>
              <a:t> </a:t>
            </a:r>
            <a:r>
              <a:rPr lang="my-MM" dirty="0"/>
              <a:t>ရှင်းလင်းပြီးသာဖြစ်သည် (၁ကော ၁၂:၇)။ ထို့</a:t>
            </a:r>
            <a:r>
              <a:rPr lang="en-US" dirty="0"/>
              <a:t> </a:t>
            </a:r>
            <a:r>
              <a:rPr lang="my-MM" dirty="0"/>
              <a:t>ကြောင့် လူတိုင်း၏ဆုကျေးဇူးတူညီကြသည် မ</a:t>
            </a:r>
            <a:r>
              <a:rPr lang="en-US" dirty="0"/>
              <a:t> </a:t>
            </a:r>
            <a:r>
              <a:rPr lang="my-MM" dirty="0"/>
              <a:t>ဟုတ်ပါ။</a:t>
            </a:r>
            <a:r>
              <a:rPr lang="en-US" dirty="0"/>
              <a:t>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1" y="3522821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လူတိုင်း ဘာသာစကားဖြင့် ပြောဆိုသင့်ကြောင်း ပေါလု၏ဆန္ဒကို ကျွန်ုပ်တို့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အားလုံးတွင် ထိုဆုကျေးဇူးရှိသင့်သည်ဟု ထင်မြင်သူများက မှားယွင်းစွာ အဓိပ္ပာယ်ဖွင့်ဆိုခဲ့ကြသည် (၁ကော ၁၄:၅)။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21" y="2126635"/>
            <a:ext cx="76009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ဘာသာစကားဆုကျေးဇူးဆိုသည်မှာ လူမသိသော လူသားဘာသာစကား (သို့) ကောင်းကင်တမန်ဘာသာစကားများကို ပြောဆိုနိုင်ခြင်းဖြစ်သည် (၁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ကော ၁၃:၁)။ ဤဘာသာစကားကို နားထောင်သူမသိသောအခါ အနက်ဖွင့်ဆိုဖို့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လို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အပ်သည် (တမန်တော်၂:၈။ ၁ကော ၁၄:၂၊ ၁၃-၁၄၊ ၂၇-၂၈)။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3200" b="1" spc="600" dirty="0" err="1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ပရောဖက်ဆုကျေးဇူးများ</a:t>
            </a:r>
            <a:r>
              <a:rPr lang="en" sz="32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519443"/>
            <a:ext cx="12192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700" dirty="0">
                <a:solidFill>
                  <a:schemeClr val="accent6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</a:t>
            </a:r>
            <a:r>
              <a:rPr lang="my-MM" sz="1700" dirty="0">
                <a:solidFill>
                  <a:schemeClr val="accent6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ပရောဖက်ပြုသောသူမူကား၊ တည်ဆောက်ခြင်း၊ တိုက်တွန်းသွေးဆောင်ခြင်း၊ သက်သာခြင်းအလိုငှာ လူတို့အားဟောပြော၏။-ထိုကြောင့် အခြား</a:t>
            </a:r>
            <a:r>
              <a:rPr lang="en-US" sz="1700" dirty="0">
                <a:solidFill>
                  <a:schemeClr val="accent6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700" dirty="0">
                <a:solidFill>
                  <a:schemeClr val="accent6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သော ဘာသာစကားကို ပြန်ပြောသောသူသည်၊ အနက်ကိုလည်း ဖော်ပြနိုင်မည်အကြောင်း ဆုတောင်းစေ</a:t>
            </a:r>
            <a:r>
              <a:rPr lang="en-US" sz="1700" dirty="0">
                <a:solidFill>
                  <a:schemeClr val="accent6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” (</a:t>
            </a:r>
            <a:r>
              <a:rPr lang="my-MM" sz="1700" dirty="0">
                <a:solidFill>
                  <a:schemeClr val="accent6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 ကောရိန္သု </a:t>
            </a:r>
            <a:r>
              <a:rPr lang="en-US" sz="1700" dirty="0">
                <a:solidFill>
                  <a:schemeClr val="accent6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၁၄း၃၊ ၁၃)</a:t>
            </a:r>
            <a:endParaRPr lang="es-ES" sz="1700" dirty="0">
              <a:solidFill>
                <a:schemeClr val="accent6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154849"/>
            <a:ext cx="4721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ကျွန်ုပ်တို့သည် ပရောဖက်ပြုခြင်းဆုကျေးဇူးကို ကန့်သတ်မထားရပါ။ ပရောဖက်ပြုခြင်းဆုကျေး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ဇူးသည် ပြုပြင်ခြင်း၊ တိုက်တွန်းနှိုးဆော်ခြင်းနှင့် နှစ်သိမ့်ခြင်းအတွက်ဖြစ်သည် (၁ကော ၁၄း၃)။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3582626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54807" y="2698329"/>
            <a:ext cx="424033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ပေါလုသည် ဤဆုကျေးဇူးကို အခြားသူများ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ထက် အလေးပေး၍ဖော်ပြထားသည် (၁ကော ၁၄:၁၊ ၄၊ ၂၂-၂၅)။ သို့သော် ရှုပ်ထွေးမှုများ မ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ဖြစ်စေရန်အတွက် ၎င်းကို မှန်ကန်စွာအသုံးပြု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ရန်လည်း တိုက်တွန်းထားသည်- “အရာခပ်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သိမ်းကို တင့်တယ်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လျောက်ပတ်စွာ အစဉ်တ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စိုက် စီရင်ကြလော့” (၁ကော ၁၄:၄၀; ၁ကော ၁၄:၂၉-၃၃ ကိုကြည့်ပါ)။</a:t>
            </a:r>
            <a:endParaRPr lang="en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928634"/>
            <a:ext cx="4244741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ကျန်ကြွင်းသောအသင်းတော်၏ ထူးခြား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သောဆုကျေးဇူးတစ်ခုအနေဖြင့်၊ ၎င်းသည် အယ်လင် ဂျီ ဝှိုက်၏ အသက်တာနှင့် လုပ်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ဆောင်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ချက်တွင် အထူးထင်ရှားခဲ့သည် (ဗျာ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ဒိတ် ၁၂:၁၇၊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၁၉:၁၀)။ သို့သော် စစ်မှန်သော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ပရောဖက်ကို မည်သို့ခွဲခြားသိရှိနိုင်မည်နည်း။</a:t>
            </a:r>
            <a:endParaRPr lang="en" sz="19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776374"/>
            <a:ext cx="10953750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ဘုရားသခင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်၏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အစီအစဉ်အားလုံးတွင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်၊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အမျိုးသား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၊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အမျိုးသမီးများအား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x-none" sz="2400">
                <a:latin typeface="Pyidaungsu" panose="020B0502040204020203" pitchFamily="34" charset="0"/>
                <a:cs typeface="Pyidaungsu" panose="020B0502040204020203" pitchFamily="34" charset="0"/>
              </a:rPr>
              <a:t>ဆုကျေးဇူး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အမျိုးမျိုး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ပေးအပ်ခြင်း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၏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အစီအစဉ်ထက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လှပသောအရာ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မရှိပ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ါ။ </a:t>
            </a:r>
            <a:r>
              <a:rPr lang="x-none" sz="2400">
                <a:latin typeface="Pyidaungsu" panose="020B0502040204020203" pitchFamily="34" charset="0"/>
                <a:cs typeface="Pyidaungsu" panose="020B0502040204020203" pitchFamily="34" charset="0"/>
              </a:rPr>
              <a:t>အသင်းတော်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သည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x-none" sz="2400">
                <a:latin typeface="Pyidaungsu" panose="020B0502040204020203" pitchFamily="34" charset="0"/>
                <a:cs typeface="Pyidaungsu" panose="020B0502040204020203" pitchFamily="34" charset="0"/>
              </a:rPr>
              <a:t>အမျိုးမျိုးသော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ပင်များနှင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့်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ပန်းအမျိုးမျိုးဖြင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့်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အလှဆင်ထားသော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ကိုယ်တော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်၏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ဥယျာဉ်ဖြစ်သည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ဟုဿုပ်ပင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သည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အာရဇ်ပင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်၏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အချိုးအစားကို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ယူဆောင်လာရန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x-none" sz="2400">
                <a:latin typeface="Pyidaungsu" panose="020B0502040204020203" pitchFamily="34" charset="0"/>
                <a:cs typeface="Pyidaungsu" panose="020B0502040204020203" pitchFamily="34" charset="0"/>
              </a:rPr>
              <a:t>(သို့)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သံလွင်ပင်သည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ခမ်းနားသော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ထန်း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ပင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်၏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အမြင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သို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့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ရောက်ရှိရန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မမ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ျှ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ော်လင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ပ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ါ။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လူအများစုသည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ဘာသာရေးနှင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့်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ဉာဏ်ရည်ဉာဏ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သွေးဆိုင်ရာ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သင်ယူမှုတွင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အကန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အသတ်ဖြင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သာ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ရရှိခဲ့က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ြ</a:t>
            </a:r>
            <a:r>
              <a:rPr lang="x-none" sz="2400">
                <a:latin typeface="Pyidaungsu" panose="020B0502040204020203" pitchFamily="34" charset="0"/>
                <a:cs typeface="Pyidaungsu" panose="020B0502040204020203" pitchFamily="34" charset="0"/>
              </a:rPr>
              <a:t>သည်။ သို့သော် သူတို့သည်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ကိုယ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တော်ကို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ယုံကြည်ကိုးစား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၍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နှိမ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ချစွာ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လုပ်ဆောင်ကြမည်ဆိုလ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ျှ</a:t>
            </a:r>
            <a:r>
              <a:rPr lang="x-none" sz="2400">
                <a:latin typeface="Pyidaungsu" panose="020B0502040204020203" pitchFamily="34" charset="0"/>
                <a:cs typeface="Pyidaungsu" panose="020B0502040204020203" pitchFamily="34" charset="0"/>
              </a:rPr>
              <a:t>င် ဘု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ရားသခင်သည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ဤလူတန်း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စားအတွက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လုပ်ဆောင်ရန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အလုပ်တစ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</a:t>
            </a:r>
            <a:r>
              <a:rPr lang="x-none" sz="2400">
                <a:latin typeface="Pyidaungsu" panose="020B0502040204020203" pitchFamily="34" charset="0"/>
                <a:cs typeface="Pyidaungsu" panose="020B0502040204020203" pitchFamily="34" charset="0"/>
              </a:rPr>
              <a:t>ရှိသည်။</a:t>
            </a:r>
            <a:endParaRPr lang="en-US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algn="just"/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လုပ်သားများသည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အချင်းချင်း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၎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င်းတို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့၏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လိုအပ်ချက်ကို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x-none" sz="2400">
                <a:latin typeface="Pyidaungsu" panose="020B0502040204020203" pitchFamily="34" charset="0"/>
                <a:cs typeface="Pyidaungsu" panose="020B0502040204020203" pitchFamily="34" charset="0"/>
              </a:rPr>
              <a:t>သိရှိ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ခံစားရစေရန်အတွက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မတူညီ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သော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x-none" sz="2400">
                <a:latin typeface="Pyidaungsu" panose="020B0502040204020203" pitchFamily="34" charset="0"/>
                <a:cs typeface="Pyidaungsu" panose="020B0502040204020203" pitchFamily="34" charset="0"/>
              </a:rPr>
              <a:t>ဆုကျေးဇူး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များကို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ပေးအပ်ထားသည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ဘုရားသခင်သည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ဤ</a:t>
            </a:r>
            <a:r>
              <a:rPr lang="x-none" sz="2400">
                <a:latin typeface="Pyidaungsu" panose="020B0502040204020203" pitchFamily="34" charset="0"/>
                <a:cs typeface="Pyidaungsu" panose="020B0502040204020203" pitchFamily="34" charset="0"/>
              </a:rPr>
              <a:t>ဆုကျေးဇူးများ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ကို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ပေးသ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နားတော်မူ</a:t>
            </a:r>
            <a:r>
              <a:rPr lang="x-none" sz="2400">
                <a:latin typeface="Pyidaungsu" panose="020B0502040204020203" pitchFamily="34" charset="0"/>
                <a:cs typeface="Pyidaungsu" panose="020B0502040204020203" pitchFamily="34" charset="0"/>
              </a:rPr>
              <a:t>သည်။ သူတို့သည်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ကိုယ်တော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်၏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အမှုတော်တွင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အသုံးပြုကြသည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</a:t>
            </a:r>
            <a:r>
              <a:rPr lang="x-none" sz="2400">
                <a:latin typeface="Pyidaungsu" panose="020B0502040204020203" pitchFamily="34" charset="0"/>
                <a:cs typeface="Pyidaungsu" panose="020B0502040204020203" pitchFamily="34" charset="0"/>
              </a:rPr>
              <a:t>။ ရရှိသူများက ကိုယ်ကို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ချီးမ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ြှ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ောက်ရန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်၊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လူသားကို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မ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ြှ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င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တင်ရန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မဟုတ်ဘဲ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၊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ကမ္ဘာ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့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ရွေးနှုတ်ရှင်ကို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မ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ြှ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င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တင်ရန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-US" sz="24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ဖြစ်သည</a:t>
            </a:r>
            <a:r>
              <a:rPr lang="en-US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  <a:r>
              <a:rPr lang="x-none" sz="2400">
                <a:latin typeface="Pyidaungsu" panose="020B0502040204020203" pitchFamily="34" charset="0"/>
                <a:cs typeface="Pyidaungsu" panose="020B0502040204020203" pitchFamily="34" charset="0"/>
              </a:rPr>
              <a:t>ဆုကျေးဇူးကို လူသားအားလုံး၏ ကောင်းကျိုးအတွက် အသုံးပြုရမည်။ မုသာကို သက်သေခံခြင်းမပြုဘဲ သမ္မာတရားသက်သက်ခံရာ၌ အသုံးပြုရမည်။ </a:t>
            </a:r>
            <a:endParaRPr lang="en-US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endParaRPr lang="en-US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endParaRPr lang="en-U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567707" y="5913817"/>
            <a:ext cx="3529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(Ye Shall Receive Power, July 1)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04797" y="94240"/>
            <a:ext cx="4677077" cy="230832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</a:t>
            </a:r>
            <a:r>
              <a:rPr lang="my-MM" sz="2400" b="1" dirty="0">
                <a:solidFill>
                  <a:srgbClr val="A02B93">
                    <a:lumMod val="75000"/>
                  </a:srgb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ချစ်ခြင်းမေတ္တာကို မီအောင်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b="1" dirty="0">
                <a:solidFill>
                  <a:srgbClr val="A02B93">
                    <a:lumMod val="75000"/>
                  </a:srgb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လိုက်ကြလော့။ ဝိညာဉ်ဆုကျေး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b="1" dirty="0">
                <a:solidFill>
                  <a:srgbClr val="A02B93">
                    <a:lumMod val="75000"/>
                  </a:srgb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ဇူးတို့ကို အလွန်အလိုရှိသည်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b="1" dirty="0">
                <a:solidFill>
                  <a:srgbClr val="A02B93">
                    <a:lumMod val="75000"/>
                  </a:srgb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တွင်၊ ပရောဖက်ပြုရသော အခွင့်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b="1" dirty="0">
                <a:solidFill>
                  <a:srgbClr val="A02B93">
                    <a:lumMod val="75000"/>
                  </a:srgb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ကို သာ၍ လိုချင်သောစိတ် ရှိကြလော့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”</a:t>
            </a:r>
            <a:endParaRPr lang="my-MM" sz="2400" b="1" dirty="0">
              <a:solidFill>
                <a:srgbClr val="A02B93">
                  <a:lumMod val="75000"/>
                </a:srgb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lvl="0" algn="ctr">
              <a:defRPr/>
            </a:pPr>
            <a:r>
              <a:rPr lang="my-MM" sz="2400" b="1" dirty="0">
                <a:solidFill>
                  <a:srgbClr val="A02B93">
                    <a:lumMod val="75000"/>
                  </a:srgb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(၁ ကောရိန္သု 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၁၄း၁)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 </a:t>
            </a:r>
            <a:r>
              <a:rPr lang="en" sz="2000" dirty="0" err="1">
                <a:highlight>
                  <a:srgbClr val="FC918D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ဝိညာဉ်ဆုကျေးဇူးများ</a:t>
            </a:r>
            <a:r>
              <a:rPr lang="en" sz="2000" dirty="0">
                <a:highlight>
                  <a:srgbClr val="FC918D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endParaRPr lang="en" sz="2000" b="1" dirty="0">
              <a:highlight>
                <a:srgbClr val="FC918D"/>
              </a:highlight>
            </a:endParaRPr>
          </a:p>
          <a:p>
            <a:pPr lvl="1">
              <a:spcBef>
                <a:spcPts val="600"/>
              </a:spcBef>
            </a:pP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ဆုကျေးဇူးအများ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၊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ပေးသူတစ်ပါးတည်း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အင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်္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ဂါအများ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၊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ခန္ဓာကိုယ်တစ်ခုတည်း</a:t>
            </a:r>
            <a:endParaRPr lang="en" sz="2000" b="1" dirty="0"/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</a:t>
            </a:r>
            <a:r>
              <a:rPr lang="en" sz="2000" dirty="0" err="1">
                <a:highlight>
                  <a:srgbClr val="FCBE62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စည်းလုံးစေသောအဓိကအချက</a:t>
            </a:r>
            <a:r>
              <a:rPr lang="en" sz="2000" dirty="0">
                <a:highlight>
                  <a:srgbClr val="FCBE62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်</a:t>
            </a:r>
            <a:endParaRPr lang="en" sz="2000" b="1" dirty="0">
              <a:highlight>
                <a:srgbClr val="FCBE62"/>
              </a:highlight>
            </a:endParaRPr>
          </a:p>
          <a:p>
            <a:pPr lvl="1">
              <a:spcBef>
                <a:spcPts val="600"/>
              </a:spcBef>
            </a:pP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ထူးမြတ်သောမေတ္တာတရား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</a:t>
            </a:r>
            <a:r>
              <a:rPr lang="en" sz="2000" dirty="0" err="1">
                <a:highlight>
                  <a:srgbClr val="8ABDEA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အထူးဆုကျေးဇူးများ</a:t>
            </a:r>
            <a:endParaRPr lang="en" sz="2000" dirty="0">
              <a:highlight>
                <a:srgbClr val="8ABDEA"/>
              </a:highlight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lvl="1">
              <a:spcBef>
                <a:spcPts val="600"/>
              </a:spcBef>
            </a:pP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ဘာသာစကားဆုကျေးဇူးများ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en" sz="2000" dirty="0" err="1"/>
              <a:t>ပရောဖက်ဆုကျေးဇူးများ</a:t>
            </a:r>
            <a:endParaRPr lang="en" sz="2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152248"/>
            <a:ext cx="65341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ကောရိန္သုအသင်းတော်သည် ကိစ္စရပ်အမျိုးမျိုးတွင် သဘောထားကွဲ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လွဲနေကြသည်။ သူတို့သည် တရားဟောဆရာများ၊ အစားအ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သောက်၊ အိမ်ထောင်ပြုရေးမပြုရေးနှင့် ဝိညာဉ်ဆုကျေးဇူးကိစ္စများ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တွင် သဘောထားကွဲလွဲခဲ့ကြသည်။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630083"/>
            <a:ext cx="65341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မည်သည့်ဆုကျေးဇူးကအကောင်းဆုံးနည်း။ အကောင်းဆုံးမရှိပါ။ အဘယ်ကြောင့်နည်း။ 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552185"/>
            <a:ext cx="65341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ပေါလုက ကနဦးပြဿနာများကို ဖြေကြားခဲ့သည်။ ဝိညာဉ်ဆုကျေး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ဇူးများသည် ပြဿနာတစ်ခုမှ စည်းလုံးညီညွတ်မှုသို့ ပို့ဆောင်ပေး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သည့်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နည်းလမ်းဖြစ်သည်ကို ပြသခဲ့သည် (၁ကော ၁၂-၁၄)။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40173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ဝိညာဉ်ဆုကျေးဇူးများ</a:t>
            </a:r>
            <a:endParaRPr lang="en" sz="6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ဆုကျေးဇူးအများ၊ </a:t>
            </a:r>
            <a:r>
              <a:rPr lang="en" sz="3200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ပေးသူတစ်ပါး</a:t>
            </a:r>
            <a:endParaRPr lang="en" sz="3200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y-MM" b="1" dirty="0">
                <a:solidFill>
                  <a:schemeClr val="accent5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“ဆုကျေးဇူးတော် အထူးထူးအထွေထွေ ရှိငြားသော်လည်း ဝိညာဉ်တော်တစ်ပါးတည်းရှိ၏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” (</a:t>
            </a:r>
            <a:r>
              <a:rPr lang="my-MM" b="1" dirty="0">
                <a:solidFill>
                  <a:schemeClr val="accent5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 ကောရိန္သု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၁၂း၄)</a:t>
            </a:r>
            <a:endParaRPr lang="en" b="1" dirty="0">
              <a:solidFill>
                <a:schemeClr val="accent5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my-MM" sz="2000" b="1" dirty="0">
                <a:latin typeface="Pyidaungsu" panose="020B0502040204020203" pitchFamily="34" charset="0"/>
                <a:cs typeface="Pyidaungsu" panose="020B0502040204020203" pitchFamily="34" charset="0"/>
              </a:rPr>
              <a:t>ဝိညာဉ်ဆုကျေးဇူးများကို မည်သူပေးသနည်း။ (၁ကော ၁၂:၄-၆)</a:t>
            </a:r>
            <a:endParaRPr lang="en" sz="2000" b="1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986171"/>
              </p:ext>
            </p:extLst>
          </p:nvPr>
        </p:nvGraphicFramePr>
        <p:xfrm>
          <a:off x="114299" y="1599426"/>
          <a:ext cx="9563100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9226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019299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1800" b="1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၁ </a:t>
                      </a:r>
                      <a:r>
                        <a:rPr lang="en" sz="1800" b="1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ကော</a:t>
                      </a:r>
                      <a:r>
                        <a:rPr lang="en" sz="1800" b="1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၁၂း၄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ES" sz="2000" b="1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အမျိုးမျိုးသော</a:t>
                      </a:r>
                      <a:endParaRPr lang="en" sz="2000" b="1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1600" b="0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ဆုကျေးဇူးများ</a:t>
                      </a:r>
                      <a:endParaRPr lang="en" sz="1600" b="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s-ES" sz="2000" b="0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ရှိသည</a:t>
                      </a:r>
                      <a:r>
                        <a:rPr lang="es-ES" sz="2000" b="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်။ </a:t>
                      </a:r>
                      <a:r>
                        <a:rPr lang="es-ES" sz="2000" b="0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သို</a:t>
                      </a:r>
                      <a:r>
                        <a:rPr lang="es-ES" sz="2000" b="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့ </a:t>
                      </a:r>
                      <a:r>
                        <a:rPr lang="es-ES" sz="2000" b="0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သော</a:t>
                      </a:r>
                      <a:r>
                        <a:rPr lang="es-ES" sz="2000" b="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် </a:t>
                      </a:r>
                      <a:r>
                        <a:rPr lang="es-ES" sz="2000" b="0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တူညီသော</a:t>
                      </a:r>
                      <a:r>
                        <a:rPr lang="es-ES" sz="2000" b="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</a:t>
                      </a:r>
                      <a:endParaRPr lang="en" sz="2000" b="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" sz="2000" b="0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ဝိညာဉ်တော</a:t>
                      </a:r>
                      <a:r>
                        <a:rPr lang="en" sz="2000" b="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်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1800" b="1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၁ </a:t>
                      </a:r>
                      <a:r>
                        <a:rPr lang="en" sz="1800" b="1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ကော</a:t>
                      </a:r>
                      <a:r>
                        <a:rPr lang="en" sz="1800" b="1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၁၂း၅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1800" b="0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သာသနာများ</a:t>
                      </a:r>
                      <a:endParaRPr lang="en" sz="1800" b="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0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သခင</a:t>
                      </a:r>
                      <a:r>
                        <a:rPr lang="en" sz="2000" b="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်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1800" b="1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၁ </a:t>
                      </a:r>
                      <a:r>
                        <a:rPr lang="en" sz="1800" b="1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ကော</a:t>
                      </a:r>
                      <a:r>
                        <a:rPr lang="en" sz="1800" b="1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 ၁၂း၆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b="0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အလုပ်သမားများ</a:t>
                      </a:r>
                      <a:endParaRPr lang="en" sz="1400" b="0" dirty="0">
                        <a:latin typeface="Pyidaungsu" panose="020B0502040204020203" pitchFamily="34" charset="0"/>
                        <a:cs typeface="Pyidaungsu" panose="020B0502040204020203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" sz="2000" b="0" dirty="0" err="1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ဘုရားသခင</a:t>
                      </a:r>
                      <a:r>
                        <a:rPr lang="en" sz="2000" b="0" dirty="0">
                          <a:latin typeface="Pyidaungsu" panose="020B0502040204020203" pitchFamily="34" charset="0"/>
                          <a:cs typeface="Pyidaungsu" panose="020B0502040204020203" pitchFamily="34" charset="0"/>
                        </a:rPr>
                        <a:t>်</a:t>
                      </a: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66935"/>
            <a:ext cx="8896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ဝိညာဉ်ဆုကျေးဇူးများနှင့် ပေးသနားရှင်အကြား ဆက်နွယ်မှုကို နားလည်ရန်ပေါလုက ဝေါ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ဟာရသုံးမျိုးကို အသုံးပြုသည်။ ၎င်းတို့မှာ ဆုကျေးဇူးများ၊ ဓမ္မအမှုတော်များနှင့် လုပ်ငန်း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ဆောင်တာများတို့ဖြစ်သည်။ 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000499" y="2941582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dirty="0" err="1">
                <a:solidFill>
                  <a:schemeClr val="accent2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ဝိညာဉ်ဆုကျေးဇူးများ</a:t>
            </a:r>
            <a:endParaRPr lang="en" dirty="0">
              <a:solidFill>
                <a:schemeClr val="accent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834926" y="2980614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 err="1">
                <a:solidFill>
                  <a:schemeClr val="accent4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ပေးသူ</a:t>
            </a:r>
            <a:endParaRPr lang="en" b="1" dirty="0">
              <a:solidFill>
                <a:schemeClr val="accent4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6546" y="3354982"/>
            <a:ext cx="3060455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သို့သော် ဘုရားသခင်သည် ဂရိ-ရောမ “နတ်ဘုရားများ” ကဲ့သို့ ဆုကျေးဇူးများကို မပေးပါ (၁ ကော ၁၂:၂)။ ဆု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ကျေးဇူးကို လက်ခံသူများ (ဥပမာ ယဇ်ပုရောဟိတ်မ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များကဲ့သို့) ကို အဆင့်အတန်းအလိုက် ရွေးချယ်ခြင်း (သို့) ပီတိဖြစ်ခြင်း မရှိပါ။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8963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16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သို့သော်၊ ပေးသောသူမှာ တစ်ပါးတည်းဖြစ်သည်။ [သန့်ရှင်းသော] ဝိညာဉ်တော်၊ သခင် [ယေရှု] နှင့် ဘုရားသခင် [ခမည်းတော်] တို့ဖြစ်သည်။ ဆိုလိုသည်မှာ- ညီညီညာညာလုပ်ဆောင်နေသော ဘုရားသခင်တစ်ဆူတည်းဖြစ်သည် (ယောဟန် ၁၄:၁၆)။</a:t>
            </a:r>
            <a:endParaRPr kumimoji="0" lang="en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152451" y="1169594"/>
            <a:ext cx="4714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ဘုရားသခင်သည် လူအမျိုးမျိုးအား အဘယ်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ကြောင့် ဆုကျေးဇူးအမျိုးမျိုး ပေးသနားတော်မူ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သနည်း။ (၁ကော ၁၂:၇)</a:t>
            </a:r>
            <a:endParaRPr lang="en-US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1160373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56445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ဆုကျေးဇူးအများ၊ </a:t>
            </a:r>
            <a:r>
              <a:rPr lang="en" sz="3200" dirty="0" err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ပေးသူတစ်ပါး</a:t>
            </a:r>
            <a:endParaRPr lang="en" sz="3200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417689" y="718125"/>
            <a:ext cx="112550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y-MM" sz="2000" b="1" dirty="0">
                <a:solidFill>
                  <a:schemeClr val="accent5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“ဆုကျေးဇူးတော် အထူးထူးအထွေထွေ ရှိငြားသော်လည်း ဝိညာဉ်တော်တစ်ပါးတည်း ရှိ၏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” (</a:t>
            </a:r>
            <a:r>
              <a:rPr lang="my-MM" sz="2000" b="1" dirty="0">
                <a:solidFill>
                  <a:schemeClr val="accent5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 ကောရိန္သု 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၁၂း၄)</a:t>
            </a:r>
            <a:endParaRPr lang="en" sz="2000" b="1" dirty="0">
              <a:solidFill>
                <a:schemeClr val="accent5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37358" y="2695834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152451" y="2143764"/>
            <a:ext cx="462915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ဝိညာဉ်ဆုကျေးဇူးများကို အသင်းတော်၏ “အ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ကျိုးအတွက်” အသုံးပြုသည်။ ထိုရည်ရွယ်ချက်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အောင်မြင်ရန် မည်သည့်လူများသည် အထူးဆု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ကျေးဇူးကို အသုံးပြုနိုင်သည်ကို ဘုရားသခင်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တစ်ပါးတည်းသာ သိတော်မူ၏။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56445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32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အင</a:t>
            </a:r>
            <a:r>
              <a:rPr lang="en" sz="32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်္</a:t>
            </a:r>
            <a:r>
              <a:rPr lang="en" sz="32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ဂါအများ</a:t>
            </a:r>
            <a:r>
              <a:rPr lang="en" sz="32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၊ </a:t>
            </a:r>
            <a:r>
              <a:rPr lang="en" sz="32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ခန္ဓာကိုယ်တစ်ခုတည်း</a:t>
            </a:r>
            <a:r>
              <a:rPr lang="en" sz="32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y-MM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“ဥပမာကား၊ ကိုယ်တစ်ခုတည်း၌ အင်္ဂါအများရှိသည်ဖြစ်၍ ထိုတစ်ခုတည်းသော ကိုယ်အင်္ဂါအပေါင်းတို့သည် များလျက်နှင့် ကိုယ်တစ်ခုတည်းဖြစ်သကဲ့သို့၊ ထိုနည်းတူ ခရစ်တော်ဖြစ်၏”</a:t>
            </a:r>
            <a:r>
              <a:rPr lang="en-US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(၁ ကောရိန္သု ၁၂း၁၂)</a:t>
            </a:r>
            <a:endParaRPr lang="en" dirty="0">
              <a:solidFill>
                <a:schemeClr val="bg1"/>
              </a:solidFill>
              <a:effectLst>
                <a:glow rad="101600">
                  <a:srgbClr val="B84600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351306"/>
            <a:ext cx="657778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ဘုရားသခင်သည် တစ်ဆူတည်းဖြစ်သည်။ သို့သော် သုံးပါးတစ်ဆူဘု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ရားတို့သည် လုပ်ဆောင်မှုကိုယ်စီရှိကြသည်။ အလားတူပင် အသင်း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တော်သည် တစ်ခုတည်းဖြစ်သော်လည်း အသင်းသားများသည် ကိုယ်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စီ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လုပ်ဆောင်ချက်ရှိကြသည် (၁ကော ၁၂:၁၂-၁၃)။</a:t>
            </a:r>
            <a:endParaRPr lang="en" sz="19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1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-1" y="5659893"/>
            <a:ext cx="6739468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ဤအရာက လူတိုင်း၏အရေးကြီးမှုကိုပြသည်။ မည်သူမျှ အခြားသူထက် ကြီးမြတ်သည်မဟုတ်။ လူတိုင်းက အခြားသူ၏ကောင်းကျိုးကို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ဂရုစိုက်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ရမည်။ လူတိုင်းက အသင်းတော်၏စည်းလုံးမှုအတွက် လုပ်ဆောင်ရပါ</a:t>
            </a:r>
            <a:r>
              <a:rPr lang="en-US" sz="19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latin typeface="Pyidaungsu" panose="020B0502040204020203" pitchFamily="34" charset="0"/>
                <a:cs typeface="Pyidaungsu" panose="020B0502040204020203" pitchFamily="34" charset="0"/>
              </a:rPr>
              <a:t>မည် (၁ ကော ၁၂း၁၅-၂၇)။</a:t>
            </a:r>
            <a:endParaRPr lang="en" sz="19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710440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5" y="2581259"/>
            <a:ext cx="6652161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ပေါလုသည် လူ့ခန္ဓာကိုယ်ကို အသင်းတော်အဖြစ် ဥပမာပေး၍ ကွဲပြား</a:t>
            </a:r>
            <a:r>
              <a:rPr lang="en-US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မှုတွင် စည်းလုံးမှုကို မီးမောင်းထိုးပြသည်။ မျက်စိတွင် မြင်နိုင်စွမ်း “ဆု</a:t>
            </a:r>
            <a:r>
              <a:rPr lang="en-US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ကျေးဇူး” ရှိသော်လည်း နားတွင် မရှိပါ။ သို့သော် နှစ်ခုစလုံးသည် အတူ</a:t>
            </a:r>
            <a:r>
              <a:rPr lang="en-US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တကွ လုပ်ဆောင်ခြင်းဖြင့် အပြန်အလှန် ဖြည့်စွက်ပေးသည်။ အလား</a:t>
            </a:r>
            <a:r>
              <a:rPr lang="en-US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တူပင် အသင်းတော်တွင် လူတစ်ဦးချင်းစီသည် မိမိတို့</a:t>
            </a:r>
            <a:r>
              <a:rPr lang="en-US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ရရှိသော ဆုကျေး</a:t>
            </a:r>
            <a:r>
              <a:rPr lang="en-US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ဇူးများအတိုင်း မိမိတို့၏အလုပ်ကို လုပ်ဆောင်ကြသည် (၁ ကော</a:t>
            </a:r>
            <a:r>
              <a:rPr lang="en-US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၁၂:၂၈-၃၀)။</a:t>
            </a:r>
            <a:endParaRPr kumimoji="0" lang="en" sz="19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277551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စည်းလုံးစေသော</a:t>
            </a:r>
            <a:r>
              <a:rPr lang="en" sz="6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66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အခရာ</a:t>
            </a:r>
            <a:endParaRPr lang="en" sz="6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3065547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spc="300" dirty="0" err="1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ထူးမြတ်သောမေတ္တာတရား</a:t>
            </a:r>
            <a:endParaRPr lang="en" sz="3200" spc="30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691247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y-MM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“သင်တို့သည် အမြတ်ဆုံးသော ဆုကျေးဇူးတော်တို့ကို အလွန်အလိုရှိကြသည်တွင်၊ သာ၍မြတ်သော လမ်းကို ငါပြဦးမည်”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(၁ ကော ၁၂း၃၁)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666324"/>
            <a:ext cx="34480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ချစ်ခြင်းမေတ္တာသည် ဆုကျေးဇူး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မဟုတ်၊ အထူးမြတ်ဆုံးလမ်းဖြစ်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သည် (၁ ကော ၂၁း၃၁)။ ယုံကြည်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သူ၏အသက်တာ၌ သန့်ရှင်းသော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ဝိညာဉ်တော်၏အသီးဖြစ်သည် (ဂလာ ၅း၂၂)။ ဝိညာဉ်ဆုကျေးဇူး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များကို ချစ်ခြင်းမေတ္တာအားဖြင့်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သာ ကောင်းစွာအသုံးပြုနိုင်ပါ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သည်။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4" y="4549616"/>
            <a:ext cx="646509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မေတ္တာမပါသော ဘာသာစကားဆုကျေးဇူးသည် အသံမြည်သော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လင်းကွင်းနှင့်တူသည်။ ပရောဖက်ပြုခြင်းဆုကျေးဇူး၊ ထိုးထွင်း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ဉာဏ်ဆုကျေးဇူး၊ ယုံကြည်ခြင်းဆုကျေးဇူး၌ မေတ္တာမပါရှိလျှင် အချည်းနှီးဖြစ်သည်။ မေတ္တာမပါဘဲ ရက်ရောခြင်းဆုကျေးဇူး၊ မာတုရဆုကျေးဇူးတို့သည် တန်ဖိုးမရှိပါ (၁ ကော ၁၃း၁-၃)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3" y="6148140"/>
            <a:ext cx="646509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၁ ကော ၁၃:၄-၇ က ဝိညာဉ်ဆုကျေးဇူးများကို လက်တွေ့ကျင့်သုံး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ရာတွင် မှန်ကန်သော အပြုအမူအတွက် ခိုင်မာသောလမ်းညွှန်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ချက်ကို ပေးထားသည်။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75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1915</TotalTime>
  <Words>5095</Words>
  <Application>Microsoft Office PowerPoint</Application>
  <PresentationFormat>Panorámica</PresentationFormat>
  <Paragraphs>115</Paragraphs>
  <Slides>13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Pyidaungsu</vt:lpstr>
      <vt:lpstr>Arial</vt:lpstr>
      <vt:lpstr>Aptos Display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114</cp:revision>
  <dcterms:created xsi:type="dcterms:W3CDTF">2026-07-08T13:31:31Z</dcterms:created>
  <dcterms:modified xsi:type="dcterms:W3CDTF">2026-07-20T13:10:20Z</dcterms:modified>
</cp:coreProperties>
</file>