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Pyidaungsu" panose="020B0604020202020204" charset="0"/>
      <p:regular r:id="rId21"/>
      <p:bold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4" autoAdjust="0"/>
    <p:restoredTop sz="94630"/>
  </p:normalViewPr>
  <p:slideViewPr>
    <p:cSldViewPr snapToGrid="0">
      <p:cViewPr varScale="1">
        <p:scale>
          <a:sx n="94" d="100"/>
          <a:sy n="94" d="100"/>
        </p:scale>
        <p:origin x="9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မေတ္တာ၏ပုံတူပန်းချီ</a:t>
          </a:r>
          <a:endParaRPr lang="en" sz="28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မေတ္တာ၏အမြတ်ဆုံးဖြစ်ခြင်း</a:t>
          </a:r>
          <a:endParaRPr lang="en" sz="20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အကောင်းဆုံးလမ်း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မေတ္တာ၏ထူးခြားသော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လက္ခဏာများ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မေတ္တာပြုသော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</a:t>
          </a:r>
          <a:endParaRPr lang="en" sz="20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မေတ္တာမပြုသော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</a:t>
          </a:r>
          <a:endParaRPr lang="en" sz="20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ယေရှု၏ပုံတူပန်းချီ</a:t>
          </a:r>
          <a:endParaRPr lang="en" sz="20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မေတ္တာ၏လုံ့လ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ဝိရိယ</a:t>
          </a:r>
          <a:endParaRPr lang="en" sz="20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အကြီးမားဆုံးသော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ကုသိုလ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စိတ်ရှည်တတ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ကျေးဇူးပြုတတ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သမ္မာတရား၌ဝမ်း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မြောက်တတ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စိတ်ရှည်ဖို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ခံနိုင်ရည်ရှိဖို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သည်းခံဖို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သူတစ်ပါးအမှားကို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သည်းခံ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ပြီး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သည်းခံမှုပြခြင်းဖြစ်သည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ကုသိုလ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ပြုခြင်း</a:t>
          </a:r>
          <a:endParaRPr lang="en" sz="1800" b="0" noProof="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ဂရုဏာနှင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သနားကြင်နာ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ဖြင်းဖြစ်သည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စာနာမှုကိုပြရန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ဝမ်းမြောက်ကြောင်းပြောရန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သမ္မာတရားလက်ခံသူများနှင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အတူဝမ်းမြောက်ခြင်းဖြစ်သည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ဖုံးအုပ်တတ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တိတ်ဆိတ်စွားဖုံးကွယ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စိတ်ရှည်ရှည်သည်းခံရန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သူတစ်ပါးအပြစ်ကို</a:t>
          </a:r>
          <a:r>
            <a:rPr lang="en" sz="16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6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မထုတ်ဖော်ဘဲ</a:t>
          </a:r>
          <a:r>
            <a:rPr lang="en" sz="16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6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တိတ်ဆိတ်ဖုံးကွယ်ခြင်းဖြစ်သည</a:t>
          </a:r>
          <a:r>
            <a:rPr lang="en" sz="16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ယုံကြည်တတ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ယုံကြည်ခြင်းရှိရန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ဂုဏ်ပြုရန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ကိုးစားဖို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့၊ </a:t>
          </a:r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ရှုပ်ချခြင်းမဟုတ်ဘဲ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သံသယ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၏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အကျိုးကိုနားလည်ပေးသည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ော်လင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တတ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သည်းခံတတ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ခုခံရန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ခံနိုင်ရည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ရှိရန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ဇွဲရှိရန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လုံ့လရှိရန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အခက်အခဲ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စမ်းသပ်မှု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ညှင်းဆဲမှု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ခံနိုင်ခြင်းဖြစ်သည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ော်လင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စောင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နေရန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ယုံကြည်ကိုးစားရန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အမြဲတမ်းအကောင်းတစ်ခုခုဖြစ်လာမည်ကို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ော်လင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ခြင်းဖြစ်ည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40235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43166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44992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48068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52767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ဂုဏ်ပြိုင်ခြင်းမရှိ</a:t>
          </a:r>
          <a:endParaRPr lang="en" sz="20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လောင်က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မ်းသောခံစား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ချက်ရှိခြင်း</a:t>
          </a:r>
          <a:endParaRPr lang="en" sz="1800" b="1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160"/>
            </a:lnSpc>
            <a:spcAft>
              <a:spcPts val="0"/>
            </a:spcAft>
          </a:pP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အခြားသူများ၏ဆုကျေးဇူး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ဂုဏ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များကို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မနာလိုစိတ်မရှိပ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မာန်မာနမရှိ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ဖောင်းက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ြွ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လာရန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မောက်မာလာရန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ကိုယ်ကိုချဲ့ကားအမြင်မရှိပ</a:t>
          </a:r>
          <a:r>
            <a:rPr lang="en" sz="17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မလျောက်ပတ်စွာ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မကျင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တတ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မလျော်မကန်ပြု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n" sz="1800" b="1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လူမှုရေးနှင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ကိုယ်ကျင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တရားစံ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နှုန်းများမဆန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ကျင်ပ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ကိုယ်ကျိုးမရှာ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တတ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ရှာဖွေရန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ကိုယ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အခွင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အရေးကိုလက်လ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ပြီး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သူတစ်ပါးကိုပေးသည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အမျက်ဒေါသမ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ထွက်တတ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စိတ်အနှောင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ယှက်ဖြစ်စေရန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န်ထက်ရန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n" sz="18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5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ဒေါသမထွက်လွယ်သကဲ့သို</a:t>
          </a:r>
          <a:r>
            <a:rPr lang="en" sz="175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n" sz="175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n" sz="175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75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လွန်အမင်းထိခိုက်လွယ်ခြင်းမရှိ</a:t>
          </a:r>
          <a:endParaRPr lang="en" sz="1750" b="0" noProof="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မကောင်းသောအ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ကြံမကြံတတ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စာရင်းအင်း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ကောက်ခြင်း</a:t>
          </a:r>
          <a:endParaRPr lang="en" sz="1800" b="0" noProof="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စော်ကားမှုကို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လျစ်လျူရှုလျက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ခွင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တ်သည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မတရားသောအမှု၌မဝမ်းမြောက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ပျော်ရ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င်ဖို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ကောင်း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ကောင်းခံစားရဖို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အမှားတွေ့လ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င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ဝမ်းမြောက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ခြင်းမရှိ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ပြင်ဖို့ကြိုးစားသည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ဝါးက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ြွ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ားခြင်းမရှိ</a:t>
          </a:r>
          <a:endParaRPr lang="en" sz="20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160"/>
            </a:lnSpc>
            <a:spcAft>
              <a:spcPts val="0"/>
            </a:spcAft>
          </a:pP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သူတစ်ပါးချီးမွမ်းခြင်းကို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မဆာ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ငတ်ပ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ဝါက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ြွ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ားရန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လေလုံးထွားရန</a:t>
          </a:r>
          <a:r>
            <a:rPr lang="en" sz="18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n" sz="1800" b="1" noProof="0" dirty="0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ရိုက်နှက်ခြင်း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စော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ကားခြင်း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မထီမဲ့မြင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ပြုခြင်းကိုခံခဲ့သည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 </a:t>
          </a:r>
          <a:b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</a:b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(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မဿဲ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၂၇း၂၇-၃၁)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သူကြင်နာ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တတ်သည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ဒုက္ခရောက်သောသူ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တိုင်းကို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သူဂရုစိုက်ခဲ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ကြာရှည်စွာ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ဒုက္ခခံခဲ့သည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သမ္မာတရား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၌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ဝမ်းမြောက်ည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သမ္မာတရားနှင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ယုံ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ကြည်ခြင်းကိုရှင်းလင်း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ပြတ်သားစွာသင်ပေး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်။</a:t>
          </a: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အရာခပ်သိမ်းကိုသည်းခံည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အပြစ်ရှိသောအမျိုးသ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မီးကို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တရားမစီရင်ပဲ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ခွင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တ်ခဲ့သည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ယော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၈း၁၀-၁၁)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အရာခပ်သိမ်းကိုယုံကြည်ည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ဇက္ခဲ၏စိတ်ရင်းမှန်ကို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စိတ်ချယုံကြည်ခဲ့သည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ကိုမ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ော်လင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ည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မဖြစ်နိုင်သော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သာသ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နာအတွက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လူ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၁၂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ယောက်ကိုပြင်ဆင်ခဲ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ကိုသည်းခံည</a:t>
          </a:r>
          <a:r>
            <a:rPr lang="en" sz="20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မွတ်သိပ်မှု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ငြင်းပယ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ခြင်း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နာကျင်မှု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ညှင်း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ဆဲခြင်းကိုခံခဲ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D72B7845-917D-1847-BD4B-77FEAC43F546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(</a:t>
          </a:r>
          <a:r>
            <a:rPr lang="en" sz="2000" b="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လုကာ</a:t>
          </a:r>
          <a:r>
            <a:rPr lang="en" sz="2000" b="0" noProof="0" dirty="0">
              <a:latin typeface="Pyidaungsu" panose="020B0502040204020203" pitchFamily="34" charset="0"/>
              <a:cs typeface="Pyidaungsu" panose="020B0502040204020203" pitchFamily="34" charset="0"/>
            </a:rPr>
            <a:t> ၁၉း၈-၉)</a:t>
          </a:r>
        </a:p>
      </dgm:t>
    </dgm:pt>
    <dgm:pt modelId="{0AF14ADE-155B-2343-9BA0-71CBBB59C70A}" type="parTrans" cxnId="{AA7DA1E8-6350-4C47-A816-FC9B149585A4}">
      <dgm:prSet/>
      <dgm:spPr/>
      <dgm:t>
        <a:bodyPr/>
        <a:lstStyle/>
        <a:p>
          <a:endParaRPr lang="en-US"/>
        </a:p>
      </dgm:t>
    </dgm:pt>
    <dgm:pt modelId="{E3AE002F-9830-CF4E-97A5-7C9BECAB1F4B}" type="sibTrans" cxnId="{AA7DA1E8-6350-4C47-A816-FC9B149585A4}">
      <dgm:prSet/>
      <dgm:spPr/>
      <dgm:t>
        <a:bodyPr/>
        <a:lstStyle/>
        <a:p>
          <a:endParaRPr lang="en-US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3A73E404-163C-F44A-BEC1-39F8E3371497}" type="presOf" srcId="{D72B7845-917D-1847-BD4B-77FEAC43F546}" destId="{22DEF795-DD42-42AC-8FC3-60BD676E9449}" srcOrd="0" destOrd="1" presId="urn:microsoft.com/office/officeart/2005/8/layout/bList2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A7DA1E8-6350-4C47-A816-FC9B149585A4}" srcId="{18F5BF88-27F2-45BA-BEDC-7F8B6F430018}" destId="{D72B7845-917D-1847-BD4B-77FEAC43F546}" srcOrd="1" destOrd="0" parTransId="{0AF14ADE-155B-2343-9BA0-71CBBB59C70A}" sibTransId="{E3AE002F-9830-CF4E-97A5-7C9BECAB1F4B}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သူဂုဏ်ပြိုင</a:t>
          </a:r>
          <a:r>
            <a:rPr lang="en" sz="20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ခြင်းမရှိပ</a:t>
          </a:r>
          <a:r>
            <a:rPr lang="en" sz="20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ဂုဏ်ပကာသန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မရှာပဲ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နှိမ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ကျသူများနှင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ဆက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ဆံပေါင်းသင်းသည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lnSpc>
              <a:spcPts val="2160"/>
            </a:lnSpc>
            <a:spcAft>
              <a:spcPts val="0"/>
            </a:spcAft>
          </a:pPr>
          <a:r>
            <a:rPr lang="en" sz="18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ဂုဏ်ပြိုင်းခြင်းမ</a:t>
          </a:r>
          <a:r>
            <a:rPr lang="en" sz="18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ရှိပ</a:t>
          </a:r>
          <a:r>
            <a:rPr lang="en" sz="18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သူသည် စကြဝဠာ၏</a:t>
          </a:r>
          <a:r>
            <a:rPr lang="en-US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ဘုရင်ဖြစ်ခဲ့သော်လည်း ၎င်းကြောင်းကြွားဝါ</a:t>
          </a:r>
          <a:r>
            <a:rPr lang="en-US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ခြင်းမပြုခဲ့ပါ။ </a:t>
          </a:r>
          <a:endParaRPr lang="en" sz="2000" b="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သူနှိမ</a:t>
          </a:r>
          <a:r>
            <a:rPr lang="en" sz="18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ချသည</a:t>
          </a:r>
          <a:r>
            <a:rPr lang="en" sz="18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အနှိမ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ကျဆုံးအလုပ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လုပ်ဆောင်ရန်ပင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ဆန္ဒရှိနေခဲ့သည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စိုင်းရိုင်းစွာမပြုမူ</a:t>
          </a:r>
          <a:r>
            <a:rPr lang="en" sz="18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</a:t>
          </a:r>
          <a:r>
            <a:rPr lang="en" sz="18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လူတိုင်းကိုယဉ်ကျေး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သိမ်မွေ့စွာဆက်ဆံခဲ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lnSpc>
              <a:spcPts val="2160"/>
            </a:lnSpc>
            <a:spcAft>
              <a:spcPts val="0"/>
            </a:spcAft>
          </a:pPr>
          <a:r>
            <a:rPr lang="en" sz="18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သူကိုယ်ကျိုးမ</a:t>
          </a:r>
          <a:r>
            <a:rPr lang="en" sz="18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ရှာတတ်ပ</a:t>
          </a:r>
          <a:r>
            <a:rPr lang="en" sz="18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သူသည်ခမည်းတော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အလိုတော်ကို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အမြဲ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ဆောင်ရွက်သည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n" sz="2000" b="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ယော</a:t>
          </a:r>
          <a:r>
            <a:rPr lang="en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၆း၃၈)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ဒေါသမထွက</a:t>
          </a:r>
          <a:r>
            <a:rPr lang="en" sz="20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</a:t>
          </a:r>
          <a:r>
            <a:rPr lang="en" sz="20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 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ရိုက်နှက်သည့်အခါပင်လျှင်ယဉ်ကျေးစွာ</a:t>
          </a:r>
          <a:r>
            <a:rPr lang="en-US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တုံ့</a:t>
          </a:r>
          <a:r>
            <a:rPr lang="en-US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ပြန်ခဲ့သည် (ယော</a:t>
          </a:r>
          <a:r>
            <a:rPr lang="en-US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၁၈း၂၂-၂၃</a:t>
          </a:r>
          <a:r>
            <a:rPr lang="my-MM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စိတ်ထား</a:t>
          </a:r>
          <a:r>
            <a:rPr lang="en" sz="20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ကောင်းသည</a:t>
          </a:r>
          <a:r>
            <a:rPr lang="en" sz="20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ကားတိုင်ပေါ်မှာ သူ့ကို</a:t>
          </a:r>
          <a:r>
            <a:rPr lang="en-US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ရိုက်သတ်သူများကို ခွင့်လွှတ်ရန် တောင်း</a:t>
          </a:r>
          <a:r>
            <a:rPr lang="en-US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ခဲ့သည် (လု ၂၃း၃၄)။ </a:t>
          </a:r>
          <a:endParaRPr lang="en" sz="2000" b="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>
            <a:lnSpc>
              <a:spcPts val="2160"/>
            </a:lnSpc>
            <a:spcAft>
              <a:spcPts val="0"/>
            </a:spcAft>
          </a:pPr>
          <a:r>
            <a:rPr lang="en" sz="16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မတရားသောအမှု</a:t>
          </a:r>
          <a:r>
            <a:rPr lang="en" sz="16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၌ </a:t>
          </a:r>
          <a:r>
            <a:rPr lang="en" sz="16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ဝမ်းမြောက်ခြင်းမ</a:t>
          </a:r>
          <a:r>
            <a:rPr lang="en" sz="16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600" b="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ရှိပ</a:t>
          </a:r>
          <a:r>
            <a:rPr lang="en" sz="1600" b="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မတရားသော ဖာရိရှဲ</a:t>
          </a:r>
          <a:r>
            <a:rPr lang="en-US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တို့ကို ကြမ်းတမ်းစွာ ပြောဆိုခဲ့သည် (မဿဲ ၂၃:၂၇-၂၈)။</a:t>
          </a:r>
          <a:endParaRPr lang="en" sz="2000" b="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ScaleX="102791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 custLinFactNeighborY="4602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မေတ္တာ၏ပုံတူပန်းချီ</a:t>
          </a:r>
          <a:endParaRPr lang="en" sz="28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မေတ္တာ၏အမြတ်ဆုံးဖြစ်ခြင်း</a:t>
          </a:r>
          <a:endParaRPr lang="en" sz="20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အကောင်းဆုံးလမ်း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မေတ္တာ၏ထူးခြားသော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လက္ခဏာများ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မေတ္တာပြုသော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</a:t>
          </a:r>
          <a:endParaRPr lang="en" sz="20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မေတ္တာမပြုသော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</a:t>
          </a:r>
          <a:endParaRPr lang="en" sz="20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ယေရှု၏ပုံတူပန်းချီ</a:t>
          </a:r>
          <a:endParaRPr lang="en" sz="20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မေတ္တာ၏လုံ့လ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ဝိရိယ</a:t>
          </a:r>
          <a:endParaRPr lang="en" sz="20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အကြီးမားဆုံးသော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ကုသိုလ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3198" y="67216"/>
          <a:ext cx="1849191" cy="696054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စိတ်ရှည်တတ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sp:txBody>
      <dsp:txXfrm>
        <a:off x="3198" y="67216"/>
        <a:ext cx="1675178" cy="696054"/>
      </dsp:txXfrm>
    </dsp:sp>
    <dsp:sp modelId="{8C29971D-543E-4912-A7BA-D1B1CABD0639}">
      <dsp:nvSpPr>
        <dsp:cNvPr id="0" name=""/>
        <dsp:cNvSpPr/>
      </dsp:nvSpPr>
      <dsp:spPr>
        <a:xfrm>
          <a:off x="1626172" y="43163"/>
          <a:ext cx="3407323" cy="744162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စိတ်ရှည်ဖို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ခံနိုင်ရည်ရှိဖို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သည်းခံဖို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</a:p>
      </dsp:txBody>
      <dsp:txXfrm>
        <a:off x="1998253" y="43163"/>
        <a:ext cx="2663161" cy="744162"/>
      </dsp:txXfrm>
    </dsp:sp>
    <dsp:sp modelId="{40D4F7D0-54A8-4D14-B103-0CC97A2734FD}">
      <dsp:nvSpPr>
        <dsp:cNvPr id="0" name=""/>
        <dsp:cNvSpPr/>
      </dsp:nvSpPr>
      <dsp:spPr>
        <a:xfrm>
          <a:off x="4831291" y="43163"/>
          <a:ext cx="3247250" cy="744162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သူတစ်ပါးအမှားကို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သည်းခံ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ပြီး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သည်းခံမှုပြခြင်းဖြစ်သည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203372" y="43163"/>
        <a:ext cx="2503088" cy="744162"/>
      </dsp:txXfrm>
    </dsp:sp>
    <dsp:sp modelId="{CE618F44-90D5-4D44-B8D1-DD7F6598D4AB}">
      <dsp:nvSpPr>
        <dsp:cNvPr id="0" name=""/>
        <dsp:cNvSpPr/>
      </dsp:nvSpPr>
      <dsp:spPr>
        <a:xfrm>
          <a:off x="3198" y="908827"/>
          <a:ext cx="1848147" cy="696054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ကျေးဇူးပြုတတ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sp:txBody>
      <dsp:txXfrm>
        <a:off x="3198" y="908827"/>
        <a:ext cx="1674134" cy="696054"/>
      </dsp:txXfrm>
    </dsp:sp>
    <dsp:sp modelId="{CF70225C-C39F-493D-AA11-8279CBEBBE30}">
      <dsp:nvSpPr>
        <dsp:cNvPr id="0" name=""/>
        <dsp:cNvSpPr/>
      </dsp:nvSpPr>
      <dsp:spPr>
        <a:xfrm>
          <a:off x="1625128" y="884773"/>
          <a:ext cx="3407323" cy="744162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ကုသိုလ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ပြုခြင်း</a:t>
          </a:r>
          <a:endParaRPr lang="en" sz="1800" b="0" kern="1200" noProof="0" dirty="0"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1997209" y="884773"/>
        <a:ext cx="2663161" cy="744162"/>
      </dsp:txXfrm>
    </dsp:sp>
    <dsp:sp modelId="{4F61D132-B696-4905-ACD5-7C3C0A645750}">
      <dsp:nvSpPr>
        <dsp:cNvPr id="0" name=""/>
        <dsp:cNvSpPr/>
      </dsp:nvSpPr>
      <dsp:spPr>
        <a:xfrm>
          <a:off x="4830247" y="884773"/>
          <a:ext cx="3247250" cy="744162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ဂရုဏာနှင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သနားကြင်နာ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ဖြင်းဖြစ်သည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5202328" y="884773"/>
        <a:ext cx="2503088" cy="744162"/>
      </dsp:txXfrm>
    </dsp:sp>
    <dsp:sp modelId="{577B7115-C479-48EC-AEEC-9F7D76FF946F}">
      <dsp:nvSpPr>
        <dsp:cNvPr id="0" name=""/>
        <dsp:cNvSpPr/>
      </dsp:nvSpPr>
      <dsp:spPr>
        <a:xfrm>
          <a:off x="3198" y="1750437"/>
          <a:ext cx="1848147" cy="696054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သမ္မာတရား၌ဝမ်း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မြောက်တတ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sp:txBody>
      <dsp:txXfrm>
        <a:off x="3198" y="1750437"/>
        <a:ext cx="1674134" cy="696054"/>
      </dsp:txXfrm>
    </dsp:sp>
    <dsp:sp modelId="{12A85315-B00F-4F23-AAFB-944E556D9577}">
      <dsp:nvSpPr>
        <dsp:cNvPr id="0" name=""/>
        <dsp:cNvSpPr/>
      </dsp:nvSpPr>
      <dsp:spPr>
        <a:xfrm>
          <a:off x="1625128" y="1726383"/>
          <a:ext cx="3407323" cy="744162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စာနာမှုကိုပြရန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ဝမ်းမြောက်ကြောင်းပြောရန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n" sz="1800" b="1" kern="1200" noProof="0" dirty="0"/>
        </a:p>
      </dsp:txBody>
      <dsp:txXfrm>
        <a:off x="1997209" y="1726383"/>
        <a:ext cx="2663161" cy="744162"/>
      </dsp:txXfrm>
    </dsp:sp>
    <dsp:sp modelId="{1C6C8F5A-EECC-4EB0-9B65-C94660664C60}">
      <dsp:nvSpPr>
        <dsp:cNvPr id="0" name=""/>
        <dsp:cNvSpPr/>
      </dsp:nvSpPr>
      <dsp:spPr>
        <a:xfrm>
          <a:off x="4830247" y="1726383"/>
          <a:ext cx="3469746" cy="744162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သမ္မာတရားလက်ခံသူများနှင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အတူဝမ်းမြောက်ခြင်းဖြစ်သည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202328" y="1726383"/>
        <a:ext cx="2725584" cy="744162"/>
      </dsp:txXfrm>
    </dsp:sp>
    <dsp:sp modelId="{5B7E96BD-0530-4BE2-934E-B0DCA36939DC}">
      <dsp:nvSpPr>
        <dsp:cNvPr id="0" name=""/>
        <dsp:cNvSpPr/>
      </dsp:nvSpPr>
      <dsp:spPr>
        <a:xfrm>
          <a:off x="3198" y="2592047"/>
          <a:ext cx="1849191" cy="696054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ဖုံးအုပ်တတ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sp:txBody>
      <dsp:txXfrm>
        <a:off x="3198" y="2592047"/>
        <a:ext cx="1675178" cy="696054"/>
      </dsp:txXfrm>
    </dsp:sp>
    <dsp:sp modelId="{D4E6123E-56D7-4F45-B6D6-A46179382FF4}">
      <dsp:nvSpPr>
        <dsp:cNvPr id="0" name=""/>
        <dsp:cNvSpPr/>
      </dsp:nvSpPr>
      <dsp:spPr>
        <a:xfrm>
          <a:off x="1626172" y="2567993"/>
          <a:ext cx="3407323" cy="744162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တိတ်ဆိတ်စွားဖုံးကွယ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စိတ်ရှည်ရှည်သည်းခံရန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</a:p>
      </dsp:txBody>
      <dsp:txXfrm>
        <a:off x="1998253" y="2567993"/>
        <a:ext cx="2663161" cy="744162"/>
      </dsp:txXfrm>
    </dsp:sp>
    <dsp:sp modelId="{987A0890-83AD-43B8-B836-D8C528702A1E}">
      <dsp:nvSpPr>
        <dsp:cNvPr id="0" name=""/>
        <dsp:cNvSpPr/>
      </dsp:nvSpPr>
      <dsp:spPr>
        <a:xfrm>
          <a:off x="4831291" y="2567993"/>
          <a:ext cx="3512079" cy="744162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သူတစ်ပါးအပြစ်ကို</a:t>
          </a:r>
          <a:r>
            <a:rPr lang="en" sz="16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6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မထုတ်ဖော်ဘဲ</a:t>
          </a:r>
          <a:r>
            <a:rPr lang="en" sz="16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6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တိတ်ဆိတ်ဖုံးကွယ်ခြင်းဖြစ်သည</a:t>
          </a:r>
          <a:r>
            <a:rPr lang="en" sz="16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203372" y="2567993"/>
        <a:ext cx="2767917" cy="744162"/>
      </dsp:txXfrm>
    </dsp:sp>
    <dsp:sp modelId="{CACD0D1C-06CB-470E-B72E-1B1598A6EBEB}">
      <dsp:nvSpPr>
        <dsp:cNvPr id="0" name=""/>
        <dsp:cNvSpPr/>
      </dsp:nvSpPr>
      <dsp:spPr>
        <a:xfrm>
          <a:off x="3198" y="3433657"/>
          <a:ext cx="1848147" cy="696054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ယုံကြည်တတ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sp:txBody>
      <dsp:txXfrm>
        <a:off x="3198" y="3433657"/>
        <a:ext cx="1674134" cy="696054"/>
      </dsp:txXfrm>
    </dsp:sp>
    <dsp:sp modelId="{CD7774EB-2397-4ADA-BB9F-546C9CDDE317}">
      <dsp:nvSpPr>
        <dsp:cNvPr id="0" name=""/>
        <dsp:cNvSpPr/>
      </dsp:nvSpPr>
      <dsp:spPr>
        <a:xfrm>
          <a:off x="1625128" y="3409603"/>
          <a:ext cx="3407323" cy="744162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ယုံကြည်ခြင်းရှိရန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ဂုဏ်ပြုရန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ကိုးစားဖို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့၊ </a:t>
          </a:r>
        </a:p>
      </dsp:txBody>
      <dsp:txXfrm>
        <a:off x="1997209" y="3409603"/>
        <a:ext cx="2663161" cy="744162"/>
      </dsp:txXfrm>
    </dsp:sp>
    <dsp:sp modelId="{948DC63E-7FB3-42B5-BBDD-CC4EF01D148F}">
      <dsp:nvSpPr>
        <dsp:cNvPr id="0" name=""/>
        <dsp:cNvSpPr/>
      </dsp:nvSpPr>
      <dsp:spPr>
        <a:xfrm>
          <a:off x="4830247" y="3409603"/>
          <a:ext cx="3538452" cy="744162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ရှုပ်ချခြင်းမဟုတ်ဘဲ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သံသယ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၏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အကျိုးကိုနားလည်ပေးသည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202328" y="3409603"/>
        <a:ext cx="2794290" cy="744162"/>
      </dsp:txXfrm>
    </dsp:sp>
    <dsp:sp modelId="{0040C63A-60F4-43D7-A229-942C006E3C53}">
      <dsp:nvSpPr>
        <dsp:cNvPr id="0" name=""/>
        <dsp:cNvSpPr/>
      </dsp:nvSpPr>
      <dsp:spPr>
        <a:xfrm>
          <a:off x="3198" y="4275267"/>
          <a:ext cx="1848147" cy="696054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ော်လင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တတ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sp:txBody>
      <dsp:txXfrm>
        <a:off x="3198" y="4275267"/>
        <a:ext cx="1674134" cy="696054"/>
      </dsp:txXfrm>
    </dsp:sp>
    <dsp:sp modelId="{EB7CA949-9935-4BBA-AB94-40DC6254DDA3}">
      <dsp:nvSpPr>
        <dsp:cNvPr id="0" name=""/>
        <dsp:cNvSpPr/>
      </dsp:nvSpPr>
      <dsp:spPr>
        <a:xfrm>
          <a:off x="1625128" y="4251213"/>
          <a:ext cx="3407323" cy="744162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ော်လင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စောင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နေရန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ယုံကြည်ကိုးစားရန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sp:txBody>
      <dsp:txXfrm>
        <a:off x="1997209" y="4251213"/>
        <a:ext cx="2663161" cy="744162"/>
      </dsp:txXfrm>
    </dsp:sp>
    <dsp:sp modelId="{8E89ACE2-AB0D-45AB-860A-047197BCC5B4}">
      <dsp:nvSpPr>
        <dsp:cNvPr id="0" name=""/>
        <dsp:cNvSpPr/>
      </dsp:nvSpPr>
      <dsp:spPr>
        <a:xfrm>
          <a:off x="4830247" y="4251213"/>
          <a:ext cx="3582879" cy="744162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အမြဲတမ်းအကောင်းတစ်ခုခုဖြစ်လာမည်ကို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ော်လင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ခြင်းဖြစ်ည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sp:txBody>
      <dsp:txXfrm>
        <a:off x="5202328" y="4251213"/>
        <a:ext cx="2838717" cy="744162"/>
      </dsp:txXfrm>
    </dsp:sp>
    <dsp:sp modelId="{8D19A2EB-87AD-4905-8C07-DB6AC5196851}">
      <dsp:nvSpPr>
        <dsp:cNvPr id="0" name=""/>
        <dsp:cNvSpPr/>
      </dsp:nvSpPr>
      <dsp:spPr>
        <a:xfrm>
          <a:off x="3198" y="5116877"/>
          <a:ext cx="1849191" cy="696054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သည်းခံတတ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</a:p>
      </dsp:txBody>
      <dsp:txXfrm>
        <a:off x="3198" y="5116877"/>
        <a:ext cx="1675178" cy="696054"/>
      </dsp:txXfrm>
    </dsp:sp>
    <dsp:sp modelId="{FC3381FE-D14C-460A-9EB9-2E1A1F4CC382}">
      <dsp:nvSpPr>
        <dsp:cNvPr id="0" name=""/>
        <dsp:cNvSpPr/>
      </dsp:nvSpPr>
      <dsp:spPr>
        <a:xfrm>
          <a:off x="1626172" y="5092823"/>
          <a:ext cx="3407323" cy="744162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ခုခံရန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ခံနိုင်ရည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ရှိရန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ဇွဲရှိရန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လုံ့လရှိရန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sp:txBody>
      <dsp:txXfrm>
        <a:off x="1998253" y="5092823"/>
        <a:ext cx="2663161" cy="744162"/>
      </dsp:txXfrm>
    </dsp:sp>
    <dsp:sp modelId="{D4BDF29F-355C-45B0-ADBA-AA4C80FB3C20}">
      <dsp:nvSpPr>
        <dsp:cNvPr id="0" name=""/>
        <dsp:cNvSpPr/>
      </dsp:nvSpPr>
      <dsp:spPr>
        <a:xfrm>
          <a:off x="4831291" y="5092823"/>
          <a:ext cx="3650748" cy="744162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အခက်အခဲ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စမ်းသပ်မှု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ညှင်းဆဲမှု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ခံနိုင်ခြင်းဖြစ်သည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5203372" y="5092823"/>
        <a:ext cx="2906586" cy="7441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ဂုဏ်ပြိုင်ခြင်းမရှိ</a:t>
          </a:r>
          <a:endParaRPr lang="en" sz="20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လောင်က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မ်းသောခံစား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ချက်ရှိခြင်း</a:t>
          </a:r>
          <a:endParaRPr lang="en" sz="1800" b="1" kern="1200" noProof="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အခြားသူများ၏ဆုကျေးဇူး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ဂုဏ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များကို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မနာလိုစိတ်မရှိပ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ဝါးက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ြွ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ားခြင်းမရှိ</a:t>
          </a:r>
          <a:endParaRPr lang="en" sz="20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ဝါက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ြွ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ားရန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လေလုံးထွားရန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n" sz="1800" b="1" kern="120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သူတစ်ပါးချီးမွမ်းခြင်းကို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မဆာ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ငတ်ပ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မာန်မာနမရှိ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ဖောင်းက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ြွ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လာရန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မောက်မာလာရန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ကိုယ်ကိုချဲ့ကားအမြင်မရှိပ</a:t>
          </a:r>
          <a:r>
            <a:rPr lang="en" sz="17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မလျောက်ပတ်စွာ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မကျင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တတ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မလျော်မကန်ပြု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n" sz="1800" b="1" kern="120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လူမှုရေးနှင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ကိုယ်ကျင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တရားစံ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နှုန်းများမဆန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ကျင်ပ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ကိုယ်ကျိုးမရှာ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တတ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ရှာဖွေရန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ကိုယ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အခွင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အရေးကိုလက်လ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ပြီး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သူတစ်ပါးကိုပေးသည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အမျက်ဒေါသမ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ထွက်တတ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စိတ်အနှောင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ယှက်ဖြစ်စေရန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န်ထက်ရန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n" sz="18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7778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5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ဒေါသမထွက်လွယ်သကဲ့သို</a:t>
          </a:r>
          <a:r>
            <a:rPr lang="en" sz="175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n" sz="175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n" sz="175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75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လွန်အမင်းထိခိုက်လွယ်ခြင်းမရှိ</a:t>
          </a:r>
          <a:endParaRPr lang="en" sz="1750" b="0" kern="1200" noProof="0" dirty="0"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မကောင်းသောအ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ကြံမကြံတတ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စာရင်းအင်း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ကောက်ခြင်း</a:t>
          </a:r>
          <a:endParaRPr lang="en" sz="1800" b="0" kern="1200" noProof="0" dirty="0"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စော်ကားမှုကို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လျစ်လျူရှုလျက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ခွင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တ်သည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မတရားသောအမှု၌မဝမ်းမြောက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ပျော်ရ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င်ဖို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ကောင်း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ကောင်းခံစားရဖို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အမှားတွေ့လ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င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ဝမ်းမြောက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ခြင်းမရှိ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18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ပြင်ဖို့ကြိုးစားသည</a:t>
          </a:r>
          <a:r>
            <a:rPr lang="en" sz="18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ရိုက်နှက်ခြင်း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စော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ကားခြင်း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မထီမဲ့မြင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ပြုခြင်းကိုခံခဲ့သည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 </a:t>
          </a:r>
          <a:b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</a:b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(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မဿဲ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၂၇း၂၇-၃၁)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ကြာရှည်စွာ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ဒုက္ခခံခဲ့သည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ဒုက္ခရောက်သောသူ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တိုင်းကို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သူဂရုစိုက်ခဲ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သူကြင်နာ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တတ်သည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သမ္မာတရားနှင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ယုံ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ကြည်ခြင်းကိုရှင်းလင်း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ပြတ်သားစွာသင်ပေး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်။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သမ္မာတရား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၌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ဝမ်းမြောက်ည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အပြစ်ရှိသောအမျိုးသ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မီးကို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တရားမစီရင်ပဲ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ခွင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တ်ခဲ့သည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ယော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၈း၁၀-၁၁)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အရာခပ်သိမ်းကိုသည်းခံည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ဇက္ခဲ၏စိတ်ရင်းမှန်ကို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စိတ်ချယုံကြည်ခဲ့သည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(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လုကာ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၁၉း၈-၉)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အရာခပ်သိမ်းကိုယုံကြည်ည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မဖြစ်နိုင်သော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သာသ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နာအတွက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လူ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၁၂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ယောက်ကိုပြင်ဆင်ခဲ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ကိုမ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ော်လင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ည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မွတ်သိပ်မှု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ငြင်းပယ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ခြင်း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နာကျင်မှု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ညှင်း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ဆဲခြင်းကိုခံခဲ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n" sz="2000" b="0" kern="1200" noProof="0" dirty="0" err="1"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kern="1200" noProof="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ကိုသည်းခံည</a:t>
          </a:r>
          <a:r>
            <a:rPr lang="en" sz="20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ှ်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36416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ဂုဏ်ပကာသန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မရှာပဲ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နှိမ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ကျသူများနှင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ဆက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ဆံပေါင်းသင်းသည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376528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75838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သူဂုဏ်ပြိုင</a:t>
          </a:r>
          <a:r>
            <a:rPr lang="en" sz="20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ခြင်းမရှိပ</a:t>
          </a:r>
          <a:r>
            <a:rPr lang="en" sz="20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sp:txBody>
      <dsp:txXfrm>
        <a:off x="375838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71045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41900" y="176368"/>
          <a:ext cx="2357313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သူသည် စကြဝဠာ၏</a:t>
          </a:r>
          <a:r>
            <a:rPr lang="en-US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ဘုရင်ဖြစ်ခဲ့သော်လည်း ၎င်းကြောင်းကြွားဝါ</a:t>
          </a:r>
          <a:r>
            <a:rPr lang="en-US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ခြင်းမပြုခဲ့ပါ။ </a:t>
          </a:r>
          <a:endParaRPr lang="en" sz="2000" b="0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3182012" y="216480"/>
        <a:ext cx="2277089" cy="1671793"/>
      </dsp:txXfrm>
    </dsp:sp>
    <dsp:sp modelId="{F42BEF30-E54C-4ECF-BBE3-277F30645CF6}">
      <dsp:nvSpPr>
        <dsp:cNvPr id="0" name=""/>
        <dsp:cNvSpPr/>
      </dsp:nvSpPr>
      <dsp:spPr>
        <a:xfrm>
          <a:off x="3173904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ဂုဏ်ပြိုင်းခြင်းမ</a:t>
          </a:r>
          <a:r>
            <a:rPr lang="en" sz="18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ရှိပ</a:t>
          </a:r>
          <a:r>
            <a:rPr lang="en" sz="18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sp:txBody>
      <dsp:txXfrm>
        <a:off x="3173904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69110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3996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အနှိမ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ကျဆုံးအလုပ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လုပ်ဆောင်ရန်ပင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ဆန္ဒရှိနေခဲ့သည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980078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39966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သူနှိမ</a:t>
          </a:r>
          <a:r>
            <a:rPr lang="en" sz="18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ချသည</a:t>
          </a:r>
          <a:r>
            <a:rPr lang="en" sz="18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939966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35172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706028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လူတိုင်းကိုယဉ်ကျေး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သိမ်မွေ့စွာဆက်ဆံခဲ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8746140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706028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စိုင်းရိုင်းစွာမပြုမူ</a:t>
          </a:r>
          <a:r>
            <a:rPr lang="en" sz="18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</a:t>
          </a:r>
          <a:r>
            <a:rPr lang="en" sz="18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sp:txBody>
      <dsp:txXfrm>
        <a:off x="8706028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301235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သူသည်ခမည်းတော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အလိုတော်ကို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အမြဲ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ဆောင်ရွက်သည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n" sz="2000" b="0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ယော</a:t>
          </a:r>
          <a:r>
            <a:rPr lang="en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၆း၃၈)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သူကိုယ်ကျိုးမ</a:t>
          </a:r>
          <a:r>
            <a:rPr lang="en" sz="18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ရှာတတ်ပ</a:t>
          </a:r>
          <a:r>
            <a:rPr lang="en" sz="18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ရိုက်နှက်သည့်အခါပင်လျှင်ယဉ်ကျေးစွာ</a:t>
          </a:r>
          <a:r>
            <a:rPr lang="en-US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တုံ့</a:t>
          </a:r>
          <a:r>
            <a:rPr lang="en-US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ပြန်ခဲ့သည် (ယော</a:t>
          </a:r>
          <a:r>
            <a:rPr lang="en-US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၁၈း၂၂-၂၃</a:t>
          </a:r>
          <a:r>
            <a:rPr lang="my-MM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ဒေါသမထွက</a:t>
          </a:r>
          <a:r>
            <a:rPr lang="en" sz="20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</a:t>
          </a:r>
          <a:r>
            <a:rPr lang="en" sz="20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 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ကားတိုင်ပေါ်မှာ သူ့ကို</a:t>
          </a:r>
          <a:r>
            <a:rPr lang="en-US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ရိုက်သတ်သူများကို ခွင့်လွှတ်ရန် တောင်း</a:t>
          </a:r>
          <a:r>
            <a:rPr lang="en-US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ခဲ့သည် (လု ၂၃း၃၄)။ </a:t>
          </a:r>
          <a:endParaRPr lang="en" sz="2000" b="0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စိတ်ထား</a:t>
          </a:r>
          <a:r>
            <a:rPr lang="en" sz="20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ကောင်းသည</a:t>
          </a:r>
          <a:r>
            <a:rPr lang="en" sz="20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မတရားသော ဖာရိရှဲ</a:t>
          </a:r>
          <a:r>
            <a:rPr lang="en-US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my-MM" sz="2000" b="0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တို့ကို ကြမ်းတမ်းစွာ ပြောဆိုခဲ့သည် (မဿဲ ၂၃:၂၇-၂၈)။</a:t>
          </a:r>
          <a:endParaRPr lang="en" sz="2000" b="0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72672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6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မတရားသောအမှု</a:t>
          </a:r>
          <a:r>
            <a:rPr lang="en" sz="16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၌ </a:t>
          </a:r>
          <a:r>
            <a:rPr lang="en" sz="16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ဝမ်းမြောက်ခြင်းမ</a:t>
          </a:r>
          <a:r>
            <a:rPr lang="en" sz="16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600" b="0" kern="1200" noProof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ရှိပ</a:t>
          </a:r>
          <a:r>
            <a:rPr lang="en" sz="1600" b="0" kern="1200" noProof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sp:txBody>
      <dsp:txXfrm>
        <a:off x="8690026" y="4772672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449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9778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8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မေတ္တာ၏ပုံတူပန်းချီ</a:t>
            </a:r>
            <a:endParaRPr lang="en" sz="4400" b="1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157849" y="3887531"/>
            <a:ext cx="35605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သင်ခန်းစာ</a:t>
            </a:r>
            <a:r>
              <a:rPr lang="en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၇၊ </a:t>
            </a:r>
            <a:r>
              <a:rPr lang="en" sz="1600" b="1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ဩဂုတ်လ</a:t>
            </a:r>
            <a:r>
              <a:rPr lang="en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(၁၅) </a:t>
            </a:r>
            <a:r>
              <a:rPr lang="en" sz="1600" b="1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ရက</a:t>
            </a:r>
            <a:r>
              <a:rPr lang="en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်၊ ၂၀၂၆</a:t>
            </a:r>
            <a:endParaRPr lang="en" sz="1600" b="1" noProof="0" dirty="0">
              <a:solidFill>
                <a:srgbClr val="EDE4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3698370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39328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3200" spc="6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ယေရှု၏ပုံတူစာပန်းချီ</a:t>
            </a:r>
            <a:endParaRPr lang="en" sz="3200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428979" y="580097"/>
            <a:ext cx="11322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“ငါ့ပညတ်ဟူမူကား၊ ငါသည် သင်တို့ကိုချစ်သည်နည်းတူ၊ သင်တို့သည် အချင်းချင်းချစ်ကြလော့”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ယောဟန် ၁၅း၁၂)</a:t>
            </a:r>
            <a:endParaRPr lang="en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274690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en" sz="6000" dirty="0" err="1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မေတ္တာ၏လုံ့လ</a:t>
            </a:r>
            <a:r>
              <a:rPr lang="en" sz="600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6000" dirty="0" err="1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ဝိရိယ</a:t>
            </a:r>
            <a:endParaRPr lang="en" sz="6000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78658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spc="300" noProof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အကြီးမားဆုံးသောကုသိုလ်တရား</a:t>
            </a:r>
            <a:r>
              <a:rPr lang="en" sz="32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1352" y="742067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my-MM" sz="2000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“ယခုတွင် ယုံကြည်ခြင်း၊ မျှော်လင့်ခြင်း၊ ချစ်ခြင်း၊ ဤသုံးပါးတည်လျက် ရှိ၏။ ဤသုံးပါးတို့တွင် ချစ်ခြင်း မေတ္တာသည် အမြတ်ဆုံးဖြစ်သတည်း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” (</a:t>
            </a:r>
            <a:r>
              <a:rPr lang="my-MM" sz="2000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 ကောရိန္သု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၁၃း၁၃)</a:t>
            </a:r>
            <a:endParaRPr lang="en" sz="2000" noProof="0" dirty="0">
              <a:solidFill>
                <a:schemeClr val="accent1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7" y="1418298"/>
            <a:ext cx="65477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ကောရိန္သုအသင်းသားတို့သည် ချစ်ခြင်းမေတ္တာက မလုပ်ဆောင်သောအ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ရာကို သူတို့၏သဘောထားဖြင့် ပြသခဲ့ကြသည်။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သူတို့သည် ငြူစူတတ်သူ၊ ကြွားဝါတတ်သူ၊ မာန်မာနကြီးသူ၊ မလျောက်ပတ်စွာပြုမူတတ်သူ၊ တစ်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ကိုယ်ကောင်းဆန်သူ၊ အလွယ်တကူစိတ်တိုတတ်သူ၊ ရန်ငြိုးထားတတ်သူ၊ အပြစ်ကို မသိကျိုးကျွန်ပြုသူများဖြစ်ကြသည်။</a:t>
            </a:r>
            <a:endParaRPr lang="en" noProof="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50508"/>
            <a:ext cx="534252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ယေရှုကြွလာလျှင် အပြစ်တရားကွယ်ပျောက်သွား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မည်။ ကျွန်ုပ်တို့သည် ကိုယ်တော်နှင့်အတူ ထာဝရအ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သက်ကို စံစားနိုင်မည်။ ထိုအခါ ပရောဖက်ပြုခြင်း၊ ဘာသာစကားပြောခြင်းနှင့် အခြားဆုကျေးဇူးများနှင့်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အတူ ယုံကြည်ခြင်းနှင့် မျှော်လင့်ခြင်းတို့သည် မလို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အပ်တော့ပါ။ သို့သော် မေတ္တာသည် ထာဝရတည်တံ့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လိမ့်မည် (၁ ကောရိန္သု ၁၃:၈)။</a:t>
            </a:r>
            <a:endParaRPr lang="en" sz="2000" noProof="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855635"/>
            <a:ext cx="65477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သူတို့ကဲ့သို့ပင်၊ ပေါလုက ကျွန်ုပ်တို့အား သွန်သင်သည့်အတိုင်း ဝိညာဉ်ရေး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ရာဆုကျေးဇူးများကို မှန်ကန်စွာအသုံးပြုနိုင်ရန်အတွက် ဤအပြစ်များကို စွန့်လွှတ်ပြီး မေတ္တာ၏ဂုဏ်သတ္တိများဖြင့် ကြွယ်ဝရမည်။ သူသည် အခြား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ဂုဏ်သတ္တိနှစ်ခုဖြစ်သည့် ယုံကြည်ခြင်းနှင့် မျှော်လင့်ခြင်းကိုလည်း လိုက်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နာရန် ကျွန်ုပ်တို့အား ဖိတ်ခေါ်ပါသည်။</a:t>
            </a:r>
            <a:endParaRPr lang="en" noProof="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96654"/>
            <a:ext cx="864744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700" dirty="0"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ဘုရားသခင်သည် ချစ်ခြင်းမေတ္တာဖြစ်တော်မူ၏။ ခမည်းတော်နှင့် သားတော်၏ ချစ်ခြင်းမေတ္တာသည် ယုံကြည်သူတိုင်း၏ ဂုဏ်သတ္တိ</a:t>
            </a:r>
            <a:r>
              <a:rPr lang="en-US" sz="27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700" dirty="0">
                <a:latin typeface="Pyidaungsu" panose="020B0502040204020203" pitchFamily="34" charset="0"/>
                <a:cs typeface="Pyidaungsu" panose="020B0502040204020203" pitchFamily="34" charset="0"/>
              </a:rPr>
              <a:t>တစ်ခုဖြစ်သည်။ ထိုဘုရားသခင်၏ မေတ္တာတော်သည် နှုတ်က</a:t>
            </a:r>
            <a:r>
              <a:rPr lang="en-US" sz="27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700" dirty="0">
                <a:latin typeface="Pyidaungsu" panose="020B0502040204020203" pitchFamily="34" charset="0"/>
                <a:cs typeface="Pyidaungsu" panose="020B0502040204020203" pitchFamily="34" charset="0"/>
              </a:rPr>
              <a:t>ပတ်ကျမ်းစာအားဖြင့် လူသားအားလုံးထံသို့ စီးဆင်းလျက်ရှိသည်။ ဘုရားသခင်သည် သမ္မာတရားကိုအသုံးပြု၍ ကျွန်ုပ်တို့ကို စကား</a:t>
            </a:r>
            <a:r>
              <a:rPr lang="en-US" sz="27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700" dirty="0">
                <a:latin typeface="Pyidaungsu" panose="020B0502040204020203" pitchFamily="34" charset="0"/>
                <a:cs typeface="Pyidaungsu" panose="020B0502040204020203" pitchFamily="34" charset="0"/>
              </a:rPr>
              <a:t>ပြောတော်မူသည်။ သမ္မာကျမ်းစာကို လူသားများ နားလည်လွယ်</a:t>
            </a:r>
            <a:r>
              <a:rPr lang="en-US" sz="27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700" dirty="0">
                <a:latin typeface="Pyidaungsu" panose="020B0502040204020203" pitchFamily="34" charset="0"/>
                <a:cs typeface="Pyidaungsu" panose="020B0502040204020203" pitchFamily="34" charset="0"/>
              </a:rPr>
              <a:t>အောင်</a:t>
            </a:r>
            <a:r>
              <a:rPr lang="en-US" sz="27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700" dirty="0">
                <a:latin typeface="Pyidaungsu" panose="020B0502040204020203" pitchFamily="34" charset="0"/>
                <a:cs typeface="Pyidaungsu" panose="020B0502040204020203" pitchFamily="34" charset="0"/>
              </a:rPr>
              <a:t>ကူညီ</a:t>
            </a:r>
            <a:r>
              <a:rPr lang="en-US" sz="27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ဖို</a:t>
            </a:r>
            <a:r>
              <a:rPr lang="en-US" sz="2700" dirty="0">
                <a:latin typeface="Pyidaungsu" panose="020B0502040204020203" pitchFamily="34" charset="0"/>
                <a:cs typeface="Pyidaungsu" panose="020B0502040204020203" pitchFamily="34" charset="0"/>
              </a:rPr>
              <a:t>့</a:t>
            </a:r>
            <a:r>
              <a:rPr lang="my-MM" sz="2700" dirty="0">
                <a:latin typeface="Pyidaungsu" panose="020B0502040204020203" pitchFamily="34" charset="0"/>
                <a:cs typeface="Pyidaungsu" panose="020B0502040204020203" pitchFamily="34" charset="0"/>
              </a:rPr>
              <a:t> ဘုရားသခင်သည် သန့်ရှင်းသောဝိညာဉ်တော်ကို စေလွှတ်ထားသည်။ သူက စိတ်နှင့် စရိုက်ကို ပြောင်းလဲစေသည်။ မမြင်ရသော ကိုယ်တော်ကို မြင်သကဲ့သို့ လူသားများအားခံနိုင်</a:t>
            </a:r>
            <a:r>
              <a:rPr lang="en-US" sz="27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700" dirty="0">
                <a:latin typeface="Pyidaungsu" panose="020B0502040204020203" pitchFamily="34" charset="0"/>
                <a:cs typeface="Pyidaungsu" panose="020B0502040204020203" pitchFamily="34" charset="0"/>
              </a:rPr>
              <a:t>ရည်ရှိစေသည်။ သမ္မာတရားနှင့်သန့်ရှင်းသောဝိညာဉ်တော်ကို ယုံကြည်လက်ခံသောအခါ၌ စစ်မှန်သော ချစ်ခြင်းမေတ္တာသည်</a:t>
            </a:r>
            <a:r>
              <a:rPr lang="en-US" sz="27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700" dirty="0">
                <a:latin typeface="Pyidaungsu" panose="020B0502040204020203" pitchFamily="34" charset="0"/>
                <a:cs typeface="Pyidaungsu" panose="020B0502040204020203" pitchFamily="34" charset="0"/>
              </a:rPr>
              <a:t>ရှိလာပါသည်။ </a:t>
            </a:r>
            <a:endParaRPr lang="en" sz="2700" noProof="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59456"/>
            <a:ext cx="12192000" cy="83099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my-MM" sz="2400" b="1" dirty="0">
                <a:solidFill>
                  <a:srgbClr val="C0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“ယခုတွင် ယုံကြည်ခြင်း၊ မျှော်လင့်ခြင်း၊ ချစ်ခြင်း၊ ဤသုံးပါးတည်လျက် ရှိ၏။ ဤသုံးပါးတို့တွင် ချစ်ခြင်း မေတ္တာသည် အမြတ်ဆုံးဖြစ်သတည်း</a:t>
            </a:r>
            <a:r>
              <a:rPr lang="en-US" sz="2400" b="1" dirty="0">
                <a:solidFill>
                  <a:srgbClr val="C0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” (</a:t>
            </a:r>
            <a:r>
              <a:rPr lang="my-MM" sz="2400" b="1" dirty="0">
                <a:solidFill>
                  <a:srgbClr val="C0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 ကောရိန္သု </a:t>
            </a:r>
            <a:r>
              <a:rPr lang="en-US" sz="2400" b="1" dirty="0">
                <a:solidFill>
                  <a:srgbClr val="C0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၁၃း၁၃)</a:t>
            </a:r>
            <a:endParaRPr kumimoji="0" lang="en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5" y="288206"/>
            <a:ext cx="77959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၁ ကောရိန္သု ၁၃ ကို “မေတ္တာအခန်း” အဖြစ် လူသိများသည်။ စိတ်ကူးယဉ်အချစ်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၏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အနက်ကိုမဖွင့်ဘဲ၊ အလွန်လေးနက်သော ဘုရားသခင်၏မေတ္တာကို အနက်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အဓိပ္ပါယ်ကို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ဖွင့်ပေးသည်။ </a:t>
            </a:r>
            <a:endParaRPr lang="en" sz="2000" noProof="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4655038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မေတ္တာသည် ကျွန်ုပ်တို့၊ လှုပ်ရှားမှုအားလုံး၏ နောက်ကွယ်က မောင်းနှင်အား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ဖြစ်သည်။ ကျွန်ုပ်တို့နှင့်ဆက်ဆံနေသူများကို အကျိုးရှိစေမည့်အကြောင်းရင်း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ဖြစ်သည်။ </a:t>
            </a:r>
            <a:endParaRPr lang="en" sz="2000" noProof="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ပေါလုသည် ကျွန်ုပ်တို့၏နှလုံးသားထဲသို့ သွန်းလောင်းထားသော ဘုရားသခင်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၏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မေတ္တာတော်ကို ကျွန်ုပ်တို့၏</a:t>
            </a:r>
            <a:r>
              <a:rPr lang="en-US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အသက်တာ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တွင် မည်သို့ပြသရမည်ကို ခမ်းနား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စွာရှင်း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ပြထားသည် (ရောမ ၅:၅)။</a:t>
            </a:r>
            <a:endParaRPr lang="en" sz="2000" noProof="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မေတ္တာ၏အမြတ်ဆုံးဖြစ်ခြင်း</a:t>
            </a:r>
            <a:r>
              <a:rPr lang="en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lang="en" sz="6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5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90312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3200" dirty="0" err="1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အမြတ်ဆုံးသောလမ်း</a:t>
            </a:r>
            <a:r>
              <a:rPr lang="en" sz="3200" dirty="0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lang="en" sz="3200" noProof="0" dirty="0">
              <a:ln/>
              <a:solidFill>
                <a:schemeClr val="accent3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sz="1750" dirty="0">
                <a:solidFill>
                  <a:schemeClr val="accent1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“သင်တို့သည် အမြတ်ဆုံးသော ဆုကျေးဇူးတော်တို့ကို အလွန်အလိုရှိကြသည်တွင်၊ သာ၍မြတ်သော လမ်းကို ငါပြဦးမည်”</a:t>
            </a:r>
            <a:r>
              <a:rPr lang="en-US" sz="1750" dirty="0">
                <a:solidFill>
                  <a:schemeClr val="accent1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sz="1750" dirty="0">
                <a:solidFill>
                  <a:schemeClr val="accent1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 ကောရိန္သု ၁၂း၃၁)</a:t>
            </a:r>
            <a:endParaRPr lang="en" sz="1750" noProof="0" dirty="0">
              <a:solidFill>
                <a:schemeClr val="accent1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109158" y="1270976"/>
            <a:ext cx="7997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၁ ကောရိန္သု ၁၃ တွင် ပေါလုတင်ပြသော အဘယ်မေတ္တာမျိုးရှိသနည်း၊ ၎င်းသည် ဝိညာဉ်ဆုကျေးဇူးကို အဘယ်ကြောင့်ကျော်လွန်သနည်း။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(၁ ကော. ၁၂:၃၁-၁၃:၃)</a:t>
            </a:r>
            <a:endParaRPr lang="en" noProof="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6" y="3559058"/>
            <a:ext cx="3953346" cy="2211991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4443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ဤကဲ့သို့သောမေတ္တာမျိုးဖြင့် လှုံ့ဆော်မှုမရှိ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ဘဲ ဝိညာဉ်ဆုကျေးဇူး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တစ်စုံတစ်ရာသည် အကျိုးမရှိပါ။ အမှန်စင်စစ်၊ ကျွန်ုပ်တို့၏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လုပ်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ရပ်များနှင့် အတွေးများအားလုံးကို အဂါပေ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မေတ္တာဖြင့် နူးနပ်အောင်လုပ်ထားသည်။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lang="en" sz="2000" noProof="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835097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ယေရှုက မကောင်းမှုကြောင့် ဤမေတ္တာသည် အေးစက်သွားလိမ့်မည်ဟု သတိပေးခဲ့သည် (မဿဲ ၂၄:၁၂)။ သို့သော် ကျွန်ုပ်တို့၏မိသားစုများ (သို့) အသင်းတော်များတွင် ဤသို့ဖြစ်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ပျက်ခွင့်မပြုသင့်ပါ။</a:t>
            </a:r>
            <a:endParaRPr lang="en" sz="2000" noProof="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109157" y="1922417"/>
            <a:ext cx="79979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ဂရိဘာသာစကားတွင် မေတ္တာကို အဓိပ္ပာယ်ဖွင့်ဆိုရန် စကားလုံးများစွာရှိသည်။ ပေါလုသည် 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agape (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ကိုယ်ကျိုးမငဲ့သော၊ ခြွင်းချက်မရှိသော၊ ဆင်ခြင်တုံတရား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ရှိသော မေတ္တာ၊ ချစ်ရသူ၏ ကောင်းကျိုးကိုသာ ရှာဖွေသော) ကို ရွေးချယ်ခဲ့သည်။ ၎င်းသည် “ဘုရားသခင်သည် မေတ္တာဖြစ်တော်မူ၏” ဟု ဆိုရာတွင် ယောဟန်အ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သုံးပြုသည့် စကားလုံးနှင့် အတူတူပင်ဖြစ်သည် (၁ ယောဟန် ၄:၈)။</a:t>
            </a:r>
            <a:endParaRPr lang="en" sz="2000" noProof="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55924" y="1687427"/>
            <a:ext cx="7433186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60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မေတ္တာ၏ထူးခြားသော</a:t>
            </a:r>
            <a:r>
              <a:rPr lang="en" sz="6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60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လက္ခဏာများ</a:t>
            </a:r>
            <a:r>
              <a:rPr lang="en" sz="6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lang="en" sz="6000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98323"/>
            <a:ext cx="48351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မေတ္တာပြုသောအရာများ</a:t>
            </a:r>
            <a:endParaRPr lang="en" sz="3200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4854223" y="17560"/>
            <a:ext cx="7337778" cy="82330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lnSpc>
                <a:spcPts val="1920"/>
              </a:lnSpc>
            </a:pPr>
            <a:r>
              <a:rPr lang="my-MM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“မေတ္တာသည် စိတ်ရှည်တတ်၏၊ ကျေးဇူးပြုတတ်၏၊ […] သို့သော် သမ္မာ</a:t>
            </a:r>
            <a:r>
              <a:rPr lang="en-US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တရား၌ဝမ်းမြောက်</a:t>
            </a:r>
            <a:r>
              <a:rPr lang="en-US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တတ်</a:t>
            </a:r>
            <a:r>
              <a:rPr lang="en-US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၏၊ ခပ်သိမ်းသောအရာကို ဖုံးအုပ်တတ်၏၊ ခပ်သိမ်း</a:t>
            </a:r>
            <a:r>
              <a:rPr lang="en-US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သောအရာကို ယုံကြည်တတ်၏၊ ခပ်</a:t>
            </a:r>
            <a:r>
              <a:rPr lang="en-US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သိမ်းသော</a:t>
            </a:r>
            <a:r>
              <a:rPr lang="en-US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500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အရာကို မျှော်လင့်တတ်၏၊ ခပ်သိမ်းသောအရာကို သည်းခံတတ်၏” (၁ ကောရိန္သု ၁၃:၄-၇)။</a:t>
            </a:r>
            <a:endParaRPr lang="en" sz="1500" noProof="0" dirty="0">
              <a:solidFill>
                <a:schemeClr val="accent5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4292516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80501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noProof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မေတ္တာမပြုသောအရာများ</a:t>
            </a:r>
            <a:r>
              <a:rPr lang="en" sz="360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58242"/>
            <a:ext cx="3676648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[</a:t>
            </a:r>
            <a:r>
              <a:rPr lang="my-MM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…] မေတ္တာသည် ဂုဏ်ပြိုင်ခြင်းမရှိ၊ ဝါကြွား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my-MM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ခြင်းမရှိ၊ မာန်မာနမရှိ။ မလျောက်ပတ်စွာ မကျင့်တတ်၊ ကိုယ်အကျိုးကို မရှာတတ်၊ ဒေါသအမျက်မထွက်တတ်၊ မကောင်းသော အကြံကို မကြံတတ်၊ မတရားသောအမှု၌ ဝမ်းမြောက်ခြင်းမရှိ။” (၁ ကောရိန္သု ၁၃:၄-၇)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5542000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58992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3200" b="1" spc="60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ယေရှု၏ပုံတူပန်းချီ</a:t>
            </a:r>
            <a:endParaRPr lang="en" sz="3200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417689" y="604132"/>
            <a:ext cx="115266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“ငါ့ပညတ်ဟူမူကား၊ ငါသည် သင်တို့ကိုချစ်သည်နည်းတူ၊ သင်တို့သည် အချင်းချင်းချစ်ကြလော့”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ယောဟန် ၁၅း၁၂)</a:t>
            </a:r>
            <a:endParaRPr lang="en" sz="20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2843463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3235</TotalTime>
  <Words>4752</Words>
  <Application>Microsoft Office PowerPoint</Application>
  <PresentationFormat>Panorámica</PresentationFormat>
  <Paragraphs>120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Pyidaungsu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159</cp:revision>
  <dcterms:created xsi:type="dcterms:W3CDTF">2026-07-11T14:17:46Z</dcterms:created>
  <dcterms:modified xsi:type="dcterms:W3CDTF">2026-08-05T05:37:08Z</dcterms:modified>
</cp:coreProperties>
</file>