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62" r:id="rId3"/>
    <p:sldId id="273" r:id="rId4"/>
    <p:sldId id="264" r:id="rId5"/>
    <p:sldId id="265" r:id="rId6"/>
    <p:sldId id="266" r:id="rId7"/>
    <p:sldId id="267" r:id="rId8"/>
    <p:sldId id="268" r:id="rId9"/>
    <p:sldId id="269" r:id="rId10"/>
    <p:sldId id="270" r:id="rId11"/>
    <p:sldId id="271" r:id="rId12"/>
    <p:sldId id="272" r:id="rId13"/>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9" d="100"/>
          <a:sy n="99" d="100"/>
        </p:scale>
        <p:origin x="72"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1441F-D5EB-485D-8325-97683C6A72B6}" type="datetimeFigureOut">
              <a:rPr lang="en-US" smtClean="0"/>
              <a:t>9/1/2026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3DE8F-DA56-445D-A126-D570A3880636}" type="slidenum">
              <a:rPr lang="en-US" smtClean="0"/>
              <a:t>‹Nº›</a:t>
            </a:fld>
            <a:endParaRPr lang="en-US"/>
          </a:p>
        </p:txBody>
      </p:sp>
    </p:spTree>
    <p:extLst>
      <p:ext uri="{BB962C8B-B14F-4D97-AF65-F5344CB8AC3E}">
        <p14:creationId xmlns:p14="http://schemas.microsoft.com/office/powerpoint/2010/main" val="4083698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JP"/>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027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JP"/>
          </a:p>
        </p:txBody>
      </p:sp>
      <p:sp>
        <p:nvSpPr>
          <p:cNvPr id="3" name="Marcador de notas 2"/>
          <p:cNvSpPr>
            <a:spLocks noGrp="1"/>
          </p:cNvSpPr>
          <p:nvPr>
            <p:ph type="body" idx="1"/>
          </p:nvPr>
        </p:nvSpPr>
        <p:spPr/>
        <p:txBody>
          <a:bodyPr/>
          <a:lstStyle/>
          <a:p>
            <a:r>
              <a:rPr lang="en" dirty="0"/>
              <a:t>2 Corinthians 10:1-11</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573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JP"/>
          </a:p>
        </p:txBody>
      </p:sp>
      <p:sp>
        <p:nvSpPr>
          <p:cNvPr id="3" name="Marcador de notas 2"/>
          <p:cNvSpPr>
            <a:spLocks noGrp="1"/>
          </p:cNvSpPr>
          <p:nvPr>
            <p:ph type="body" idx="1"/>
          </p:nvPr>
        </p:nvSpPr>
        <p:spPr/>
        <p:txBody>
          <a:bodyPr/>
          <a:lstStyle/>
          <a:p>
            <a:r>
              <a:rPr lang="en" dirty="0"/>
              <a:t>2 Corinthians 10:12-18</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47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JP"/>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404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JP"/>
          </a:p>
        </p:txBody>
      </p:sp>
      <p:sp>
        <p:nvSpPr>
          <p:cNvPr id="3" name="Marcador de notas 2"/>
          <p:cNvSpPr>
            <a:spLocks noGrp="1"/>
          </p:cNvSpPr>
          <p:nvPr>
            <p:ph type="body" idx="1"/>
          </p:nvPr>
        </p:nvSpPr>
        <p:spPr/>
        <p:txBody>
          <a:bodyPr/>
          <a:lstStyle/>
          <a:p>
            <a:r>
              <a:rPr lang="en" dirty="0"/>
              <a:t>2 Corinthians 11:1-15</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1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txBody>
          <a:bodyPr/>
          <a:lstStyle/>
          <a:p>
            <a:endParaRPr lang="en-JP"/>
          </a:p>
        </p:txBody>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5361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txBody>
          <a:bodyPr/>
          <a:lstStyle/>
          <a:p>
            <a:endParaRPr lang="en-JP"/>
          </a:p>
        </p:txBody>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037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77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091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049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246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647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9431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649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700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559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419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3619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61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7457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5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5293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00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383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618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24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2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5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942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738552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e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7.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7.pn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cstate="email">
            <a:extLst>
              <a:ext uri="{28A0092B-C50C-407E-A947-70E740481C1C}">
                <a14:useLocalDpi xmlns:a14="http://schemas.microsoft.com/office/drawing/2010/main"/>
              </a:ext>
            </a:extLst>
          </a:blip>
          <a:srcRect b="-684"/>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27458"/>
            <a:ext cx="1219123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ln w="6600">
                  <a:solidFill>
                    <a:srgbClr val="F4642A"/>
                  </a:solidFill>
                  <a:prstDash val="solid"/>
                </a:ln>
                <a:solidFill>
                  <a:srgbClr val="FFFFFF"/>
                </a:solidFill>
                <a:effectLst>
                  <a:outerShdw dist="38100" dir="2700000" algn="tl" rotWithShape="0">
                    <a:srgbClr val="F4642A"/>
                  </a:outerShdw>
                </a:effectLst>
                <a:latin typeface="Pyidaungsu" panose="020B0502040204020203" pitchFamily="34" charset="0"/>
                <a:cs typeface="Pyidaungsu" panose="020B0502040204020203" pitchFamily="34" charset="0"/>
              </a:rPr>
              <a:t>မိစ္ဆာဆရာများနှင</a:t>
            </a:r>
            <a:r>
              <a:rPr lang="en-US" sz="4000" b="1" dirty="0">
                <a:ln w="6600">
                  <a:solidFill>
                    <a:srgbClr val="F4642A"/>
                  </a:solidFill>
                  <a:prstDash val="solid"/>
                </a:ln>
                <a:solidFill>
                  <a:srgbClr val="FFFFFF"/>
                </a:solidFill>
                <a:effectLst>
                  <a:outerShdw dist="38100" dir="2700000" algn="tl" rotWithShape="0">
                    <a:srgbClr val="F4642A"/>
                  </a:outerShdw>
                </a:effectLst>
                <a:latin typeface="Pyidaungsu" panose="020B0502040204020203" pitchFamily="34" charset="0"/>
                <a:cs typeface="Pyidaungsu" panose="020B0502040204020203" pitchFamily="34" charset="0"/>
              </a:rPr>
              <a:t>့်</a:t>
            </a:r>
            <a:r>
              <a:rPr lang="en-US" sz="4000" b="1" dirty="0" err="1">
                <a:ln w="6600">
                  <a:solidFill>
                    <a:srgbClr val="F4642A"/>
                  </a:solidFill>
                  <a:prstDash val="solid"/>
                </a:ln>
                <a:solidFill>
                  <a:srgbClr val="FFFFFF"/>
                </a:solidFill>
                <a:effectLst>
                  <a:outerShdw dist="38100" dir="2700000" algn="tl" rotWithShape="0">
                    <a:srgbClr val="F4642A"/>
                  </a:outerShdw>
                </a:effectLst>
                <a:latin typeface="Pyidaungsu" panose="020B0502040204020203" pitchFamily="34" charset="0"/>
                <a:cs typeface="Pyidaungsu" panose="020B0502040204020203" pitchFamily="34" charset="0"/>
              </a:rPr>
              <a:t>ရင်ဆိုင်ခြင်း</a:t>
            </a:r>
            <a:r>
              <a:rPr lang="en-US" sz="4000" b="1" dirty="0">
                <a:ln w="6600">
                  <a:solidFill>
                    <a:srgbClr val="F4642A"/>
                  </a:solidFill>
                  <a:prstDash val="solid"/>
                </a:ln>
                <a:solidFill>
                  <a:srgbClr val="FFFFFF"/>
                </a:solidFill>
                <a:effectLst>
                  <a:outerShdw dist="38100" dir="2700000" algn="tl" rotWithShape="0">
                    <a:srgbClr val="F4642A"/>
                  </a:outerShdw>
                </a:effectLst>
                <a:latin typeface="Pyidaungsu" panose="020B0502040204020203" pitchFamily="34" charset="0"/>
                <a:cs typeface="Pyidaungsu" panose="020B0502040204020203" pitchFamily="34" charset="0"/>
              </a:rPr>
              <a:t> </a:t>
            </a:r>
            <a:endParaRPr kumimoji="0" lang="en-US" sz="40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Pyidaungsu" panose="020B0502040204020203" pitchFamily="34" charset="0"/>
              <a:cs typeface="Pyidaungsu" panose="020B0502040204020203" pitchFamily="34" charset="0"/>
            </a:endParaRPr>
          </a:p>
        </p:txBody>
      </p:sp>
      <p:sp>
        <p:nvSpPr>
          <p:cNvPr id="6" name="CuadroTexto 5">
            <a:extLst>
              <a:ext uri="{FF2B5EF4-FFF2-40B4-BE49-F238E27FC236}">
                <a16:creationId xmlns:a16="http://schemas.microsoft.com/office/drawing/2014/main" id="{D1C3CEF0-01F0-BE67-7E12-53D9F5BFAD16}"/>
              </a:ext>
            </a:extLst>
          </p:cNvPr>
          <p:cNvSpPr txBox="1"/>
          <p:nvPr/>
        </p:nvSpPr>
        <p:spPr>
          <a:xfrm rot="16200000">
            <a:off x="-2795302" y="3616696"/>
            <a:ext cx="614319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သင်ခန်းစာ</a:t>
            </a:r>
            <a:r>
              <a:rPr kumimoji="0" lang="en-US" sz="1600" b="1" i="0" u="none" strike="noStrike" kern="1200" cap="none" spc="0" normalizeH="0" baseline="0" noProof="0" dirty="0">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 ၁၂ </a:t>
            </a:r>
            <a:r>
              <a:rPr kumimoji="0" lang="en-US" sz="1600" b="1" i="0" u="none" strike="noStrike" kern="1200" cap="none" spc="0" normalizeH="0" baseline="0" noProof="0" dirty="0" err="1">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စက်တင်ဘာ</a:t>
            </a:r>
            <a:r>
              <a:rPr kumimoji="0" lang="en-US" sz="1600" b="1" i="0" u="none" strike="noStrike" kern="1200" cap="none" spc="0" normalizeH="0" baseline="0" noProof="0" dirty="0">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 ၁၉</a:t>
            </a:r>
          </a:p>
        </p:txBody>
      </p:sp>
    </p:spTree>
    <p:extLst>
      <p:ext uri="{BB962C8B-B14F-4D97-AF65-F5344CB8AC3E}">
        <p14:creationId xmlns:p14="http://schemas.microsoft.com/office/powerpoint/2010/main" val="4702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8F184BB-9226-7180-7671-D9A6EF596D26}"/>
              </a:ext>
            </a:extLst>
          </p:cNvPr>
          <p:cNvSpPr txBox="1"/>
          <p:nvPr/>
        </p:nvSpPr>
        <p:spPr>
          <a:xfrm>
            <a:off x="0" y="38500"/>
            <a:ext cx="12191999" cy="584775"/>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defPPr>
              <a:defRPr lang="es-ES"/>
            </a:defPPr>
            <a:lvl1pPr algn="ctr">
              <a:defRPr sz="4400" b="1" spc="300">
                <a:ln/>
                <a:solidFill>
                  <a:schemeClr val="accent4"/>
                </a:solidFill>
                <a:effectLst>
                  <a:outerShdw blurRad="38100" dist="38100" dir="2700000" algn="tl">
                    <a:srgbClr val="000000">
                      <a:alpha val="43137"/>
                    </a:srgbClr>
                  </a:outerShdw>
                </a:effectLst>
              </a:defRPr>
            </a:lvl1pPr>
          </a:lstStyle>
          <a:p>
            <a:r>
              <a:rPr lang="en-US" sz="3200" dirty="0"/>
              <a:t>မိမိကိုယ်ကိုဆန်းစစ်ခြင်းနှ</a:t>
            </a:r>
            <a:r>
              <a:rPr lang="en-US" sz="3200"/>
              <a:t>င့်</a:t>
            </a:r>
            <a:r>
              <a:rPr lang="en-US" sz="3200" dirty="0" err="1"/>
              <a:t>အောင်မြင်ခြ</a:t>
            </a:r>
            <a:r>
              <a:rPr lang="en-US" sz="3200" err="1"/>
              <a:t>င</a:t>
            </a:r>
            <a:r>
              <a:rPr lang="en-US" sz="3200"/>
              <a:t>်း</a:t>
            </a:r>
            <a:endParaRPr lang="en-US" sz="3200" dirty="0"/>
          </a:p>
        </p:txBody>
      </p:sp>
      <p:sp>
        <p:nvSpPr>
          <p:cNvPr id="5" name="CuadroTexto 4">
            <a:extLst>
              <a:ext uri="{FF2B5EF4-FFF2-40B4-BE49-F238E27FC236}">
                <a16:creationId xmlns:a16="http://schemas.microsoft.com/office/drawing/2014/main" id="{16E75BD2-C025-8C40-B2D1-5987D951BB92}"/>
              </a:ext>
            </a:extLst>
          </p:cNvPr>
          <p:cNvSpPr txBox="1"/>
          <p:nvPr/>
        </p:nvSpPr>
        <p:spPr>
          <a:xfrm>
            <a:off x="1" y="579818"/>
            <a:ext cx="12191998" cy="892552"/>
          </a:xfrm>
          <a:prstGeom prst="rect">
            <a:avLst/>
          </a:prstGeom>
          <a:noFill/>
        </p:spPr>
        <p:txBody>
          <a:bodyPr wrap="square">
            <a:spAutoFit/>
          </a:bodyPr>
          <a:lstStyle/>
          <a:p>
            <a:pPr lvl="0" algn="ctr">
              <a:defRPr/>
            </a:pPr>
            <a:r>
              <a:rPr lang="en-US"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a:t>
            </a:r>
            <a:r>
              <a:rPr lang="my-MM"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သင်တို့သည် ယုံကြည်ခြင်း၌ တည်သလော၊ မတည်လောဟု ကိုယ်ကိုကိုယ် စစ်ကြောကြလော့။ ကိုယ်ကိုကိုယ် စုံစမ်းကြလော့။ အစစ်မခံနိုင်</a:t>
            </a:r>
            <a:r>
              <a:rPr lang="en-US"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 </a:t>
            </a:r>
            <a:r>
              <a:rPr lang="my-MM"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သော သူမမှန်လျှင်၊ ယေရှုခရစ်သည် သင်တို့၌ တည်တော်မူသည်ဟု ကိုယ်အကြောင်းကို ကိုယ်မသိကြသလော</a:t>
            </a:r>
            <a:r>
              <a:rPr lang="en-US"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a:t>
            </a:r>
          </a:p>
          <a:p>
            <a:pPr lvl="0" algn="ctr">
              <a:defRPr/>
            </a:pPr>
            <a:r>
              <a:rPr lang="en-US" sz="1400"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(၂ </a:t>
            </a:r>
            <a:r>
              <a:rPr lang="en-US" sz="1400" dirty="0" err="1">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ကောရိန္သု</a:t>
            </a:r>
            <a:r>
              <a:rPr lang="en-US" sz="1400"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rPr>
              <a:t> ၁၃း၅)</a:t>
            </a:r>
            <a:endParaRPr lang="my-MM" dirty="0">
              <a:solidFill>
                <a:srgbClr val="F4642A">
                  <a:lumMod val="40000"/>
                  <a:lumOff val="60000"/>
                </a:srgbClr>
              </a:solidFill>
              <a:effectLst>
                <a:glow rad="127000">
                  <a:srgbClr val="284A2D"/>
                </a:glow>
              </a:effectLst>
              <a:latin typeface="Pyidaungsu" panose="020B0502040204020203" pitchFamily="34" charset="0"/>
              <a:cs typeface="Pyidaungsu" panose="020B0502040204020203" pitchFamily="34" charset="0"/>
            </a:endParaRP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15166"/>
            <a:ext cx="7932907" cy="923330"/>
          </a:xfrm>
          <a:prstGeom prst="rect">
            <a:avLst/>
          </a:prstGeom>
          <a:noFill/>
        </p:spPr>
        <p:txBody>
          <a:bodyPr wrap="square" rtlCol="0">
            <a:spAutoFit/>
          </a:bodyPr>
          <a:lstStyle/>
          <a:p>
            <a:pPr lvl="0">
              <a:spcBef>
                <a:spcPts val="600"/>
              </a:spcBef>
              <a:defRPr/>
            </a:pPr>
            <a:r>
              <a:rPr lang="en-JP" dirty="0">
                <a:latin typeface="Pyidaungsu" panose="020B0502040204020203" pitchFamily="34" charset="0"/>
                <a:cs typeface="Pyidaungsu" panose="020B0502040204020203" pitchFamily="34" charset="0"/>
              </a:rPr>
              <a:t>ပေါလုသည် ကောရိန္သုမြို့သို့ သွားရောက်လည်ပတ်မည့်အချိန် နီးကပ်လာနေပြီဖြစ်သည်။ ထိုအချိန်တွင် သူသည် အဘယ်အရာများကို တွေ့ရှိရမည်နည်း၊ တွေ့ရှိသည့်အခြေအနေ အပေါ် မူတည်၍ မည်သို့ပြုမူဆောင်ရွက်သင့်သနည်း။ (၂ ကောရိန္သု ၁၃:၁–၂)</a:t>
            </a:r>
            <a:endParaRPr kumimoji="0" lang="en-US"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463779"/>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6" y="2332543"/>
            <a:ext cx="5009747" cy="1200329"/>
          </a:xfrm>
          <a:prstGeom prst="rect">
            <a:avLst/>
          </a:prstGeom>
          <a:noFill/>
        </p:spPr>
        <p:txBody>
          <a:bodyPr wrap="square">
            <a:spAutoFit/>
          </a:bodyPr>
          <a:lstStyle/>
          <a:p>
            <a:pPr lvl="0">
              <a:spcBef>
                <a:spcPts val="600"/>
              </a:spcBef>
              <a:defRPr/>
            </a:pPr>
            <a:r>
              <a:rPr lang="en-JP" dirty="0">
                <a:latin typeface="Pyidaungsu" panose="020B0502040204020203" pitchFamily="34" charset="0"/>
                <a:cs typeface="Pyidaungsu" panose="020B0502040204020203" pitchFamily="34" charset="0"/>
              </a:rPr>
              <a:t>ပေါလုသည် အသင်းတော်ကို စည်းကမ်းအတိုင်း  အရေး ယူမှုကို ပြင်းပြင်းထန်ထန် ဆောင်ရွက်ရန် အသင့်ရှိခဲ့ သည်။ နောင်တရသူများကို ပြန်လည်ထူထောင်ပေးရန် နှင့် ခေါင်းမာနေသူများကို အပြစ်ပေးရန် ဖြစ်သည်။</a:t>
            </a:r>
            <a:endParaRPr kumimoji="0" lang="en-US"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6024539"/>
            <a:ext cx="7738356" cy="923330"/>
          </a:xfrm>
          <a:prstGeom prst="rect">
            <a:avLst/>
          </a:prstGeom>
          <a:noFill/>
        </p:spPr>
        <p:txBody>
          <a:bodyPr wrap="square">
            <a:spAutoFit/>
          </a:bodyPr>
          <a:lstStyle/>
          <a:p>
            <a:pPr lvl="0">
              <a:spcBef>
                <a:spcPts val="600"/>
              </a:spcBef>
              <a:defRPr/>
            </a:pPr>
            <a:r>
              <a:rPr lang="en-JP" dirty="0">
                <a:latin typeface="Pyidaungsu" panose="020B0502040204020203" pitchFamily="34" charset="0"/>
                <a:cs typeface="Pyidaungsu" panose="020B0502040204020203" pitchFamily="34" charset="0"/>
              </a:rPr>
              <a:t>ပေါလုဘက်မှမူ သူတို့သည် မကောင်းမှုများကို မပြုတော့ဘဲ ကောင်းမှုများကို ပြုလုပ်ကြ ရန်နှင့် ဝိညာဉ်ရေးရာ၌ ပြည့်စုံရင့်ကျက်လာကြရန် ဆုတောင်းပေးခဲ့သည် (၂ ကော ၁၃:၇–၉)။</a:t>
            </a:r>
            <a:endParaRPr kumimoji="0" lang="en-US"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951823"/>
            <a:ext cx="5009745" cy="1200329"/>
          </a:xfrm>
          <a:prstGeom prst="rect">
            <a:avLst/>
          </a:prstGeom>
          <a:noFill/>
        </p:spPr>
        <p:txBody>
          <a:bodyPr wrap="square">
            <a:spAutoFit/>
          </a:bodyPr>
          <a:lstStyle/>
          <a:p>
            <a:pPr lvl="0">
              <a:spcBef>
                <a:spcPts val="600"/>
              </a:spcBef>
              <a:defRPr/>
            </a:pPr>
            <a:r>
              <a:rPr lang="en-JP" dirty="0">
                <a:latin typeface="Pyidaungsu" panose="020B0502040204020203" pitchFamily="34" charset="0"/>
                <a:cs typeface="Pyidaungsu" panose="020B0502040204020203" pitchFamily="34" charset="0"/>
              </a:rPr>
              <a:t>ထို့ကြောင့် ထိုအချိန်မရောက်မီ ကောရိန္သုအသင်းသား များသည် မိမိတို့၏အသက်တာကို ပြန်လည်စဉ်းစားပြီး မိမိတို့ကိုယ်ကို စစ်ဆေးသုံးသပ်သင့်ကြသည် (၂ ကော ၁၃:၅)။</a:t>
            </a:r>
            <a:endParaRPr kumimoji="0" lang="en-US"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7" name="CuadroTexto 6">
            <a:extLst>
              <a:ext uri="{FF2B5EF4-FFF2-40B4-BE49-F238E27FC236}">
                <a16:creationId xmlns:a16="http://schemas.microsoft.com/office/drawing/2014/main" id="{EFF17DB4-5834-BD1C-EE6E-FF1F258F027F}"/>
              </a:ext>
            </a:extLst>
          </p:cNvPr>
          <p:cNvSpPr txBox="1"/>
          <p:nvPr/>
        </p:nvSpPr>
        <p:spPr>
          <a:xfrm>
            <a:off x="2840476" y="3514588"/>
            <a:ext cx="5009745" cy="1477328"/>
          </a:xfrm>
          <a:prstGeom prst="rect">
            <a:avLst/>
          </a:prstGeom>
          <a:noFill/>
        </p:spPr>
        <p:txBody>
          <a:bodyPr wrap="square">
            <a:spAutoFit/>
          </a:bodyPr>
          <a:lstStyle/>
          <a:p>
            <a:pPr lvl="0">
              <a:spcBef>
                <a:spcPts val="600"/>
              </a:spcBef>
              <a:defRPr/>
            </a:pPr>
            <a:r>
              <a:rPr lang="en-JP" dirty="0">
                <a:latin typeface="Pyidaungsu" panose="020B0502040204020203" pitchFamily="34" charset="0"/>
                <a:cs typeface="Pyidaungsu" panose="020B0502040204020203" pitchFamily="34" charset="0"/>
              </a:rPr>
              <a:t>သူ၏စိုးရိမ်မှုမှာ သူတို့ထံသို့ ရောက်ရှိလာသောအခါ အ ချင်းချင်း ပဋိပက္ခဖြစ်နေကြခြင်းနှင့် အပြစ်အမျိုးမျိုးကို ကျူးလွန်နေကြခြင်းတို့ဖြစ်သည်။ ထို့အပြင် နောင်တမ ရသော အပြစ်သားများအတွက် မိမိငိုကြွေးရမည်ကို လည်း သူစိုးရိမ်ခဲ့သည် (၂ ကော ၁၂:၂၀-၂၁)။</a:t>
            </a:r>
            <a:endParaRPr kumimoji="0" lang="en-US"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30216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435395" y="865591"/>
            <a:ext cx="9505507" cy="4832092"/>
          </a:xfrm>
          <a:prstGeom prst="rect">
            <a:avLst/>
          </a:prstGeom>
          <a:noFill/>
        </p:spPr>
        <p:txBody>
          <a:bodyPr wrap="square">
            <a:spAutoFit/>
          </a:bodyPr>
          <a:lstStyle/>
          <a:p>
            <a:r>
              <a:rPr lang="en-JP" sz="2800" dirty="0">
                <a:latin typeface="Pyidaungsu" panose="020B0502040204020203" pitchFamily="34" charset="0"/>
                <a:cs typeface="Pyidaungsu" panose="020B0502040204020203" pitchFamily="34" charset="0"/>
              </a:rPr>
              <a:t>“ဘုရားသခင်၏လူတို့သည် မိစ္ဆာဆရာများ၏ သြဇာလွှမ်းမိုးမှုနှင့်မှောင် မိုက် ဝိညာဉ်များ၏ လှည့်ဖြားခြင်းမှ ကာကွယ်ရန် သမ္မာကျမ်းစာကို မိမိတို့၏ အကာအကွယ််််ဖြစ်သည်ဟု ဘုရားသခင်က ပြောပြနေသည်။ လူတို့သည် သမ္မာကျမ်းစာကို သိရှိနားလည်ခြင်းမရရှိစေရန် စာတန် သည် ဖြစ်နိုင်သမျှ နည်းလမ်းတိုင်းကို အသုံးပြုသည်။ အကြောင်းမှာ သမ္မာကျမ်းစာ၏ ရှင်းလင်းသောဖော်ပြချက်များက သူ၏လှည့်ဖြားမှု များကို ဖော်ထုတ်ပြသသောကြောင့် ဖြစ်သည်။ ဘုရားသခင်၏အမှု တော် ပြန်လည်နိုးကြားလာတိုင်း မကောင်းမှု၏မင်းသားသည် ပိုမို ပြင်းထန်စွာ လှုပ်ရှားဆောင်ရွက်လာသည်။ ယခုအချိန်တွင်လည်း ခရစ်တော်နှင့် ကိုယ်တော်၏နောက်လိုက်များကို ဆန့်ကျင်သည့် နောက်ဆုံးတိုက်ပွဲအတွက် စာတန်သည်အစွမ်းကုန် ကြိုးပမ်းနေသည်။ </a:t>
            </a:r>
          </a:p>
        </p:txBody>
      </p:sp>
      <p:sp>
        <p:nvSpPr>
          <p:cNvPr id="4" name="CuadroTexto 3">
            <a:extLst>
              <a:ext uri="{FF2B5EF4-FFF2-40B4-BE49-F238E27FC236}">
                <a16:creationId xmlns:a16="http://schemas.microsoft.com/office/drawing/2014/main" id="{A29A2DCA-7926-A37C-2662-3C0041C85CE9}"/>
              </a:ext>
            </a:extLst>
          </p:cNvPr>
          <p:cNvSpPr txBox="1"/>
          <p:nvPr/>
        </p:nvSpPr>
        <p:spPr>
          <a:xfrm>
            <a:off x="7173004" y="6081832"/>
            <a:ext cx="3506858"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Aptos" panose="02110004020202020204"/>
                <a:ea typeface="+mn-ea"/>
                <a:cs typeface="+mn-cs"/>
              </a:rPr>
              <a:t>EGW</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 (The Great Controversy, p. 593)</a:t>
            </a:r>
          </a:p>
        </p:txBody>
      </p:sp>
    </p:spTree>
    <p:extLst>
      <p:ext uri="{BB962C8B-B14F-4D97-AF65-F5344CB8AC3E}">
        <p14:creationId xmlns:p14="http://schemas.microsoft.com/office/powerpoint/2010/main" val="17821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88379"/>
            <a:ext cx="6515100" cy="2554545"/>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lvl="0" algn="ctr">
              <a:defRPr/>
            </a:pPr>
            <a:r>
              <a:rPr lang="my-MM"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‘ငါတို့စစ်တိုက်၍ သုံးစွဲသော လက်နက်</a:t>
            </a:r>
            <a:r>
              <a:rPr lang="en-JP"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သည် ဇာတိပကတိလက်နက် မဟုတ်။ ဘုရားသခင်၏ တန်ခိုးတော်အားဖြင့် မြို့</a:t>
            </a:r>
            <a:r>
              <a:rPr lang="en-JP"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ရိုးမြို့ပြတို့ကို ဖြိုဖျက်နိုင်</a:t>
            </a:r>
            <a:r>
              <a:rPr lang="en-JP"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သော</a:t>
            </a:r>
            <a:r>
              <a:rPr lang="en-JP"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လက်</a:t>
            </a:r>
            <a:r>
              <a:rPr lang="en-JP"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နက် ဖြစ်၏”</a:t>
            </a:r>
            <a:r>
              <a:rPr lang="en-JP"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3200" dirty="0">
                <a:ln w="12700">
                  <a:noFill/>
                  <a:prstDash val="solid"/>
                </a:ln>
                <a:solidFill>
                  <a:srgbClr val="725536"/>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(၂ ကောရိန္သု ၁၀း၄)</a:t>
            </a:r>
            <a:endParaRPr kumimoji="0" lang="en-US" sz="3200"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3981451" y="3933229"/>
            <a:ext cx="7896224" cy="2708434"/>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2000" b="1" dirty="0" err="1">
                <a:solidFill>
                  <a:srgbClr val="B7101D"/>
                </a:solidFill>
                <a:latin typeface="Pyidaungsu" panose="020B0502040204020203" pitchFamily="34" charset="0"/>
                <a:cs typeface="Pyidaungsu" panose="020B0502040204020203" pitchFamily="34" charset="0"/>
              </a:rPr>
              <a:t>ဝိညာဉ်ရေးတိုက်ပွဲ</a:t>
            </a:r>
            <a:endParaRPr kumimoji="0" lang="en-US" sz="2000" b="1" i="0" u="none" strike="noStrike" kern="1200" cap="none" spc="0" normalizeH="0" baseline="0" noProof="0" dirty="0">
              <a:ln>
                <a:noFill/>
              </a:ln>
              <a:solidFill>
                <a:srgbClr val="B7101D"/>
              </a:solidFill>
              <a:effectLst/>
              <a:uLnTx/>
              <a:uFillTx/>
              <a:latin typeface="Pyidaungsu" panose="020B0502040204020203" pitchFamily="34" charset="0"/>
              <a:cs typeface="Pyidaungsu" panose="020B0502040204020203" pitchFamily="34" charset="0"/>
            </a:endParaRPr>
          </a:p>
          <a:p>
            <a:pPr marL="457200" marR="0" lvl="1" indent="0" algn="l" defTabSz="914400" rtl="0" eaLnBrk="1" fontAlgn="auto" latinLnBrk="0" hangingPunct="1">
              <a:lnSpc>
                <a:spcPct val="100000"/>
              </a:lnSpc>
              <a:spcBef>
                <a:spcPts val="600"/>
              </a:spcBef>
              <a:spcAft>
                <a:spcPts val="0"/>
              </a:spcAft>
              <a:buClrTx/>
              <a:buSzTx/>
              <a:buFontTx/>
              <a:buNone/>
              <a:tabLst/>
              <a:defRPr/>
            </a:pPr>
            <a:r>
              <a:rPr lang="en-US" sz="2000" dirty="0">
                <a:solidFill>
                  <a:prstClr val="black"/>
                </a:solidFill>
                <a:latin typeface="Pyidaungsu" panose="020B0502040204020203" pitchFamily="34" charset="0"/>
                <a:cs typeface="Pyidaungsu" panose="020B0502040204020203" pitchFamily="34" charset="0"/>
              </a:rPr>
              <a:t>တိုက်ခိုက်ရန်အသုံးပြုသောလက်နာက်များ (၂ </a:t>
            </a:r>
            <a:r>
              <a:rPr lang="en-US" sz="2000" dirty="0" err="1">
                <a:solidFill>
                  <a:prstClr val="black"/>
                </a:solidFill>
                <a:latin typeface="Pyidaungsu" panose="020B0502040204020203" pitchFamily="34" charset="0"/>
                <a:cs typeface="Pyidaungsu" panose="020B0502040204020203" pitchFamily="34" charset="0"/>
              </a:rPr>
              <a:t>ကောရိန္သု</a:t>
            </a:r>
            <a:r>
              <a:rPr lang="en-US" sz="2000" dirty="0">
                <a:solidFill>
                  <a:prstClr val="black"/>
                </a:solidFill>
                <a:latin typeface="Pyidaungsu" panose="020B0502040204020203" pitchFamily="34" charset="0"/>
                <a:cs typeface="Pyidaungsu" panose="020B0502040204020203" pitchFamily="34" charset="0"/>
              </a:rPr>
              <a:t> ၁၀း၁-၁၁)</a:t>
            </a:r>
            <a:endPar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a:p>
            <a:pPr marL="457200" marR="0" lvl="1" indent="0" algn="l" defTabSz="914400" rtl="0" eaLnBrk="1" fontAlgn="auto" latinLnBrk="0" hangingPunct="1">
              <a:lnSpc>
                <a:spcPct val="100000"/>
              </a:lnSpc>
              <a:spcBef>
                <a:spcPts val="600"/>
              </a:spcBef>
              <a:spcAft>
                <a:spcPts val="0"/>
              </a:spcAft>
              <a:buClrTx/>
              <a:buSzTx/>
              <a:buFontTx/>
              <a:buNone/>
              <a:tabLst/>
              <a:defRPr/>
            </a:pPr>
            <a:r>
              <a:rPr lang="en-US" sz="2000" dirty="0">
                <a:solidFill>
                  <a:prstClr val="black"/>
                </a:solidFill>
                <a:latin typeface="Pyidaungsu" panose="020B0502040204020203" pitchFamily="34" charset="0"/>
                <a:cs typeface="Pyidaungsu" panose="020B0502040204020203" pitchFamily="34" charset="0"/>
              </a:rPr>
              <a:t>မှန်ကန်သောကာကွယ်ပြောဆိုမှု (၂ </a:t>
            </a:r>
            <a:r>
              <a:rPr lang="en-US" sz="2000" dirty="0" err="1">
                <a:solidFill>
                  <a:prstClr val="black"/>
                </a:solidFill>
                <a:latin typeface="Pyidaungsu" panose="020B0502040204020203" pitchFamily="34" charset="0"/>
                <a:cs typeface="Pyidaungsu" panose="020B0502040204020203" pitchFamily="34" charset="0"/>
              </a:rPr>
              <a:t>ကောရိန္သု</a:t>
            </a:r>
            <a:r>
              <a:rPr lang="en-US" sz="2000" dirty="0">
                <a:solidFill>
                  <a:prstClr val="black"/>
                </a:solidFill>
                <a:latin typeface="Pyidaungsu" panose="020B0502040204020203" pitchFamily="34" charset="0"/>
                <a:cs typeface="Pyidaungsu" panose="020B0502040204020203" pitchFamily="34" charset="0"/>
              </a:rPr>
              <a:t> ၁၀း၁၂-၁၈)</a:t>
            </a:r>
            <a:endPar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2000" b="1" dirty="0" err="1">
                <a:solidFill>
                  <a:srgbClr val="0E40AC"/>
                </a:solidFill>
                <a:latin typeface="Pyidaungsu" panose="020B0502040204020203" pitchFamily="34" charset="0"/>
                <a:cs typeface="Pyidaungsu" panose="020B0502040204020203" pitchFamily="34" charset="0"/>
              </a:rPr>
              <a:t>အယူမှားဆရာများကို</a:t>
            </a:r>
            <a:r>
              <a:rPr lang="en-US" sz="2000" b="1" dirty="0">
                <a:solidFill>
                  <a:srgbClr val="0E40AC"/>
                </a:solidFill>
                <a:latin typeface="Pyidaungsu" panose="020B0502040204020203" pitchFamily="34" charset="0"/>
                <a:cs typeface="Pyidaungsu" panose="020B0502040204020203" pitchFamily="34" charset="0"/>
              </a:rPr>
              <a:t> </a:t>
            </a:r>
            <a:r>
              <a:rPr lang="en-US" sz="2000" b="1" dirty="0" err="1">
                <a:solidFill>
                  <a:srgbClr val="0E40AC"/>
                </a:solidFill>
                <a:latin typeface="Pyidaungsu" panose="020B0502040204020203" pitchFamily="34" charset="0"/>
                <a:cs typeface="Pyidaungsu" panose="020B0502040204020203" pitchFamily="34" charset="0"/>
              </a:rPr>
              <a:t>ရင်ဆိုင်ဖြေရှင်းခြင်း</a:t>
            </a:r>
            <a:r>
              <a:rPr lang="en-US" sz="2000" b="1" dirty="0">
                <a:solidFill>
                  <a:srgbClr val="0E40AC"/>
                </a:solidFill>
                <a:latin typeface="Pyidaungsu" panose="020B0502040204020203" pitchFamily="34" charset="0"/>
                <a:cs typeface="Pyidaungsu" panose="020B0502040204020203" pitchFamily="34" charset="0"/>
              </a:rPr>
              <a:t> </a:t>
            </a:r>
            <a:endParaRPr kumimoji="0" lang="en-US" sz="2000" b="1" i="0" u="none" strike="noStrike" kern="1200" cap="none" spc="0" normalizeH="0" baseline="0" noProof="0" dirty="0">
              <a:ln>
                <a:noFill/>
              </a:ln>
              <a:solidFill>
                <a:srgbClr val="0E40AC"/>
              </a:solidFill>
              <a:effectLst/>
              <a:uLnTx/>
              <a:uFillTx/>
              <a:latin typeface="Pyidaungsu" panose="020B0502040204020203" pitchFamily="34" charset="0"/>
              <a:cs typeface="Pyidaungsu" panose="020B0502040204020203" pitchFamily="34" charset="0"/>
            </a:endParaRPr>
          </a:p>
          <a:p>
            <a:pPr marL="457200" marR="0" lvl="1" indent="0" algn="l" defTabSz="914400" rtl="0" eaLnBrk="1" fontAlgn="auto" latinLnBrk="0" hangingPunct="1">
              <a:lnSpc>
                <a:spcPct val="100000"/>
              </a:lnSpc>
              <a:spcBef>
                <a:spcPts val="600"/>
              </a:spcBef>
              <a:spcAft>
                <a:spcPts val="0"/>
              </a:spcAft>
              <a:buClrTx/>
              <a:buSzTx/>
              <a:buFontTx/>
              <a:buNone/>
              <a:tabLst/>
              <a:defRPr/>
            </a:pPr>
            <a:r>
              <a:rPr lang="en-US" sz="2000" dirty="0">
                <a:solidFill>
                  <a:prstClr val="black"/>
                </a:solidFill>
                <a:latin typeface="Pyidaungsu" panose="020B0502040204020203" pitchFamily="34" charset="0"/>
                <a:cs typeface="Pyidaungsu" panose="020B0502040204020203" pitchFamily="34" charset="0"/>
              </a:rPr>
              <a:t>တမန်တော်ဟန်ဆောင်၍ </a:t>
            </a:r>
            <a:r>
              <a:rPr lang="en-US" sz="2000" dirty="0" err="1">
                <a:solidFill>
                  <a:prstClr val="black"/>
                </a:solidFill>
                <a:latin typeface="Pyidaungsu" panose="020B0502040204020203" pitchFamily="34" charset="0"/>
                <a:cs typeface="Pyidaungsu" panose="020B0502040204020203" pitchFamily="34" charset="0"/>
              </a:rPr>
              <a:t>လှည</a:t>
            </a:r>
            <a:r>
              <a:rPr lang="en-US" sz="2000" dirty="0">
                <a:solidFill>
                  <a:prstClr val="black"/>
                </a:solidFill>
                <a:latin typeface="Pyidaungsu" panose="020B0502040204020203" pitchFamily="34" charset="0"/>
                <a:cs typeface="Pyidaungsu" panose="020B0502040204020203" pitchFamily="34" charset="0"/>
              </a:rPr>
              <a:t>့်</a:t>
            </a:r>
            <a:r>
              <a:rPr lang="en-US" sz="2000" dirty="0" err="1">
                <a:solidFill>
                  <a:prstClr val="black"/>
                </a:solidFill>
                <a:latin typeface="Pyidaungsu" panose="020B0502040204020203" pitchFamily="34" charset="0"/>
                <a:cs typeface="Pyidaungsu" panose="020B0502040204020203" pitchFamily="34" charset="0"/>
              </a:rPr>
              <a:t>ဖြားသူများ</a:t>
            </a:r>
            <a:r>
              <a:rPr lang="en-US" sz="2000" dirty="0">
                <a:solidFill>
                  <a:prstClr val="black"/>
                </a:solidFill>
                <a:latin typeface="Pyidaungsu" panose="020B0502040204020203" pitchFamily="34" charset="0"/>
                <a:cs typeface="Pyidaungsu" panose="020B0502040204020203" pitchFamily="34" charset="0"/>
              </a:rPr>
              <a:t> (၂ </a:t>
            </a:r>
            <a:r>
              <a:rPr lang="en-US" sz="2000" dirty="0" err="1">
                <a:solidFill>
                  <a:prstClr val="black"/>
                </a:solidFill>
                <a:latin typeface="Pyidaungsu" panose="020B0502040204020203" pitchFamily="34" charset="0"/>
                <a:cs typeface="Pyidaungsu" panose="020B0502040204020203" pitchFamily="34" charset="0"/>
              </a:rPr>
              <a:t>ကောရိန္သု</a:t>
            </a:r>
            <a:r>
              <a:rPr lang="en-US" sz="2000" dirty="0">
                <a:solidFill>
                  <a:prstClr val="black"/>
                </a:solidFill>
                <a:latin typeface="Pyidaungsu" panose="020B0502040204020203" pitchFamily="34" charset="0"/>
                <a:cs typeface="Pyidaungsu" panose="020B0502040204020203" pitchFamily="34" charset="0"/>
              </a:rPr>
              <a:t> ၁၁း၁-၁၅) </a:t>
            </a:r>
            <a:endPar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a:p>
            <a:pPr marL="457200" marR="0" lvl="1" indent="0" algn="l" defTabSz="914400" rtl="0" eaLnBrk="1" fontAlgn="auto" latinLnBrk="0" hangingPunct="1">
              <a:lnSpc>
                <a:spcPct val="100000"/>
              </a:lnSpc>
              <a:spcBef>
                <a:spcPts val="600"/>
              </a:spcBef>
              <a:spcAft>
                <a:spcPts val="0"/>
              </a:spcAft>
              <a:buClrTx/>
              <a:buSzTx/>
              <a:buFontTx/>
              <a:buNone/>
              <a:tabLst/>
              <a:defRPr/>
            </a:pPr>
            <a:r>
              <a:rPr lang="en-US" sz="2000" dirty="0" err="1">
                <a:solidFill>
                  <a:prstClr val="black"/>
                </a:solidFill>
                <a:latin typeface="Pyidaungsu" panose="020B0502040204020203" pitchFamily="34" charset="0"/>
                <a:cs typeface="Pyidaungsu" panose="020B0502040204020203" pitchFamily="34" charset="0"/>
              </a:rPr>
              <a:t>ရှင်ပေါလုနှင</a:t>
            </a:r>
            <a:r>
              <a:rPr lang="en-US" sz="2000" dirty="0">
                <a:solidFill>
                  <a:prstClr val="black"/>
                </a:solidFill>
                <a:latin typeface="Pyidaungsu" panose="020B0502040204020203" pitchFamily="34" charset="0"/>
                <a:cs typeface="Pyidaungsu" panose="020B0502040204020203" pitchFamily="34" charset="0"/>
              </a:rPr>
              <a:t>့်</a:t>
            </a:r>
            <a:r>
              <a:rPr lang="en-US" sz="2000" dirty="0" err="1">
                <a:solidFill>
                  <a:prstClr val="black"/>
                </a:solidFill>
                <a:latin typeface="Pyidaungsu" panose="020B0502040204020203" pitchFamily="34" charset="0"/>
                <a:cs typeface="Pyidaungsu" panose="020B0502040204020203" pitchFamily="34" charset="0"/>
              </a:rPr>
              <a:t>မိစ္ဆာဆရာများ</a:t>
            </a:r>
            <a:r>
              <a:rPr lang="en-US" sz="2000" dirty="0">
                <a:solidFill>
                  <a:prstClr val="black"/>
                </a:solidFill>
                <a:latin typeface="Pyidaungsu" panose="020B0502040204020203" pitchFamily="34" charset="0"/>
                <a:cs typeface="Pyidaungsu" panose="020B0502040204020203" pitchFamily="34" charset="0"/>
              </a:rPr>
              <a:t> (၂ </a:t>
            </a:r>
            <a:r>
              <a:rPr lang="en-US" sz="2000" dirty="0" err="1">
                <a:solidFill>
                  <a:prstClr val="black"/>
                </a:solidFill>
                <a:latin typeface="Pyidaungsu" panose="020B0502040204020203" pitchFamily="34" charset="0"/>
                <a:cs typeface="Pyidaungsu" panose="020B0502040204020203" pitchFamily="34" charset="0"/>
              </a:rPr>
              <a:t>ကောရိန္သု</a:t>
            </a:r>
            <a:r>
              <a:rPr lang="en-US" sz="2000" dirty="0">
                <a:solidFill>
                  <a:prstClr val="black"/>
                </a:solidFill>
                <a:latin typeface="Pyidaungsu" panose="020B0502040204020203" pitchFamily="34" charset="0"/>
                <a:cs typeface="Pyidaungsu" panose="020B0502040204020203" pitchFamily="34" charset="0"/>
              </a:rPr>
              <a:t> ၁၁း၁၆-၃၁)</a:t>
            </a:r>
            <a:endPar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a:p>
            <a:pPr marL="457200" marR="0" lvl="1" indent="0" algn="l" defTabSz="914400" rtl="0" eaLnBrk="1" fontAlgn="auto" latinLnBrk="0" hangingPunct="1">
              <a:lnSpc>
                <a:spcPct val="100000"/>
              </a:lnSpc>
              <a:spcBef>
                <a:spcPts val="600"/>
              </a:spcBef>
              <a:spcAft>
                <a:spcPts val="0"/>
              </a:spcAft>
              <a:buClrTx/>
              <a:buSzTx/>
              <a:buFontTx/>
              <a:buNone/>
              <a:tabLst/>
              <a:defRPr/>
            </a:pPr>
            <a:r>
              <a:rPr lang="en-US" sz="2000" dirty="0">
                <a:solidFill>
                  <a:prstClr val="black"/>
                </a:solidFill>
                <a:latin typeface="Pyidaungsu" panose="020B0502040204020203" pitchFamily="34" charset="0"/>
                <a:cs typeface="Pyidaungsu" panose="020B0502040204020203" pitchFamily="34" charset="0"/>
              </a:rPr>
              <a:t>မိမိကိုယ်ကိုဆန်းစစ်ခြင်းနှင့်</a:t>
            </a:r>
            <a:r>
              <a:rPr lang="en-US" sz="2000" dirty="0" err="1">
                <a:solidFill>
                  <a:prstClr val="black"/>
                </a:solidFill>
                <a:latin typeface="Pyidaungsu" panose="020B0502040204020203" pitchFamily="34" charset="0"/>
                <a:cs typeface="Pyidaungsu" panose="020B0502040204020203" pitchFamily="34" charset="0"/>
              </a:rPr>
              <a:t>အောင်မြင်ခြင်း</a:t>
            </a:r>
            <a:r>
              <a:rPr lang="en-US" sz="2000" dirty="0">
                <a:solidFill>
                  <a:prstClr val="black"/>
                </a:solidFill>
                <a:latin typeface="Pyidaungsu" panose="020B0502040204020203" pitchFamily="34" charset="0"/>
                <a:cs typeface="Pyidaungsu" panose="020B0502040204020203" pitchFamily="34" charset="0"/>
              </a:rPr>
              <a:t> (၂ </a:t>
            </a:r>
            <a:r>
              <a:rPr lang="en-US" sz="2000" dirty="0" err="1">
                <a:solidFill>
                  <a:prstClr val="black"/>
                </a:solidFill>
                <a:latin typeface="Pyidaungsu" panose="020B0502040204020203" pitchFamily="34" charset="0"/>
                <a:cs typeface="Pyidaungsu" panose="020B0502040204020203" pitchFamily="34" charset="0"/>
              </a:rPr>
              <a:t>ကောရိန္သု</a:t>
            </a:r>
            <a:r>
              <a:rPr lang="en-US" sz="2000" dirty="0">
                <a:solidFill>
                  <a:prstClr val="black"/>
                </a:solidFill>
                <a:latin typeface="Pyidaungsu" panose="020B0502040204020203" pitchFamily="34" charset="0"/>
                <a:cs typeface="Pyidaungsu" panose="020B0502040204020203" pitchFamily="34" charset="0"/>
              </a:rPr>
              <a:t> ၁၂း၁၄-၁၃း၁၀)</a:t>
            </a:r>
            <a:endPar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3" name="CuadroTexto 2">
            <a:extLst>
              <a:ext uri="{FF2B5EF4-FFF2-40B4-BE49-F238E27FC236}">
                <a16:creationId xmlns:a16="http://schemas.microsoft.com/office/drawing/2014/main" id="{009C3AF5-6EAA-92C7-8865-8FD7DFF74333}"/>
              </a:ext>
            </a:extLst>
          </p:cNvPr>
          <p:cNvSpPr txBox="1"/>
          <p:nvPr/>
        </p:nvSpPr>
        <p:spPr>
          <a:xfrm>
            <a:off x="116957" y="11687"/>
            <a:ext cx="7637513" cy="1631216"/>
          </a:xfrm>
          <a:prstGeom prst="rect">
            <a:avLst/>
          </a:prstGeom>
          <a:noFill/>
        </p:spPr>
        <p:txBody>
          <a:bodyPr wrap="square" rtlCol="0">
            <a:spAutoFit/>
          </a:bodyPr>
          <a:lstStyle/>
          <a:p>
            <a:pPr lvl="0">
              <a:defRPr/>
            </a:pP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ရှင်ပေါလုသည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အသင်းတော်အားလုံး</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အခြေအနေကို</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အမြဲတမ်းသိရှိ</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နေရန</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မိမိတာဝန်ဖြစ်သည်ဟု</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lang="en-US" sz="2000" dirty="0" err="1">
                <a:solidFill>
                  <a:prstClr val="black"/>
                </a:solidFill>
                <a:latin typeface="Pyidaungsu" panose="020B0502040204020203" pitchFamily="34" charset="0"/>
                <a:cs typeface="Pyidaungsu" panose="020B0502040204020203" pitchFamily="34" charset="0"/>
              </a:rPr>
              <a:t>သဘော</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ထားခဲ့သည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အဘယ်ကြောင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ဆိုသော</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သူတို့ကို</a:t>
            </a:r>
            <a:r>
              <a:rPr lang="en-US" sz="2000" dirty="0">
                <a:solidFill>
                  <a:prstClr val="black"/>
                </a:solidFill>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အကူအညီပေးရန</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လည်ပတ်ပေးရန</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နှစ်သိမ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မှုပေး</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ရန</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noProof="0" dirty="0" err="1">
                <a:ln>
                  <a:noFill/>
                </a:ln>
                <a:solidFill>
                  <a:prstClr val="black"/>
                </a:solidFill>
                <a:effectLst/>
                <a:uLnTx/>
                <a:uFillTx/>
                <a:latin typeface="Pyidaungsu" panose="020B0502040204020203" pitchFamily="34" charset="0"/>
                <a:cs typeface="Pyidaungsu" panose="020B0502040204020203" pitchFamily="34" charset="0"/>
              </a:rPr>
              <a:t>သို</a:t>
            </a:r>
            <a:r>
              <a:rPr kumimoji="0" lang="en-US" sz="2000" i="0" u="none" strike="noStrike" kern="1200" cap="none" spc="0" normalizeH="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noProof="0" dirty="0" err="1">
                <a:ln>
                  <a:noFill/>
                </a:ln>
                <a:solidFill>
                  <a:prstClr val="black"/>
                </a:solidFill>
                <a:effectLst/>
                <a:uLnTx/>
                <a:uFillTx/>
                <a:latin typeface="Pyidaungsu" panose="020B0502040204020203" pitchFamily="34" charset="0"/>
                <a:cs typeface="Pyidaungsu" panose="020B0502040204020203" pitchFamily="34" charset="0"/>
              </a:rPr>
              <a:t>အားပေးရန</a:t>
            </a:r>
            <a:r>
              <a:rPr kumimoji="0" lang="en-US" sz="2000" i="0" u="none" strike="noStrike" kern="1200" cap="none" spc="0" normalizeH="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noProof="0" dirty="0" err="1">
                <a:ln>
                  <a:noFill/>
                </a:ln>
                <a:solidFill>
                  <a:prstClr val="black"/>
                </a:solidFill>
                <a:effectLst/>
                <a:uLnTx/>
                <a:uFillTx/>
                <a:latin typeface="Pyidaungsu" panose="020B0502040204020203" pitchFamily="34" charset="0"/>
                <a:cs typeface="Pyidaungsu" panose="020B0502040204020203" pitchFamily="34" charset="0"/>
              </a:rPr>
              <a:t>လိုအပ်နေကြသလားဆိုသည်ကို</a:t>
            </a:r>
            <a:r>
              <a:rPr kumimoji="0" lang="en-US" sz="2000" i="0" u="none" strike="noStrike" kern="1200" cap="none" spc="0" normalizeH="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noProof="0" dirty="0" err="1">
                <a:ln>
                  <a:noFill/>
                </a:ln>
                <a:solidFill>
                  <a:prstClr val="black"/>
                </a:solidFill>
                <a:effectLst/>
                <a:uLnTx/>
                <a:uFillTx/>
                <a:latin typeface="Pyidaungsu" panose="020B0502040204020203" pitchFamily="34" charset="0"/>
                <a:cs typeface="Pyidaungsu" panose="020B0502040204020203" pitchFamily="34" charset="0"/>
              </a:rPr>
              <a:t>သိရှိရန်ဖြစ်သည</a:t>
            </a:r>
            <a:r>
              <a:rPr kumimoji="0" lang="en-US" sz="2000" i="0" u="none" strike="noStrike" kern="1200" cap="none" spc="0" normalizeH="0" noProof="0" dirty="0">
                <a:ln>
                  <a:noFill/>
                </a:ln>
                <a:solidFill>
                  <a:prstClr val="black"/>
                </a:solidFill>
                <a:effectLst/>
                <a:uLnTx/>
                <a:uFillTx/>
                <a:latin typeface="Pyidaungsu" panose="020B0502040204020203" pitchFamily="34" charset="0"/>
                <a:cs typeface="Pyidaungsu" panose="020B0502040204020203" pitchFamily="34" charset="0"/>
              </a:rPr>
              <a:t>် (၂ </a:t>
            </a:r>
            <a:r>
              <a:rPr kumimoji="0" lang="en-US" sz="2000" i="0" u="none" strike="noStrike" kern="1200" cap="none" spc="0" normalizeH="0" noProof="0" dirty="0" err="1">
                <a:ln>
                  <a:noFill/>
                </a:ln>
                <a:solidFill>
                  <a:prstClr val="black"/>
                </a:solidFill>
                <a:effectLst/>
                <a:uLnTx/>
                <a:uFillTx/>
                <a:latin typeface="Pyidaungsu" panose="020B0502040204020203" pitchFamily="34" charset="0"/>
                <a:cs typeface="Pyidaungsu" panose="020B0502040204020203" pitchFamily="34" charset="0"/>
              </a:rPr>
              <a:t>ကော</a:t>
            </a:r>
            <a:r>
              <a:rPr kumimoji="0" lang="en-US" sz="2000" i="0" u="none" strike="noStrike" kern="1200" cap="none" spc="0" normalizeH="0" noProof="0" dirty="0">
                <a:ln>
                  <a:noFill/>
                </a:ln>
                <a:solidFill>
                  <a:prstClr val="black"/>
                </a:solidFill>
                <a:effectLst/>
                <a:uLnTx/>
                <a:uFillTx/>
                <a:latin typeface="Pyidaungsu" panose="020B0502040204020203" pitchFamily="34" charset="0"/>
                <a:cs typeface="Pyidaungsu" panose="020B0502040204020203" pitchFamily="34" charset="0"/>
              </a:rPr>
              <a:t> ၁၁း၂၈)။ </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25488" y="216337"/>
            <a:ext cx="4061711" cy="3064745"/>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304801" y="4294171"/>
            <a:ext cx="2545976" cy="2347492"/>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116957" y="2493936"/>
            <a:ext cx="7637514" cy="1323439"/>
          </a:xfrm>
          <a:prstGeom prst="rect">
            <a:avLst/>
          </a:prstGeom>
          <a:noFill/>
        </p:spPr>
        <p:txBody>
          <a:bodyPr wrap="square">
            <a:spAutoFit/>
          </a:bodyPr>
          <a:lstStyle/>
          <a:p>
            <a:pPr lvl="0">
              <a:spcBef>
                <a:spcPts val="600"/>
              </a:spcBef>
              <a:defRPr/>
            </a:pPr>
            <a:r>
              <a:rPr lang="en-JP" sz="2000" dirty="0">
                <a:latin typeface="Pyidaungsu" panose="020B0502040204020203" pitchFamily="34" charset="0"/>
                <a:cs typeface="Pyidaungsu" panose="020B0502040204020203" pitchFamily="34" charset="0"/>
              </a:rPr>
              <a:t>ကောရိန္သု ဒုတိယစာစောင်အဆုံးတွင်၊ ဤမိစ္ဆာဆရာများ၏ ပြဿနာကို ပေါလုက ကိုင်တွယ်ဖြေရှင်းခဲ့သည်။ သူတို့ကို မည်သို့ခွဲခြားသိရှိနိုင်မည် နည်း။ ဤဝိညာဉ်ရေးတိုက်ပွဲတွင် သူတို့ကို မည်သို့ခုခံတိုက်ဖျက်နိုင်မည် နည်း။ သူတို့ကို မည်သို့အောင်မြင်ကျော်လွှားနိုင်မည်နည်း။</a:t>
            </a:r>
            <a:endParaRPr kumimoji="0" lang="en-US" sz="2000"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9" name="CuadroTexto 8">
            <a:extLst>
              <a:ext uri="{FF2B5EF4-FFF2-40B4-BE49-F238E27FC236}">
                <a16:creationId xmlns:a16="http://schemas.microsoft.com/office/drawing/2014/main" id="{B8B55E42-6DFD-5C3C-BDB6-4A8B87498040}"/>
              </a:ext>
            </a:extLst>
          </p:cNvPr>
          <p:cNvSpPr txBox="1"/>
          <p:nvPr/>
        </p:nvSpPr>
        <p:spPr>
          <a:xfrm>
            <a:off x="116957" y="1558419"/>
            <a:ext cx="763751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တစ်ခါတစ်ရံ</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သစ္စာရှိသောယုံကြည်သူများ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မိစ္ဆာဆရာများကြောင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လမ်း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လွဲသွားသည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အကြောင်း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ကြားသိရသည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ထိုသို့ဖြစ်သောအခ</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အလွန်အ</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မင်းဒေါသထွက</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မခံမရပ်နိုင်ဖြစ်ခဲ့သည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(၂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၁၁း၂၉)</a:t>
            </a:r>
          </a:p>
        </p:txBody>
      </p:sp>
    </p:spTree>
    <p:extLst>
      <p:ext uri="{BB962C8B-B14F-4D97-AF65-F5344CB8AC3E}">
        <p14:creationId xmlns:p14="http://schemas.microsoft.com/office/powerpoint/2010/main" val="105959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1" y="2696129"/>
            <a:ext cx="7574705" cy="1323439"/>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dirty="0" err="1">
                <a:ln/>
                <a:solidFill>
                  <a:srgbClr val="9722AA"/>
                </a:solidFill>
                <a:latin typeface="Pyidaungsu" panose="020B0502040204020203" pitchFamily="34" charset="0"/>
                <a:cs typeface="Pyidaungsu" panose="020B0502040204020203" pitchFamily="34" charset="0"/>
              </a:rPr>
              <a:t>ဝိညာဉ်ရေးတိုက်ပွဲ</a:t>
            </a:r>
            <a:endParaRPr kumimoji="0" lang="en-US" sz="8000" b="1" i="0" u="none" strike="noStrike" kern="1200" cap="none" spc="0" normalizeH="0" baseline="0" noProof="0" dirty="0">
              <a:ln/>
              <a:solidFill>
                <a:srgbClr val="9722AA"/>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21934626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85064"/>
            <a:ext cx="9442967" cy="646331"/>
          </a:xfrm>
          <a:prstGeom prst="rect">
            <a:avLst/>
          </a:prstGeom>
          <a:noFill/>
        </p:spPr>
        <p:txBody>
          <a:bodyPr wrap="square">
            <a:spAutoFit/>
          </a:bodyPr>
          <a:lstStyle>
            <a:defPPr>
              <a:defRPr lang="es-ES"/>
            </a:defPPr>
            <a:lvl1pPr algn="ctr">
              <a:defRPr sz="4400" b="1" spc="300">
                <a:ln w="10160">
                  <a:solidFill>
                    <a:schemeClr val="accent5"/>
                  </a:solidFill>
                  <a:prstDash val="solid"/>
                </a:ln>
                <a:solidFill>
                  <a:srgbClr val="FFFFFF"/>
                </a:solidFill>
                <a:effectLst>
                  <a:outerShdw blurRad="38100" dist="22860" dir="5400000" algn="tl" rotWithShape="0">
                    <a:srgbClr val="000000">
                      <a:alpha val="76000"/>
                    </a:srgbClr>
                  </a:outerShdw>
                </a:effectLst>
              </a:defRPr>
            </a:lvl1pPr>
          </a:lstStyle>
          <a:p>
            <a:r>
              <a:rPr lang="en-US" sz="3600" dirty="0"/>
              <a:t>တိုက်ခိုက်ရန်အသုံးပြုသောလက်နာက်</a:t>
            </a:r>
            <a:r>
              <a:rPr lang="en-US" sz="3600"/>
              <a:t>များ</a:t>
            </a:r>
            <a:endParaRPr lang="en-US" sz="3600" dirty="0"/>
          </a:p>
        </p:txBody>
      </p:sp>
      <p:sp>
        <p:nvSpPr>
          <p:cNvPr id="5" name="CuadroTexto 4">
            <a:extLst>
              <a:ext uri="{FF2B5EF4-FFF2-40B4-BE49-F238E27FC236}">
                <a16:creationId xmlns:a16="http://schemas.microsoft.com/office/drawing/2014/main" id="{E03311FF-6BDC-180C-0DAF-42E82ED22DD1}"/>
              </a:ext>
            </a:extLst>
          </p:cNvPr>
          <p:cNvSpPr txBox="1"/>
          <p:nvPr/>
        </p:nvSpPr>
        <p:spPr>
          <a:xfrm>
            <a:off x="1499191" y="812967"/>
            <a:ext cx="9105421" cy="707886"/>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lvl="0" algn="ctr">
              <a:defRPr/>
            </a:pPr>
            <a:r>
              <a:rPr lang="my-MM" sz="2000" dirty="0">
                <a:solidFill>
                  <a:srgbClr val="C953DD">
                    <a:lumMod val="50000"/>
                  </a:srgbClr>
                </a:solidFill>
                <a:latin typeface="Pyidaungsu" panose="020B0502040204020203" pitchFamily="34" charset="0"/>
                <a:cs typeface="Pyidaungsu" panose="020B0502040204020203" pitchFamily="34" charset="0"/>
              </a:rPr>
              <a:t>“ငါတို့စစ်တိုက်၍ သုံးစွဲသော လက်နက်သည် ဇာတိပကတိလက်နက် မဟုတ်။ ဘုရားသခင်၏ တန်ခိုးတော်အားဖြင့် မြို့ရိုးမြို့ပြတို့ကို ဖြိုဖျက်နိုင်သောလက်နက် ဖြစ်၏”</a:t>
            </a:r>
            <a:r>
              <a:rPr lang="en-JP" sz="2000" dirty="0">
                <a:solidFill>
                  <a:srgbClr val="C953DD">
                    <a:lumMod val="50000"/>
                  </a:srgbClr>
                </a:solidFill>
                <a:latin typeface="Pyidaungsu" panose="020B0502040204020203" pitchFamily="34" charset="0"/>
                <a:cs typeface="Pyidaungsu" panose="020B0502040204020203" pitchFamily="34" charset="0"/>
              </a:rPr>
              <a:t> </a:t>
            </a:r>
            <a:r>
              <a:rPr lang="my-MM" sz="1600" dirty="0">
                <a:solidFill>
                  <a:srgbClr val="C953DD">
                    <a:lumMod val="50000"/>
                  </a:srgbClr>
                </a:solidFill>
                <a:latin typeface="Pyidaungsu" panose="020B0502040204020203" pitchFamily="34" charset="0"/>
                <a:cs typeface="Pyidaungsu" panose="020B0502040204020203" pitchFamily="34" charset="0"/>
              </a:rPr>
              <a:t>(၂ ကောရိန္သု ၁၀း၄)</a:t>
            </a:r>
            <a:endParaRPr kumimoji="0" lang="en-US" sz="2000" i="0" u="none" strike="noStrike" kern="1200" cap="none" spc="0" normalizeH="0" baseline="0" noProof="0" dirty="0">
              <a:ln>
                <a:noFill/>
              </a:ln>
              <a:solidFill>
                <a:srgbClr val="C953DD">
                  <a:lumMod val="50000"/>
                </a:srgbClr>
              </a:solidFill>
              <a:effectLst/>
              <a:uLnTx/>
              <a:uFillTx/>
              <a:latin typeface="Pyidaungsu" panose="020B0502040204020203" pitchFamily="34" charset="0"/>
              <a:cs typeface="Pyidaungsu" panose="020B0502040204020203" pitchFamily="34" charset="0"/>
            </a:endParaRP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623748"/>
            <a:ext cx="8189587" cy="969496"/>
          </a:xfrm>
          <a:prstGeom prst="rect">
            <a:avLst/>
          </a:prstGeom>
          <a:noFill/>
        </p:spPr>
        <p:txBody>
          <a:bodyPr wrap="square" rtlCol="0">
            <a:spAutoFit/>
          </a:bodyPr>
          <a:lstStyle/>
          <a:p>
            <a:pPr lvl="0">
              <a:spcBef>
                <a:spcPts val="600"/>
              </a:spcBef>
              <a:defRPr/>
            </a:pPr>
            <a:r>
              <a:rPr lang="en-JP" sz="1900" dirty="0">
                <a:latin typeface="Pyidaungsu" panose="020B0502040204020203" pitchFamily="34" charset="0"/>
                <a:cs typeface="Pyidaungsu" panose="020B0502040204020203" pitchFamily="34" charset="0"/>
              </a:rPr>
              <a:t>ပေါလုသည် သူ၏စာများတွင် ပြင်းထန်စွာ ပြောဆိုရေးသားခဲ့သော်လည်း၊ ကိုယ်တိုင်တွေ့ ဆုံသောအခါတွင် သတ္တိမရှိသူ၊ အရည်အချင်းမရှိသူကဲ့သို့ ဖြစ်သည် ဟု စွပ်စွဲခံခဲ့ရသည် (၂ ကော ၁၀:၁၀)။</a:t>
            </a:r>
            <a:endParaRPr kumimoji="0" lang="en-US" sz="19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61769" y="1718294"/>
            <a:ext cx="3583891"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278743" y="5364516"/>
            <a:ext cx="430173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ရှင်ပေါလု၏အခွင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အာဏာသည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ခရစ်တော</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lang="en-US" sz="2000" dirty="0" err="1">
                <a:solidFill>
                  <a:prstClr val="black"/>
                </a:solidFill>
                <a:latin typeface="Pyidaungsu" panose="020B0502040204020203" pitchFamily="34" charset="0"/>
                <a:cs typeface="Pyidaungsu" panose="020B0502040204020203" pitchFamily="34" charset="0"/>
              </a:rPr>
              <a:t>ကပေးအပ်သည</a:t>
            </a:r>
            <a:r>
              <a:rPr lang="en-US" sz="2000" dirty="0">
                <a:solidFill>
                  <a:prstClr val="black"/>
                </a:solidFill>
                <a:latin typeface="Pyidaungsu" panose="020B0502040204020203" pitchFamily="34" charset="0"/>
                <a:cs typeface="Pyidaungsu" panose="020B0502040204020203" pitchFamily="34" charset="0"/>
              </a:rPr>
              <a:t>်။ </a:t>
            </a:r>
            <a:r>
              <a:rPr lang="en-US" sz="2000" dirty="0" err="1">
                <a:solidFill>
                  <a:prstClr val="black"/>
                </a:solidFill>
                <a:latin typeface="Pyidaungsu" panose="020B0502040204020203" pitchFamily="34" charset="0"/>
                <a:cs typeface="Pyidaungsu" panose="020B0502040204020203" pitchFamily="34" charset="0"/>
              </a:rPr>
              <a:t>တည်ဆောက်ရန်သာ</a:t>
            </a:r>
            <a:r>
              <a:rPr lang="en-US" sz="2000" dirty="0">
                <a:solidFill>
                  <a:prstClr val="black"/>
                </a:solidFill>
                <a:latin typeface="Pyidaungsu" panose="020B0502040204020203" pitchFamily="34" charset="0"/>
                <a:cs typeface="Pyidaungsu" panose="020B0502040204020203" pitchFamily="34" charset="0"/>
              </a:rPr>
              <a:t> </a:t>
            </a:r>
            <a:r>
              <a:rPr lang="en-US" sz="2000" dirty="0" err="1">
                <a:solidFill>
                  <a:prstClr val="black"/>
                </a:solidFill>
                <a:latin typeface="Pyidaungsu" panose="020B0502040204020203" pitchFamily="34" charset="0"/>
                <a:cs typeface="Pyidaungsu" panose="020B0502040204020203" pitchFamily="34" charset="0"/>
              </a:rPr>
              <a:t>အ</a:t>
            </a:r>
            <a:r>
              <a:rPr lang="en-US" sz="2000" dirty="0">
                <a:solidFill>
                  <a:prstClr val="black"/>
                </a:solidFill>
                <a:latin typeface="Pyidaungsu" panose="020B0502040204020203" pitchFamily="34" charset="0"/>
                <a:cs typeface="Pyidaungsu" panose="020B0502040204020203" pitchFamily="34" charset="0"/>
              </a:rPr>
              <a:t> </a:t>
            </a:r>
            <a:r>
              <a:rPr lang="en-US" sz="2000" dirty="0" err="1">
                <a:solidFill>
                  <a:prstClr val="black"/>
                </a:solidFill>
                <a:latin typeface="Pyidaungsu" panose="020B0502040204020203" pitchFamily="34" charset="0"/>
                <a:cs typeface="Pyidaungsu" panose="020B0502040204020203" pitchFamily="34" charset="0"/>
              </a:rPr>
              <a:t>သုံးပြုသည</a:t>
            </a:r>
            <a:r>
              <a:rPr lang="en-US" sz="2000" dirty="0">
                <a:solidFill>
                  <a:prstClr val="black"/>
                </a:solidFill>
                <a:latin typeface="Pyidaungsu" panose="020B0502040204020203" pitchFamily="34" charset="0"/>
                <a:cs typeface="Pyidaungsu" panose="020B0502040204020203" pitchFamily="34" charset="0"/>
              </a:rPr>
              <a:t>်။ </a:t>
            </a:r>
            <a:r>
              <a:rPr lang="en-US" sz="2000" dirty="0" err="1">
                <a:solidFill>
                  <a:prstClr val="black"/>
                </a:solidFill>
                <a:latin typeface="Pyidaungsu" panose="020B0502040204020203" pitchFamily="34" charset="0"/>
                <a:cs typeface="Pyidaungsu" panose="020B0502040204020203" pitchFamily="34" charset="0"/>
              </a:rPr>
              <a:t>ဖျက်ဆီးရန်မည်သည</a:t>
            </a:r>
            <a:r>
              <a:rPr lang="en-US" sz="2000" dirty="0">
                <a:solidFill>
                  <a:prstClr val="black"/>
                </a:solidFill>
                <a:latin typeface="Pyidaungsu" panose="020B0502040204020203" pitchFamily="34" charset="0"/>
                <a:cs typeface="Pyidaungsu" panose="020B0502040204020203" pitchFamily="34" charset="0"/>
              </a:rPr>
              <a:t>့်</a:t>
            </a:r>
            <a:r>
              <a:rPr lang="en-US" sz="2000" dirty="0" err="1">
                <a:solidFill>
                  <a:prstClr val="black"/>
                </a:solidFill>
                <a:latin typeface="Pyidaungsu" panose="020B0502040204020203" pitchFamily="34" charset="0"/>
                <a:cs typeface="Pyidaungsu" panose="020B0502040204020203" pitchFamily="34" charset="0"/>
              </a:rPr>
              <a:t>အခါမ</a:t>
            </a:r>
            <a:r>
              <a:rPr lang="en-US" sz="2000" dirty="0">
                <a:solidFill>
                  <a:prstClr val="black"/>
                </a:solidFill>
                <a:latin typeface="Pyidaungsu" panose="020B0502040204020203" pitchFamily="34" charset="0"/>
                <a:cs typeface="Pyidaungsu" panose="020B0502040204020203" pitchFamily="34" charset="0"/>
              </a:rPr>
              <a:t>ျှ </a:t>
            </a:r>
            <a:r>
              <a:rPr lang="en-US" sz="2000" dirty="0" err="1">
                <a:solidFill>
                  <a:prstClr val="black"/>
                </a:solidFill>
                <a:latin typeface="Pyidaungsu" panose="020B0502040204020203" pitchFamily="34" charset="0"/>
                <a:cs typeface="Pyidaungsu" panose="020B0502040204020203" pitchFamily="34" charset="0"/>
              </a:rPr>
              <a:t>မသုံးခဲ့ပ</a:t>
            </a:r>
            <a:r>
              <a:rPr lang="en-US" sz="2000" dirty="0">
                <a:solidFill>
                  <a:prstClr val="black"/>
                </a:solidFill>
                <a:latin typeface="Pyidaungsu" panose="020B0502040204020203" pitchFamily="34" charset="0"/>
                <a:cs typeface="Pyidaungsu" panose="020B0502040204020203" pitchFamily="34" charset="0"/>
              </a:rPr>
              <a:t>ါ (၂ </a:t>
            </a:r>
            <a:r>
              <a:rPr lang="en-US" sz="2000" dirty="0" err="1">
                <a:solidFill>
                  <a:prstClr val="black"/>
                </a:solidFill>
                <a:latin typeface="Pyidaungsu" panose="020B0502040204020203" pitchFamily="34" charset="0"/>
                <a:cs typeface="Pyidaungsu" panose="020B0502040204020203" pitchFamily="34" charset="0"/>
              </a:rPr>
              <a:t>ကော</a:t>
            </a:r>
            <a:r>
              <a:rPr lang="en-US" sz="2000" dirty="0">
                <a:solidFill>
                  <a:prstClr val="black"/>
                </a:solidFill>
                <a:latin typeface="Pyidaungsu" panose="020B0502040204020203" pitchFamily="34" charset="0"/>
                <a:cs typeface="Pyidaungsu" panose="020B0502040204020203" pitchFamily="34" charset="0"/>
              </a:rPr>
              <a:t> ၁၀း၈)။ </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r="-59"/>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4032528"/>
            <a:ext cx="818958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ဤ”လက်နက်များ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တွင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ခရစ်တော</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နှိမ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ချခြင်းနှင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နူးညံ့သိမ်မွေ့ခြင်းစိတ်သဘော</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များပါဝင်သည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၁၁း၂၉)။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သို့သော</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ခရစ်တော်လုပ်ဆောင်သကဲ့သို</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လိုအပ်သောအ</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အမှားအယွင်းများကို</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ခိုင်မာစွာရပ်တည်ဆန</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ကျင်ခြင်း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၂၁း၁၂-၁၃)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နှင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ရှင်း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လင်းပြတ်သားစွာပြောဆိုခြင်း</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၂၃း၂၃-၂၇) </a:t>
            </a:r>
            <a:r>
              <a:rPr kumimoji="0" lang="en-US"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တို့ပါဝင်သည</a:t>
            </a:r>
            <a:r>
              <a:rPr kumimoji="0" lang="en-US"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6" y="2512398"/>
            <a:ext cx="8189587" cy="1554272"/>
          </a:xfrm>
          <a:prstGeom prst="rect">
            <a:avLst/>
          </a:prstGeom>
          <a:noFill/>
        </p:spPr>
        <p:txBody>
          <a:bodyPr wrap="square">
            <a:spAutoFit/>
          </a:bodyPr>
          <a:lstStyle/>
          <a:p>
            <a:pPr lvl="0">
              <a:spcBef>
                <a:spcPts val="600"/>
              </a:spcBef>
              <a:defRPr/>
            </a:pPr>
            <a:r>
              <a:rPr kumimoji="0" lang="en-US" sz="19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ရှင်ပေါလုက</a:t>
            </a:r>
            <a:r>
              <a:rPr kumimoji="0" lang="en-US" sz="19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19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စာထဲမှာကဲ့သို</a:t>
            </a:r>
            <a:r>
              <a:rPr kumimoji="0" lang="en-US" sz="19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US" sz="19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ကိုယ်တိုင်ရောက်လာသည</a:t>
            </a:r>
            <a:r>
              <a:rPr kumimoji="0" lang="en-US" sz="19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US" sz="19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အခ</a:t>
            </a:r>
            <a:r>
              <a:rPr kumimoji="0" lang="en-US" sz="19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lang="en-US" sz="1900" dirty="0" err="1">
                <a:solidFill>
                  <a:prstClr val="black"/>
                </a:solidFill>
                <a:latin typeface="Pyidaungsu" panose="020B0502040204020203" pitchFamily="34" charset="0"/>
                <a:cs typeface="Pyidaungsu" panose="020B0502040204020203" pitchFamily="34" charset="0"/>
              </a:rPr>
              <a:t>တွင်လည်း</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ပြင်းထန်စွာ</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ပြော</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ဆိုနိုင်စွမ်းရှိကြောင်း</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ရှင်းလင်းစွာဖော်ပြခဲ့သည</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သို့သော</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ဇာတိပကတိလက်နက်များဖြစ</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သော</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ဥပမာ</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အာဏာရှင်ဆန်စွာအုပ်ချုပ်ခြင်း</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ကိုယ်လက်ရောက်အပြစ်ပေးခြင်း</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မိမိ</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ကိုယ်ကိုချီးမွမ်းခြင်းကို</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မသုံးဘဲ</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ဘုရားသခင</a:t>
            </a:r>
            <a:r>
              <a:rPr lang="en-US" sz="1900" dirty="0">
                <a:solidFill>
                  <a:prstClr val="black"/>
                </a:solidFill>
                <a:latin typeface="Pyidaungsu" panose="020B0502040204020203" pitchFamily="34" charset="0"/>
                <a:cs typeface="Pyidaungsu" panose="020B0502040204020203" pitchFamily="34" charset="0"/>
              </a:rPr>
              <a:t>်၏</a:t>
            </a:r>
            <a:r>
              <a:rPr lang="en-US" sz="1900" dirty="0" err="1">
                <a:solidFill>
                  <a:prstClr val="black"/>
                </a:solidFill>
                <a:latin typeface="Pyidaungsu" panose="020B0502040204020203" pitchFamily="34" charset="0"/>
                <a:cs typeface="Pyidaungsu" panose="020B0502040204020203" pitchFamily="34" charset="0"/>
              </a:rPr>
              <a:t>တန်ခိုးကြီးသော</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လက်နက်များ</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ကိုသာ</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အသုံးပြုမည်ဟု</a:t>
            </a:r>
            <a:r>
              <a:rPr lang="en-US" sz="1900" dirty="0">
                <a:solidFill>
                  <a:prstClr val="black"/>
                </a:solidFill>
                <a:latin typeface="Pyidaungsu" panose="020B0502040204020203" pitchFamily="34" charset="0"/>
                <a:cs typeface="Pyidaungsu" panose="020B0502040204020203" pitchFamily="34" charset="0"/>
              </a:rPr>
              <a:t> </a:t>
            </a:r>
            <a:r>
              <a:rPr lang="en-US" sz="1900" dirty="0" err="1">
                <a:solidFill>
                  <a:prstClr val="black"/>
                </a:solidFill>
                <a:latin typeface="Pyidaungsu" panose="020B0502040204020203" pitchFamily="34" charset="0"/>
                <a:cs typeface="Pyidaungsu" panose="020B0502040204020203" pitchFamily="34" charset="0"/>
              </a:rPr>
              <a:t>ဆိုခဲ့သည</a:t>
            </a:r>
            <a:r>
              <a:rPr lang="en-US" sz="1900" dirty="0">
                <a:solidFill>
                  <a:prstClr val="black"/>
                </a:solidFill>
                <a:latin typeface="Pyidaungsu" panose="020B0502040204020203" pitchFamily="34" charset="0"/>
                <a:cs typeface="Pyidaungsu" panose="020B0502040204020203" pitchFamily="34" charset="0"/>
              </a:rPr>
              <a:t>် (၂ </a:t>
            </a:r>
            <a:r>
              <a:rPr lang="en-US" sz="1900" dirty="0" err="1">
                <a:solidFill>
                  <a:prstClr val="black"/>
                </a:solidFill>
                <a:latin typeface="Pyidaungsu" panose="020B0502040204020203" pitchFamily="34" charset="0"/>
                <a:cs typeface="Pyidaungsu" panose="020B0502040204020203" pitchFamily="34" charset="0"/>
              </a:rPr>
              <a:t>ကော</a:t>
            </a:r>
            <a:r>
              <a:rPr lang="en-US" sz="1900" dirty="0">
                <a:solidFill>
                  <a:prstClr val="black"/>
                </a:solidFill>
                <a:latin typeface="Pyidaungsu" panose="020B0502040204020203" pitchFamily="34" charset="0"/>
                <a:cs typeface="Pyidaungsu" panose="020B0502040204020203" pitchFamily="34" charset="0"/>
              </a:rPr>
              <a:t> ၁၀း၂-၄)</a:t>
            </a:r>
            <a:endParaRPr kumimoji="0" lang="en-US" sz="19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232074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D198D94D-7AB9-E415-A4EC-5104664FE90D}"/>
              </a:ext>
            </a:extLst>
          </p:cNvPr>
          <p:cNvSpPr txBox="1"/>
          <p:nvPr/>
        </p:nvSpPr>
        <p:spPr>
          <a:xfrm>
            <a:off x="0" y="-11595"/>
            <a:ext cx="12192000" cy="646331"/>
          </a:xfrm>
          <a:prstGeom prst="rect">
            <a:avLst/>
          </a:prstGeom>
          <a:noFill/>
        </p:spPr>
        <p:txBody>
          <a:bodyPr wrap="square">
            <a:spAutoFit/>
          </a:bodyPr>
          <a:lstStyle>
            <a:defPPr>
              <a:defRPr lang="es-ES"/>
            </a:defPPr>
            <a:lvl1pPr algn="ctr">
              <a:defRPr sz="4400" b="1" spc="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50800" dist="25400" dir="5400000" algn="ctr" rotWithShape="0">
                    <a:schemeClr val="tx1"/>
                  </a:outerShdw>
                </a:effectLst>
              </a:defRPr>
            </a:lvl1pPr>
          </a:lstStyle>
          <a:p>
            <a:r>
              <a:rPr lang="en-US" sz="3600" dirty="0"/>
              <a:t>မှန်ကန်သောကာကွယ်ပြောဆို</a:t>
            </a:r>
            <a:r>
              <a:rPr lang="en-US" sz="3600"/>
              <a:t>မှု</a:t>
            </a:r>
            <a:endParaRPr lang="en-US" sz="3600" dirty="0"/>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646331"/>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lvl="0" algn="ctr">
              <a:defRPr/>
            </a:pPr>
            <a:r>
              <a:rPr lang="my-MM" dirty="0">
                <a:solidFill>
                  <a:srgbClr val="C7440F"/>
                </a:solidFill>
                <a:latin typeface="Pyidaungsu" panose="020B0502040204020203" pitchFamily="34" charset="0"/>
                <a:cs typeface="Pyidaungsu" panose="020B0502040204020203" pitchFamily="34" charset="0"/>
              </a:rPr>
              <a:t>“အကြောင်းမူကား၊ ကိုယ်ကိုကိုယ် ချီးမွမ်းသောသူသည် ဝန်ခံတော်မူသော သူဖြစ်သည်မဟုတ်။ သခင်ဘုရား ချီးမွမ်းတော်မူခြင်းကို ခံရ</a:t>
            </a:r>
            <a:r>
              <a:rPr lang="en-JP" dirty="0">
                <a:solidFill>
                  <a:srgbClr val="C7440F"/>
                </a:solidFill>
                <a:latin typeface="Pyidaungsu" panose="020B0502040204020203" pitchFamily="34" charset="0"/>
                <a:cs typeface="Pyidaungsu" panose="020B0502040204020203" pitchFamily="34" charset="0"/>
              </a:rPr>
              <a:t> </a:t>
            </a:r>
            <a:r>
              <a:rPr lang="my-MM" dirty="0">
                <a:solidFill>
                  <a:srgbClr val="C7440F"/>
                </a:solidFill>
                <a:latin typeface="Pyidaungsu" panose="020B0502040204020203" pitchFamily="34" charset="0"/>
                <a:cs typeface="Pyidaungsu" panose="020B0502040204020203" pitchFamily="34" charset="0"/>
              </a:rPr>
              <a:t>သောသူသာလျှင် ဝန်ခံတော်မူသောသူဖြစ်သတည်း”</a:t>
            </a:r>
            <a:r>
              <a:rPr lang="en-JP" dirty="0">
                <a:solidFill>
                  <a:srgbClr val="C7440F"/>
                </a:solidFill>
                <a:latin typeface="Pyidaungsu" panose="020B0502040204020203" pitchFamily="34" charset="0"/>
                <a:cs typeface="Pyidaungsu" panose="020B0502040204020203" pitchFamily="34" charset="0"/>
              </a:rPr>
              <a:t> </a:t>
            </a:r>
            <a:r>
              <a:rPr lang="my-MM" dirty="0">
                <a:solidFill>
                  <a:srgbClr val="C7440F"/>
                </a:solidFill>
                <a:latin typeface="Pyidaungsu" panose="020B0502040204020203" pitchFamily="34" charset="0"/>
                <a:cs typeface="Pyidaungsu" panose="020B0502040204020203" pitchFamily="34" charset="0"/>
              </a:rPr>
              <a:t>(၂ ကောရိန္သု ၁၀း၈)</a:t>
            </a:r>
            <a:endParaRPr kumimoji="0" lang="en-US" i="0" u="none" strike="noStrike" kern="1200" cap="none" spc="0" normalizeH="0" baseline="0" noProof="0" dirty="0">
              <a:ln>
                <a:noFill/>
              </a:ln>
              <a:solidFill>
                <a:srgbClr val="C7440F"/>
              </a:solidFill>
              <a:effectLst/>
              <a:uLnTx/>
              <a:uFillTx/>
              <a:latin typeface="Pyidaungsu" panose="020B0502040204020203" pitchFamily="34" charset="0"/>
              <a:cs typeface="Pyidaungsu" panose="020B0502040204020203" pitchFamily="34" charset="0"/>
            </a:endParaRP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5" y="1271704"/>
            <a:ext cx="7813034" cy="1754326"/>
          </a:xfrm>
          <a:prstGeom prst="rect">
            <a:avLst/>
          </a:prstGeom>
          <a:noFill/>
        </p:spPr>
        <p:txBody>
          <a:bodyPr wrap="square" rtlCol="0">
            <a:spAutoFit/>
          </a:bodyPr>
          <a:lstStyle/>
          <a:p>
            <a:pPr lvl="0">
              <a:spcBef>
                <a:spcPts val="600"/>
              </a:spcBef>
              <a:defRPr/>
            </a:pPr>
            <a:r>
              <a:rPr lang="my-MM" dirty="0">
                <a:solidFill>
                  <a:prstClr val="black"/>
                </a:solidFill>
                <a:latin typeface="Pyidaungsu" panose="020B0502040204020203" pitchFamily="34" charset="0"/>
                <a:cs typeface="Pyidaungsu" panose="020B0502040204020203" pitchFamily="34" charset="0"/>
              </a:rPr>
              <a:t>ဂရိအတွေးအခေါ်ပညာရှင်များသည် သူတို့ထံမှ သင်ယူလိုသော ကျောင်းသားများကို ငွေအမြောက်အမြား ကောက်ခံခဲ့ကြသည်။ ဤကျောင်းသားများကို ဆွဲဆောင်ရန်</a:t>
            </a:r>
            <a:r>
              <a:rPr lang="en-US"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အတွက် သူတို့၏ အသိပညာ၊ လူမှုရေးအဆင့်အတန်း (သို့) သူတို့ကို သိကျွမ်းလေး</a:t>
            </a:r>
            <a:r>
              <a:rPr lang="en-US"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စားသော အရေးကြီးသူများအကြောင်း ကြွားဝါခဲ့ကြသည်။ ဤ</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သည်မှာ ကောရိန္သု</a:t>
            </a:r>
            <a:r>
              <a:rPr lang="en-US"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မြို့သို့ စိမ့်ဝင်ခဲ့သော မိစ္ဆာဆရာများ၏ အလေ့အကျင့်လည်းဖြစ်သည် (၂ကော ၁၀:၁၂; </a:t>
            </a:r>
            <a:r>
              <a:rPr lang="my-MM" b="1" dirty="0">
                <a:solidFill>
                  <a:prstClr val="black"/>
                </a:solidFill>
                <a:latin typeface="Pyidaungsu" panose="020B0502040204020203" pitchFamily="34" charset="0"/>
                <a:cs typeface="Pyidaungsu" panose="020B0502040204020203" pitchFamily="34" charset="0"/>
              </a:rPr>
              <a:t>၁၁:၁၉-၂၀)။</a:t>
            </a:r>
            <a:endParaRPr kumimoji="0" lang="en-US"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692" y="2985167"/>
            <a:ext cx="3455855" cy="1801495"/>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317358" y="3028448"/>
            <a:ext cx="4556371" cy="1477328"/>
          </a:xfrm>
          <a:prstGeom prst="rect">
            <a:avLst/>
          </a:prstGeom>
          <a:noFill/>
        </p:spPr>
        <p:txBody>
          <a:bodyPr wrap="square">
            <a:spAutoFit/>
          </a:bodyPr>
          <a:lstStyle/>
          <a:p>
            <a:r>
              <a:rPr lang="my-MM" dirty="0"/>
              <a:t>သို့သော် ရ</a:t>
            </a:r>
            <a:r>
              <a:rPr lang="en-JP" dirty="0"/>
              <a:t>ှင်</a:t>
            </a:r>
            <a:r>
              <a:rPr lang="my-MM" dirty="0"/>
              <a:t>ပေါလုသည် သူ၏အသိပညာမျှဝေ</a:t>
            </a:r>
            <a:r>
              <a:rPr lang="en-JP" dirty="0"/>
              <a:t> </a:t>
            </a:r>
            <a:r>
              <a:rPr lang="my-MM" dirty="0"/>
              <a:t>ခြင်းအတွက် အခကြေးငွေမယူခဲ့ပါ။</a:t>
            </a:r>
            <a:r>
              <a:rPr lang="en-JP" dirty="0"/>
              <a:t> ထောက်ခံ</a:t>
            </a:r>
            <a:r>
              <a:rPr lang="my-MM" dirty="0"/>
              <a:t> စာများမတင်ပြခဲ့ပါ။ သူ့အကြောင်းကို ဝါကြွား</a:t>
            </a:r>
            <a:r>
              <a:rPr lang="en-JP" dirty="0"/>
              <a:t> </a:t>
            </a:r>
            <a:r>
              <a:rPr lang="my-MM" dirty="0"/>
              <a:t>ခြင်းမရှိပေ။ ဤအမှုကို</a:t>
            </a:r>
            <a:r>
              <a:rPr lang="en-JP" dirty="0"/>
              <a:t> ရှုပ်ချခြင်းခံခဲ့သည်။ </a:t>
            </a:r>
            <a:r>
              <a:rPr lang="my-MM" dirty="0"/>
              <a:t> သူ့</a:t>
            </a:r>
            <a:r>
              <a:rPr lang="en-JP" dirty="0"/>
              <a:t> </a:t>
            </a:r>
            <a:r>
              <a:rPr lang="my-MM" dirty="0"/>
              <a:t>ကိုယ်သူ မည်သို့ကာကွယ်ခဲ့သနည်း</a:t>
            </a:r>
            <a:r>
              <a:rPr lang="en-JP" dirty="0"/>
              <a:t>။ </a:t>
            </a: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4933473"/>
            <a:ext cx="7813032" cy="923330"/>
          </a:xfrm>
          <a:prstGeom prst="rect">
            <a:avLst/>
          </a:prstGeom>
          <a:noFill/>
        </p:spPr>
        <p:txBody>
          <a:bodyPr wrap="square">
            <a:spAutoFit/>
          </a:bodyPr>
          <a:lstStyle/>
          <a:p>
            <a:pPr lvl="0">
              <a:spcBef>
                <a:spcPts val="600"/>
              </a:spcBef>
              <a:defRPr/>
            </a:pPr>
            <a:r>
              <a:rPr lang="my-MM" dirty="0">
                <a:solidFill>
                  <a:prstClr val="black"/>
                </a:solidFill>
                <a:latin typeface="Pyidaungsu" panose="020B0502040204020203" pitchFamily="34" charset="0"/>
                <a:cs typeface="Pyidaungsu" panose="020B0502040204020203" pitchFamily="34" charset="0"/>
              </a:rPr>
              <a:t>ကောရိန္သုအသင်းတော်သားများက သူ့ကို လက်ခံရန်အတွက် ရှင်ပေါလုသည်</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 ချီး</a:t>
            </a:r>
            <a:r>
              <a:rPr lang="en-US"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ကျူးရန်</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လိုအပ်ပုံရသည်။ သို့သော် သူ့ကိုယ်သူ ချီးကျူးရမည့်သူမှာ သူ</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မဟုတ်ပါ (သု</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၂၇:၂)။ ရှင်ပေါလုသည် ဘုရားသခင်၏ ချီးမွမ်းခြင်းသာ ခွင့်ပြုခဲ့သည် (၂ ကော ၁၀:၁၈)။</a:t>
            </a:r>
            <a:endParaRPr kumimoji="0" lang="en-US"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211641"/>
            <a:ext cx="4108315" cy="2341166"/>
            <a:chOff x="7873729" y="1201991"/>
            <a:chExt cx="4108315" cy="2341166"/>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73729" y="1232230"/>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prstClr val="black"/>
                  </a:solidFill>
                  <a:latin typeface="Pyidaungsu" panose="020B0502040204020203" pitchFamily="34" charset="0"/>
                  <a:cs typeface="Pyidaungsu" panose="020B0502040204020203" pitchFamily="34" charset="0"/>
                </a:rPr>
                <a:t>ကိုယ်ကိုမချီးမွမ်းပါနှင</a:t>
              </a:r>
              <a:r>
                <a:rPr lang="en-US" sz="1400" dirty="0">
                  <a:solidFill>
                    <a:prstClr val="black"/>
                  </a:solidFill>
                  <a:latin typeface="Pyidaungsu" panose="020B0502040204020203" pitchFamily="34" charset="0"/>
                  <a:cs typeface="Pyidaungsu" panose="020B0502040204020203" pitchFamily="34" charset="0"/>
                </a:rPr>
                <a:t>့်</a:t>
              </a:r>
              <a:endParaRPr kumimoji="0" lang="en-US" sz="14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23" name="Elipse 22">
              <a:extLst>
                <a:ext uri="{FF2B5EF4-FFF2-40B4-BE49-F238E27FC236}">
                  <a16:creationId xmlns:a16="http://schemas.microsoft.com/office/drawing/2014/main" id="{94C447F6-D4B7-ED4D-EF54-4269091A091E}"/>
                </a:ext>
              </a:extLst>
            </p:cNvPr>
            <p:cNvSpPr/>
            <p:nvPr/>
          </p:nvSpPr>
          <p:spPr>
            <a:xfrm>
              <a:off x="10405352" y="1201991"/>
              <a:ext cx="1468877"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prstClr val="black"/>
                  </a:solidFill>
                  <a:latin typeface="Pyidaungsu" panose="020B0502040204020203" pitchFamily="34" charset="0"/>
                  <a:cs typeface="Pyidaungsu" panose="020B0502040204020203" pitchFamily="34" charset="0"/>
                </a:rPr>
                <a:t>ဘုရားချီး</a:t>
              </a:r>
              <a:r>
                <a:rPr lang="en-US" sz="1400" dirty="0">
                  <a:solidFill>
                    <a:prstClr val="black"/>
                  </a:solidFill>
                  <a:latin typeface="Pyidaungsu" panose="020B0502040204020203" pitchFamily="34" charset="0"/>
                  <a:cs typeface="Pyidaungsu" panose="020B0502040204020203" pitchFamily="34" charset="0"/>
                </a:rPr>
                <a:t> </a:t>
              </a:r>
              <a:r>
                <a:rPr lang="en-US" sz="1400" dirty="0" err="1">
                  <a:solidFill>
                    <a:prstClr val="black"/>
                  </a:solidFill>
                  <a:latin typeface="Pyidaungsu" panose="020B0502040204020203" pitchFamily="34" charset="0"/>
                  <a:cs typeface="Pyidaungsu" panose="020B0502040204020203" pitchFamily="34" charset="0"/>
                </a:rPr>
                <a:t>မွမ်းပါစေ</a:t>
              </a:r>
              <a:endParaRPr kumimoji="0" lang="en-US" sz="14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2" y="5908373"/>
            <a:ext cx="7813032" cy="923330"/>
          </a:xfrm>
          <a:prstGeom prst="rect">
            <a:avLst/>
          </a:prstGeom>
          <a:noFill/>
        </p:spPr>
        <p:txBody>
          <a:bodyPr wrap="square">
            <a:spAutoFit/>
          </a:bodyPr>
          <a:lstStyle/>
          <a:p>
            <a:pPr lvl="0">
              <a:spcBef>
                <a:spcPts val="600"/>
              </a:spcBef>
              <a:defRPr/>
            </a:pPr>
            <a:r>
              <a:rPr lang="my-MM" dirty="0">
                <a:solidFill>
                  <a:prstClr val="black"/>
                </a:solidFill>
                <a:latin typeface="Pyidaungsu" panose="020B0502040204020203" pitchFamily="34" charset="0"/>
                <a:cs typeface="Pyidaungsu" panose="020B0502040204020203" pitchFamily="34" charset="0"/>
              </a:rPr>
              <a:t>ကျွန်ုပ်တို့ ကြွားဝါနိုင်သောအရာ </a:t>
            </a:r>
            <a:r>
              <a:rPr lang="en-US" dirty="0">
                <a:solidFill>
                  <a:prstClr val="black"/>
                </a:solidFill>
                <a:latin typeface="Pyidaungsu" panose="020B0502040204020203" pitchFamily="34" charset="0"/>
                <a:cs typeface="Pyidaungsu" panose="020B0502040204020203" pitchFamily="34" charset="0"/>
              </a:rPr>
              <a:t>(</a:t>
            </a:r>
            <a:r>
              <a:rPr lang="my-MM" dirty="0">
                <a:solidFill>
                  <a:prstClr val="black"/>
                </a:solidFill>
                <a:latin typeface="Pyidaungsu" panose="020B0502040204020203" pitchFamily="34" charset="0"/>
                <a:cs typeface="Pyidaungsu" panose="020B0502040204020203" pitchFamily="34" charset="0"/>
              </a:rPr>
              <a:t>သို့</a:t>
            </a:r>
            <a:r>
              <a:rPr lang="en-US" dirty="0">
                <a:solidFill>
                  <a:prstClr val="black"/>
                </a:solidFill>
                <a:latin typeface="Pyidaungsu" panose="020B0502040204020203" pitchFamily="34" charset="0"/>
                <a:cs typeface="Pyidaungsu" panose="020B0502040204020203" pitchFamily="34" charset="0"/>
              </a:rPr>
              <a:t>)</a:t>
            </a:r>
            <a:r>
              <a:rPr lang="my-MM" dirty="0">
                <a:solidFill>
                  <a:prstClr val="black"/>
                </a:solidFill>
                <a:latin typeface="Pyidaungsu" panose="020B0502040204020203" pitchFamily="34" charset="0"/>
                <a:cs typeface="Pyidaungsu" panose="020B0502040204020203" pitchFamily="34" charset="0"/>
              </a:rPr>
              <a:t> ကိုယ့်ကိုယ်ကိုယ် ချီးမွမ်းနိုင်သောအရာ</a:t>
            </a:r>
            <a:r>
              <a:rPr lang="en-US"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တစ်စုံ</a:t>
            </a:r>
            <a:r>
              <a:rPr lang="en-US"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တစ်ရာရှိလျှင် ၎င်းသည် ဘုရားသခင်ကို သိကျွမ်းခြင်းနှင့် ကိုယ်တော်အား နာခံခြင်း</a:t>
            </a:r>
            <a:r>
              <a:rPr lang="en-US" dirty="0">
                <a:solidFill>
                  <a:prstClr val="black"/>
                </a:solidFill>
                <a:latin typeface="Pyidaungsu" panose="020B0502040204020203" pitchFamily="34" charset="0"/>
                <a:cs typeface="Pyidaungsu" panose="020B0502040204020203" pitchFamily="34" charset="0"/>
              </a:rPr>
              <a:t> </a:t>
            </a:r>
            <a:r>
              <a:rPr lang="en-US" dirty="0" err="1">
                <a:solidFill>
                  <a:prstClr val="black"/>
                </a:solidFill>
                <a:latin typeface="Pyidaungsu" panose="020B0502040204020203" pitchFamily="34" charset="0"/>
                <a:cs typeface="Pyidaungsu" panose="020B0502040204020203" pitchFamily="34" charset="0"/>
              </a:rPr>
              <a:t>သာ</a:t>
            </a:r>
            <a:r>
              <a:rPr lang="my-MM" dirty="0">
                <a:solidFill>
                  <a:prstClr val="black"/>
                </a:solidFill>
                <a:latin typeface="Pyidaungsu" panose="020B0502040204020203" pitchFamily="34" charset="0"/>
                <a:cs typeface="Pyidaungsu" panose="020B0502040204020203" pitchFamily="34" charset="0"/>
              </a:rPr>
              <a:t>ဖြစ်ခဲ့သည် (ယေရမိ ၉:၂၄; ၂ကော ၁၀:၁၇)။</a:t>
            </a:r>
            <a:endParaRPr kumimoji="0" lang="en-US"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191300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367171"/>
            <a:ext cx="8082116" cy="212365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dirty="0" err="1">
                <a:solidFill>
                  <a:srgbClr val="F4642A">
                    <a:lumMod val="75000"/>
                  </a:srgbClr>
                </a:solidFill>
                <a:latin typeface="Pyidaungsu" panose="020B0502040204020203" pitchFamily="34" charset="0"/>
                <a:cs typeface="Pyidaungsu" panose="020B0502040204020203" pitchFamily="34" charset="0"/>
              </a:rPr>
              <a:t>မှားယွင်းသောမိစ္ဆာဆရာများနှင</a:t>
            </a:r>
            <a:r>
              <a:rPr lang="en-US" sz="6600" dirty="0">
                <a:solidFill>
                  <a:srgbClr val="F4642A">
                    <a:lumMod val="75000"/>
                  </a:srgbClr>
                </a:solidFill>
                <a:latin typeface="Pyidaungsu" panose="020B0502040204020203" pitchFamily="34" charset="0"/>
                <a:cs typeface="Pyidaungsu" panose="020B0502040204020203" pitchFamily="34" charset="0"/>
              </a:rPr>
              <a:t>့်</a:t>
            </a:r>
            <a:r>
              <a:rPr lang="en-US" sz="6600" dirty="0" err="1">
                <a:solidFill>
                  <a:srgbClr val="F4642A">
                    <a:lumMod val="75000"/>
                  </a:srgbClr>
                </a:solidFill>
                <a:latin typeface="Pyidaungsu" panose="020B0502040204020203" pitchFamily="34" charset="0"/>
                <a:cs typeface="Pyidaungsu" panose="020B0502040204020203" pitchFamily="34" charset="0"/>
              </a:rPr>
              <a:t>ရင်ဆိုင်ခြင်း</a:t>
            </a:r>
            <a:endParaRPr kumimoji="0" lang="en-US" sz="6600" i="0" u="none" strike="noStrike" kern="1200" cap="none" spc="0" normalizeH="0" baseline="0" noProof="0" dirty="0">
              <a:ln/>
              <a:solidFill>
                <a:srgbClr val="F4642A">
                  <a:lumMod val="75000"/>
                </a:srgbClr>
              </a:solidFill>
              <a:effectLst/>
              <a:uLnTx/>
              <a:uFillTx/>
              <a:latin typeface="Pyidaungsu" panose="020B0502040204020203" pitchFamily="34" charset="0"/>
              <a:cs typeface="Pyidaungsu" panose="020B0502040204020203" pitchFamily="34" charset="0"/>
            </a:endParaRP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3644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CB7D143-710D-7F03-3632-65F340CAE0D9}"/>
              </a:ext>
            </a:extLst>
          </p:cNvPr>
          <p:cNvSpPr txBox="1"/>
          <p:nvPr/>
        </p:nvSpPr>
        <p:spPr>
          <a:xfrm>
            <a:off x="0" y="47472"/>
            <a:ext cx="12192000" cy="584775"/>
          </a:xfrm>
          <a:prstGeom prst="rect">
            <a:avLst/>
          </a:prstGeom>
          <a:noFill/>
        </p:spPr>
        <p:txBody>
          <a:bodyPr wrap="square">
            <a:spAutoFit/>
          </a:bodyPr>
          <a:lstStyle>
            <a:defPPr>
              <a:defRPr lang="es-ES"/>
            </a:defPPr>
            <a:lvl1pPr algn="ctr">
              <a:defRPr sz="4000" b="1" spc="50">
                <a:ln w="9525" cmpd="sng">
                  <a:solidFill>
                    <a:schemeClr val="accent1"/>
                  </a:solidFill>
                  <a:prstDash val="solid"/>
                </a:ln>
                <a:solidFill>
                  <a:srgbClr val="70AD47">
                    <a:tint val="1000"/>
                  </a:srgbClr>
                </a:solidFill>
                <a:effectLst>
                  <a:glow rad="38100">
                    <a:schemeClr val="accent1">
                      <a:alpha val="40000"/>
                    </a:schemeClr>
                  </a:glow>
                </a:effectLst>
              </a:defRPr>
            </a:lvl1pPr>
          </a:lstStyle>
          <a:p>
            <a:r>
              <a:rPr lang="en-US" sz="3200" dirty="0"/>
              <a:t>တမန်တော်ဟန်ဆောင်</a:t>
            </a:r>
            <a:r>
              <a:rPr lang="en-US" sz="3200"/>
              <a:t>၍ </a:t>
            </a:r>
            <a:r>
              <a:rPr lang="en-US" sz="3200" dirty="0" err="1"/>
              <a:t>လ</a:t>
            </a:r>
            <a:r>
              <a:rPr lang="en-US" sz="3200" err="1"/>
              <a:t>ှ</a:t>
            </a:r>
            <a:r>
              <a:rPr lang="en-US" sz="3200"/>
              <a:t>ည့်</a:t>
            </a:r>
            <a:r>
              <a:rPr lang="en-US" sz="3200" dirty="0" err="1"/>
              <a:t>ဖြားသူ</a:t>
            </a:r>
            <a:r>
              <a:rPr lang="en-US" sz="3200" err="1"/>
              <a:t>မ</a:t>
            </a:r>
            <a:r>
              <a:rPr lang="en-US" sz="3200"/>
              <a:t>ျား</a:t>
            </a:r>
            <a:endParaRPr lang="en-US" sz="3200" dirty="0"/>
          </a:p>
        </p:txBody>
      </p:sp>
      <p:sp>
        <p:nvSpPr>
          <p:cNvPr id="5" name="CuadroTexto 4">
            <a:extLst>
              <a:ext uri="{FF2B5EF4-FFF2-40B4-BE49-F238E27FC236}">
                <a16:creationId xmlns:a16="http://schemas.microsoft.com/office/drawing/2014/main" id="{F4F4CC91-00C1-F090-2380-0F02C38D0A64}"/>
              </a:ext>
            </a:extLst>
          </p:cNvPr>
          <p:cNvSpPr txBox="1"/>
          <p:nvPr/>
        </p:nvSpPr>
        <p:spPr>
          <a:xfrm>
            <a:off x="266700" y="669962"/>
            <a:ext cx="11658599" cy="707886"/>
          </a:xfrm>
          <a:prstGeom prst="rect">
            <a:avLst/>
          </a:prstGeom>
          <a:noFill/>
        </p:spPr>
        <p:txBody>
          <a:bodyPr wrap="square">
            <a:spAutoFit/>
          </a:bodyPr>
          <a:lstStyle/>
          <a:p>
            <a:pPr lvl="0" algn="ctr">
              <a:defRPr/>
            </a:pPr>
            <a:r>
              <a:rPr lang="my-MM" sz="2000" dirty="0">
                <a:solidFill>
                  <a:srgbClr val="2DCADB">
                    <a:lumMod val="60000"/>
                    <a:lumOff val="40000"/>
                  </a:srgbClr>
                </a:solidFill>
                <a:latin typeface="Pyidaungsu" panose="020B0502040204020203" pitchFamily="34" charset="0"/>
                <a:cs typeface="Pyidaungsu" panose="020B0502040204020203" pitchFamily="34" charset="0"/>
              </a:rPr>
              <a:t>“အကြောင်းမူကား၊ ထိုသူတို့သည် မိစ္ဆာတမန်တော်ဖြစ်ကြ၏။ ခရစ်တော်၏တမန် ဖြစ်ယောင်ဆောင်၍ လှည့်ဖြားတတ်</a:t>
            </a:r>
            <a:r>
              <a:rPr lang="en-JP" sz="2000" dirty="0">
                <a:solidFill>
                  <a:srgbClr val="2DCADB">
                    <a:lumMod val="60000"/>
                    <a:lumOff val="40000"/>
                  </a:srgbClr>
                </a:solidFill>
                <a:latin typeface="Pyidaungsu" panose="020B0502040204020203" pitchFamily="34" charset="0"/>
                <a:cs typeface="Pyidaungsu" panose="020B0502040204020203" pitchFamily="34" charset="0"/>
              </a:rPr>
              <a:t> </a:t>
            </a:r>
            <a:r>
              <a:rPr lang="my-MM" sz="2000" dirty="0">
                <a:solidFill>
                  <a:srgbClr val="2DCADB">
                    <a:lumMod val="60000"/>
                    <a:lumOff val="40000"/>
                  </a:srgbClr>
                </a:solidFill>
                <a:latin typeface="Pyidaungsu" panose="020B0502040204020203" pitchFamily="34" charset="0"/>
                <a:cs typeface="Pyidaungsu" panose="020B0502040204020203" pitchFamily="34" charset="0"/>
              </a:rPr>
              <a:t>သော အမှုစောင့်ဖြစ်ကြ၏”</a:t>
            </a:r>
            <a:r>
              <a:rPr lang="en-JP" sz="2000" dirty="0">
                <a:solidFill>
                  <a:srgbClr val="2DCADB">
                    <a:lumMod val="60000"/>
                    <a:lumOff val="40000"/>
                  </a:srgbClr>
                </a:solidFill>
                <a:latin typeface="Pyidaungsu" panose="020B0502040204020203" pitchFamily="34" charset="0"/>
                <a:cs typeface="Pyidaungsu" panose="020B0502040204020203" pitchFamily="34" charset="0"/>
              </a:rPr>
              <a:t> (</a:t>
            </a:r>
            <a:r>
              <a:rPr lang="my-MM" sz="2000" dirty="0">
                <a:solidFill>
                  <a:srgbClr val="2DCADB">
                    <a:lumMod val="60000"/>
                    <a:lumOff val="40000"/>
                  </a:srgbClr>
                </a:solidFill>
                <a:latin typeface="Pyidaungsu" panose="020B0502040204020203" pitchFamily="34" charset="0"/>
                <a:cs typeface="Pyidaungsu" panose="020B0502040204020203" pitchFamily="34" charset="0"/>
              </a:rPr>
              <a:t>၂ ကောရိန္သု ၁၁း၁၃)</a:t>
            </a:r>
            <a:endParaRPr kumimoji="0" lang="en-US" sz="2000" i="0" u="none" strike="noStrike" kern="1200" cap="none" spc="0" normalizeH="0" baseline="0" noProof="0" dirty="0">
              <a:ln>
                <a:noFill/>
              </a:ln>
              <a:solidFill>
                <a:srgbClr val="2DCADB">
                  <a:lumMod val="60000"/>
                  <a:lumOff val="40000"/>
                </a:srgbClr>
              </a:solidFill>
              <a:effectLst/>
              <a:uLnTx/>
              <a:uFillTx/>
              <a:latin typeface="Pyidaungsu" panose="020B0502040204020203" pitchFamily="34" charset="0"/>
              <a:cs typeface="Pyidaungsu" panose="020B0502040204020203" pitchFamily="34" charset="0"/>
            </a:endParaRPr>
          </a:p>
        </p:txBody>
      </p:sp>
      <p:sp>
        <p:nvSpPr>
          <p:cNvPr id="6" name="CuadroTexto 5">
            <a:extLst>
              <a:ext uri="{FF2B5EF4-FFF2-40B4-BE49-F238E27FC236}">
                <a16:creationId xmlns:a16="http://schemas.microsoft.com/office/drawing/2014/main" id="{8F3FC727-1A23-9710-3090-B2448E11903A}"/>
              </a:ext>
            </a:extLst>
          </p:cNvPr>
          <p:cNvSpPr txBox="1"/>
          <p:nvPr/>
        </p:nvSpPr>
        <p:spPr>
          <a:xfrm>
            <a:off x="2667742" y="1376733"/>
            <a:ext cx="5727027" cy="1200329"/>
          </a:xfrm>
          <a:prstGeom prst="rect">
            <a:avLst/>
          </a:prstGeom>
          <a:noFill/>
        </p:spPr>
        <p:txBody>
          <a:bodyPr wrap="square" rtlCol="0">
            <a:spAutoFit/>
          </a:bodyPr>
          <a:lstStyle/>
          <a:p>
            <a:pPr lvl="0">
              <a:spcBef>
                <a:spcPts val="600"/>
              </a:spcBef>
              <a:defRPr/>
            </a:pPr>
            <a:r>
              <a:rPr lang="my-MM" dirty="0">
                <a:solidFill>
                  <a:prstClr val="black"/>
                </a:solidFill>
                <a:latin typeface="Pyidaungsu" panose="020B0502040204020203" pitchFamily="34" charset="0"/>
                <a:cs typeface="Pyidaungsu" panose="020B0502040204020203" pitchFamily="34" charset="0"/>
              </a:rPr>
              <a:t>ပေါလုသည် ခရစ်တော်ထံသို့ စင်ကြယ်သောအသင်းတော်</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ကို</a:t>
            </a:r>
            <a:r>
              <a:rPr lang="en-JP" dirty="0">
                <a:solidFill>
                  <a:prstClr val="black"/>
                </a:solidFill>
                <a:latin typeface="Pyidaungsu" panose="020B0502040204020203" pitchFamily="34" charset="0"/>
                <a:cs typeface="Pyidaungsu" panose="020B0502040204020203" pitchFamily="34" charset="0"/>
              </a:rPr>
              <a:t> ဆက်သ</a:t>
            </a:r>
            <a:r>
              <a:rPr lang="my-MM" dirty="0">
                <a:solidFill>
                  <a:prstClr val="black"/>
                </a:solidFill>
                <a:latin typeface="Pyidaungsu" panose="020B0502040204020203" pitchFamily="34" charset="0"/>
                <a:cs typeface="Pyidaungsu" panose="020B0502040204020203" pitchFamily="34" charset="0"/>
              </a:rPr>
              <a:t>လိုသည် (၂ကော ၁၁:၂)။ သို့သော် အသင်း</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တော်သည် ဧဝကဲ့သို့ လှည့်ဖြားခံရပြီး ယေရှု၏သတို့သမီး</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အဖြစ်မှ ရပ်စဲခံရမည့်အန္တရာယ်နှင့် ရင်ဆိုင်နေရသည် (၂</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ကော ၁၁:၃)။</a:t>
            </a:r>
            <a:endParaRPr kumimoji="0" lang="en-US"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95899" y="2758411"/>
            <a:ext cx="5782787" cy="1477328"/>
          </a:xfrm>
          <a:prstGeom prst="rect">
            <a:avLst/>
          </a:prstGeom>
          <a:noFill/>
        </p:spPr>
        <p:txBody>
          <a:bodyPr wrap="square">
            <a:spAutoFit/>
          </a:bodyPr>
          <a:lstStyle/>
          <a:p>
            <a:pPr lvl="0">
              <a:spcBef>
                <a:spcPts val="600"/>
              </a:spcBef>
              <a:defRPr/>
            </a:pPr>
            <a:r>
              <a:rPr lang="my-MM" dirty="0">
                <a:solidFill>
                  <a:prstClr val="black"/>
                </a:solidFill>
                <a:latin typeface="Pyidaungsu" panose="020B0502040204020203" pitchFamily="34" charset="0"/>
                <a:cs typeface="Pyidaungsu" panose="020B0502040204020203" pitchFamily="34" charset="0"/>
              </a:rPr>
              <a:t>တကယ့်အန္တရာယ်ကဘာလဲ။ ယေရှု၏ တမန်တော်ကြီးအ</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ဖြစ် ကိုယ့်ကိုယ်ကိုယ် ချီးမွမ်းကြသော ဂျူးများသည် ကော</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ရိန္သုမြို့သို့လောက်လာ၍ အခြားယေရှု၊ ခြားနားသော</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ဝိညာဉ်တော်နှင့် ခြားနားသောဧဝံဂေလိတရားတို့ကို သွန်</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သင်ပေးခဲ့ကြသည်။ (၂ ကော. ၁၁:၄-၅; ဂလ. ၁:၈)။</a:t>
            </a:r>
            <a:endParaRPr kumimoji="0" lang="en-US"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417088"/>
            <a:ext cx="6953636" cy="1477328"/>
          </a:xfrm>
          <a:prstGeom prst="rect">
            <a:avLst/>
          </a:prstGeom>
          <a:noFill/>
        </p:spPr>
        <p:txBody>
          <a:bodyPr wrap="square">
            <a:spAutoFit/>
          </a:bodyPr>
          <a:lstStyle/>
          <a:p>
            <a:pPr lvl="0">
              <a:spcBef>
                <a:spcPts val="600"/>
              </a:spcBef>
              <a:defRPr/>
            </a:pPr>
            <a:r>
              <a:rPr lang="my-MM" dirty="0">
                <a:solidFill>
                  <a:prstClr val="black"/>
                </a:solidFill>
                <a:latin typeface="Pyidaungsu" panose="020B0502040204020203" pitchFamily="34" charset="0"/>
                <a:cs typeface="Pyidaungsu" panose="020B0502040204020203" pitchFamily="34" charset="0"/>
              </a:rPr>
              <a:t>တစ်စုံတစ်ယောက်က ယေရှုအကြောင်း ဟောပြောတိုင်း စစ်မှန်သော ယေရှုကို ကျွန်ုပ်တို့အားပြသသည်ဟု မဆိုလိုပါ။  သူတို့၏ဟောပြော</a:t>
            </a:r>
            <a:r>
              <a:rPr lang="en-JP" dirty="0">
                <a:solidFill>
                  <a:prstClr val="black"/>
                </a:solidFill>
                <a:latin typeface="Pyidaungsu" panose="020B0502040204020203" pitchFamily="34" charset="0"/>
                <a:cs typeface="Pyidaungsu" panose="020B0502040204020203" pitchFamily="34" charset="0"/>
              </a:rPr>
              <a:t> </a:t>
            </a:r>
            <a:r>
              <a:rPr lang="my-MM" dirty="0">
                <a:solidFill>
                  <a:prstClr val="black"/>
                </a:solidFill>
                <a:latin typeface="Pyidaungsu" panose="020B0502040204020203" pitchFamily="34" charset="0"/>
                <a:cs typeface="Pyidaungsu" panose="020B0502040204020203" pitchFamily="34" charset="0"/>
              </a:rPr>
              <a:t>သောတရား အံ့သြဖွယ်ကောင်းနိုင်သော်လည်း စာတန်ကိုယ်တိုင်က အံ့ဖွယ်အမှုများကို ပြောဆိုပြီး “အလင်း၏ကောင်းကင်တမန်” အဖြစ် မိမိကိုယ်ကို မည်သို့တင်ပြရမည်ကိုလည်း သိသည် (၂ ကော ၁၁:၁၄)။</a:t>
            </a:r>
            <a:endParaRPr kumimoji="0" lang="en-US"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20" name="CuadroTexto 19">
            <a:extLst>
              <a:ext uri="{FF2B5EF4-FFF2-40B4-BE49-F238E27FC236}">
                <a16:creationId xmlns:a16="http://schemas.microsoft.com/office/drawing/2014/main" id="{786C86B3-3B29-A79B-5E98-FBC687208A44}"/>
              </a:ext>
            </a:extLst>
          </p:cNvPr>
          <p:cNvSpPr txBox="1"/>
          <p:nvPr/>
        </p:nvSpPr>
        <p:spPr>
          <a:xfrm>
            <a:off x="96418" y="6075765"/>
            <a:ext cx="12095582" cy="646331"/>
          </a:xfrm>
          <a:prstGeom prst="rect">
            <a:avLst/>
          </a:prstGeom>
          <a:noFill/>
        </p:spPr>
        <p:txBody>
          <a:bodyPr wrap="square">
            <a:spAutoFit/>
          </a:bodyPr>
          <a:lstStyle/>
          <a:p>
            <a:pPr lvl="0">
              <a:spcBef>
                <a:spcPts val="600"/>
              </a:spcBef>
              <a:defRPr/>
            </a:pPr>
            <a:r>
              <a:rPr lang="my-MM" dirty="0">
                <a:solidFill>
                  <a:prstClr val="black"/>
                </a:solidFill>
                <a:latin typeface="Pyidaungsu" panose="020B0502040204020203" pitchFamily="34" charset="0"/>
                <a:cs typeface="Pyidaungsu" panose="020B0502040204020203" pitchFamily="34" charset="0"/>
              </a:rPr>
              <a:t>စစ်မှန်သောဆရာများသည် လုပ်ရပ်များနှင့် စကားအားဖြင့် “ခရစ်တော်၏အသမ္မာတရား” ကို သွန်သင်ကြသည် (၂ကော ၁၁:၉-၁၀)။ သို့သော်မိစ္ဆာဆရာများသည် တမန်တော်များအဖြစ် ဟန်ဆောင်လှည့်ဖြားကြသည် (၂ကော ၁၁:၁၃-၁၅)။</a:t>
            </a:r>
            <a:endParaRPr kumimoji="0" lang="en-US"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197232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1">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2875" y="1435271"/>
            <a:ext cx="3175017" cy="3941401"/>
          </a:xfrm>
          <a:prstGeom prst="rect">
            <a:avLst/>
          </a:prstGeom>
          <a:effectLst>
            <a:reflection blurRad="6350" stA="52000" endA="300" endPos="16000" dir="5400000" sy="-100000" algn="bl" rotWithShape="0"/>
          </a:effectLst>
          <a:scene3d>
            <a:camera prst="orthographicFront"/>
            <a:lightRig rig="threePt" dir="t"/>
          </a:scene3d>
          <a:sp3d>
            <a:bevelT prst="relaxedInset"/>
          </a:sp3d>
        </p:spPr>
      </p:pic>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5" cstate="email">
              <a:duotone>
                <a:prstClr val="black"/>
                <a:schemeClr val="accent1">
                  <a:tint val="45000"/>
                  <a:satMod val="400000"/>
                </a:schemeClr>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1378590A-9F58-E3CE-C8B0-E898C26CEC74}"/>
              </a:ext>
            </a:extLst>
          </p:cNvPr>
          <p:cNvSpPr txBox="1"/>
          <p:nvPr/>
        </p:nvSpPr>
        <p:spPr>
          <a:xfrm>
            <a:off x="0" y="59083"/>
            <a:ext cx="12191999" cy="584775"/>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spc="300" dirty="0" err="1">
                <a:ln w="22225">
                  <a:noFill/>
                  <a:prstDash val="solid"/>
                </a:ln>
                <a:solidFill>
                  <a:srgbClr val="2DCADB">
                    <a:lumMod val="40000"/>
                    <a:lumOff val="60000"/>
                  </a:srgb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ရှင်ပေါလုနှင</a:t>
            </a:r>
            <a:r>
              <a:rPr lang="en-US" sz="3200" spc="300" dirty="0">
                <a:ln w="22225">
                  <a:noFill/>
                  <a:prstDash val="solid"/>
                </a:ln>
                <a:solidFill>
                  <a:srgbClr val="2DCADB">
                    <a:lumMod val="40000"/>
                    <a:lumOff val="60000"/>
                  </a:srgb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a:t>
            </a:r>
            <a:r>
              <a:rPr lang="en-US" sz="3200" spc="300" dirty="0" err="1">
                <a:ln w="22225">
                  <a:noFill/>
                  <a:prstDash val="solid"/>
                </a:ln>
                <a:solidFill>
                  <a:srgbClr val="2DCADB">
                    <a:lumMod val="40000"/>
                    <a:lumOff val="60000"/>
                  </a:srgb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မိစ္ဆာဆရာများ</a:t>
            </a:r>
            <a:r>
              <a:rPr lang="en-US" sz="3200" spc="300" dirty="0">
                <a:ln w="22225">
                  <a:noFill/>
                  <a:prstDash val="solid"/>
                </a:ln>
                <a:solidFill>
                  <a:srgbClr val="2DCADB">
                    <a:lumMod val="40000"/>
                    <a:lumOff val="60000"/>
                  </a:srgb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endParaRPr kumimoji="0" lang="en-US" sz="3200" i="0" u="none" strike="noStrike" kern="1200" cap="none" spc="300" normalizeH="0" baseline="0" noProof="0" dirty="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Pyidaungsu" panose="020B0502040204020203" pitchFamily="34" charset="0"/>
              <a:cs typeface="Pyidaungsu" panose="020B0502040204020203" pitchFamily="34" charset="0"/>
            </a:endParaRPr>
          </a:p>
        </p:txBody>
      </p:sp>
      <p:sp>
        <p:nvSpPr>
          <p:cNvPr id="5" name="CuadroTexto 4">
            <a:extLst>
              <a:ext uri="{FF2B5EF4-FFF2-40B4-BE49-F238E27FC236}">
                <a16:creationId xmlns:a16="http://schemas.microsoft.com/office/drawing/2014/main" id="{AD72E24C-A5B8-D982-19AB-DB1B1B368CF4}"/>
              </a:ext>
            </a:extLst>
          </p:cNvPr>
          <p:cNvSpPr txBox="1"/>
          <p:nvPr/>
        </p:nvSpPr>
        <p:spPr>
          <a:xfrm>
            <a:off x="1" y="724197"/>
            <a:ext cx="12191998" cy="646331"/>
          </a:xfrm>
          <a:prstGeom prst="rect">
            <a:avLst/>
          </a:prstGeom>
          <a:noFill/>
        </p:spPr>
        <p:txBody>
          <a:bodyPr wrap="square">
            <a:spAutoFit/>
          </a:bodyPr>
          <a:lstStyle/>
          <a:p>
            <a:pPr lvl="0" algn="ctr">
              <a:defRPr/>
            </a:pPr>
            <a:r>
              <a:rPr lang="my-MM" dirty="0">
                <a:solidFill>
                  <a:srgbClr val="FBD805">
                    <a:lumMod val="40000"/>
                    <a:lumOff val="60000"/>
                  </a:srgbClr>
                </a:solidFill>
                <a:effectLst>
                  <a:glow rad="127000">
                    <a:srgbClr val="284A2D"/>
                  </a:glow>
                </a:effectLst>
                <a:latin typeface="Pyidaungsu" panose="020B0502040204020203" pitchFamily="34" charset="0"/>
                <a:cs typeface="Pyidaungsu" panose="020B0502040204020203" pitchFamily="34" charset="0"/>
              </a:rPr>
              <a:t>“သူတို့သည် ဟေဗြဲလူဖြစ်ကြသလော။ ငါသည်လည်း ဖြစ်၏။ သူတို့သည် ဣသရေလလူ ဖြစ်ကြသလော။ ငါသည်လည်း ဖြစ်၏။ သူတို့သည် အာဗြဟံအမျိုးဖြစ်ကြသလော။ ငါသည်လည်း ဖြစ်၏”</a:t>
            </a:r>
            <a:r>
              <a:rPr lang="en-JP" dirty="0">
                <a:solidFill>
                  <a:srgbClr val="FBD805">
                    <a:lumMod val="40000"/>
                    <a:lumOff val="60000"/>
                  </a:srgbClr>
                </a:solidFill>
                <a:effectLst>
                  <a:glow rad="127000">
                    <a:srgbClr val="284A2D"/>
                  </a:glow>
                </a:effectLst>
                <a:latin typeface="Pyidaungsu" panose="020B0502040204020203" pitchFamily="34" charset="0"/>
                <a:cs typeface="Pyidaungsu" panose="020B0502040204020203" pitchFamily="34" charset="0"/>
              </a:rPr>
              <a:t> </a:t>
            </a:r>
            <a:r>
              <a:rPr lang="my-MM" dirty="0">
                <a:solidFill>
                  <a:srgbClr val="FBD805">
                    <a:lumMod val="40000"/>
                    <a:lumOff val="60000"/>
                  </a:srgbClr>
                </a:solidFill>
                <a:effectLst>
                  <a:glow rad="127000">
                    <a:srgbClr val="284A2D"/>
                  </a:glow>
                </a:effectLst>
                <a:latin typeface="Pyidaungsu" panose="020B0502040204020203" pitchFamily="34" charset="0"/>
                <a:cs typeface="Pyidaungsu" panose="020B0502040204020203" pitchFamily="34" charset="0"/>
              </a:rPr>
              <a:t>(၂ ကောရိန္သု ၁၁း၂၂)</a:t>
            </a:r>
            <a:r>
              <a:rPr lang="en-JP" dirty="0">
                <a:solidFill>
                  <a:srgbClr val="FBD805">
                    <a:lumMod val="40000"/>
                    <a:lumOff val="60000"/>
                  </a:srgbClr>
                </a:solidFill>
                <a:effectLst>
                  <a:glow rad="127000">
                    <a:srgbClr val="284A2D"/>
                  </a:glow>
                </a:effectLst>
                <a:latin typeface="Pyidaungsu" panose="020B0502040204020203" pitchFamily="34" charset="0"/>
                <a:cs typeface="Pyidaungsu" panose="020B0502040204020203" pitchFamily="34" charset="0"/>
              </a:rPr>
              <a:t> </a:t>
            </a:r>
            <a:endParaRPr kumimoji="0" lang="en-US" i="0" u="none" strike="noStrike" kern="1200" cap="none" spc="0" normalizeH="0" baseline="0" noProof="0" dirty="0">
              <a:ln>
                <a:noFill/>
              </a:ln>
              <a:solidFill>
                <a:srgbClr val="FBD805">
                  <a:lumMod val="40000"/>
                  <a:lumOff val="60000"/>
                </a:srgbClr>
              </a:solidFill>
              <a:effectLst>
                <a:glow rad="127000">
                  <a:srgbClr val="284A2D"/>
                </a:glow>
              </a:effectLst>
              <a:uLnTx/>
              <a:uFillTx/>
              <a:latin typeface="Pyidaungsu" panose="020B0502040204020203" pitchFamily="34" charset="0"/>
              <a:cs typeface="Pyidaungsu" panose="020B0502040204020203" pitchFamily="34" charset="0"/>
            </a:endParaRPr>
          </a:p>
        </p:txBody>
      </p:sp>
      <p:sp>
        <p:nvSpPr>
          <p:cNvPr id="6" name="CuadroTexto 5">
            <a:extLst>
              <a:ext uri="{FF2B5EF4-FFF2-40B4-BE49-F238E27FC236}">
                <a16:creationId xmlns:a16="http://schemas.microsoft.com/office/drawing/2014/main" id="{70CC40CA-8802-BFC0-52A1-836317A45124}"/>
              </a:ext>
            </a:extLst>
          </p:cNvPr>
          <p:cNvSpPr txBox="1"/>
          <p:nvPr/>
        </p:nvSpPr>
        <p:spPr>
          <a:xfrm>
            <a:off x="3383280" y="1454727"/>
            <a:ext cx="8797304" cy="584775"/>
          </a:xfrm>
          <a:prstGeom prst="rect">
            <a:avLst/>
          </a:prstGeom>
          <a:noFill/>
        </p:spPr>
        <p:txBody>
          <a:bodyPr wrap="square" rtlCol="0">
            <a:spAutoFit/>
          </a:bodyPr>
          <a:lstStyle/>
          <a:p>
            <a:r>
              <a:rPr lang="en-JP" sz="1600" dirty="0">
                <a:latin typeface="Pyidaungsu" panose="020B0502040204020203" pitchFamily="34" charset="0"/>
                <a:cs typeface="Pyidaungsu" panose="020B0502040204020203" pitchFamily="34" charset="0"/>
              </a:rPr>
              <a:t>ပေါလုနှင့် မိစ္ဆာဆရာများအကြား မည်သည့်တူညီချက်များ ရှိခဲ့သနည်း။ ပေါလုနှင့် မိစ္ဆာဆရာ များသည် ဂျူးလူမျိုးများဖြစ်ကြပြီး ခရစ်ယာန်ယုံကြည်ခြင်းသို့ ပြောင်းလဲလာသူများ ဖြစ်ကြသည် (၂ ကော ၁၁:၂၂)။</a:t>
            </a: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9163455" y="4455698"/>
            <a:ext cx="2885670" cy="230604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383280" y="4582926"/>
            <a:ext cx="5780175" cy="1569660"/>
          </a:xfrm>
          <a:prstGeom prst="rect">
            <a:avLst/>
          </a:prstGeom>
          <a:noFill/>
        </p:spPr>
        <p:txBody>
          <a:bodyPr wrap="square">
            <a:spAutoFit/>
          </a:bodyPr>
          <a:lstStyle/>
          <a:p>
            <a:pPr lvl="0">
              <a:spcBef>
                <a:spcPts val="600"/>
              </a:spcBef>
              <a:defRPr/>
            </a:pPr>
            <a:r>
              <a:rPr lang="en-JP" sz="1600" dirty="0">
                <a:latin typeface="Pyidaungsu" panose="020B0502040204020203" pitchFamily="34" charset="0"/>
                <a:cs typeface="Pyidaungsu" panose="020B0502040204020203" pitchFamily="34" charset="0"/>
              </a:rPr>
              <a:t>ဤနေရာတွင် ပေါလု၏ “ရူးသွပ်မှု” အဆုံးသတ်ပါသည်။</a:t>
            </a:r>
            <a:r>
              <a:rPr lang="en-JP" sz="1600" b="1" dirty="0">
                <a:latin typeface="Pyidaungsu" panose="020B0502040204020203" pitchFamily="34" charset="0"/>
                <a:cs typeface="Pyidaungsu" panose="020B0502040204020203" pitchFamily="34" charset="0"/>
              </a:rPr>
              <a:t> </a:t>
            </a:r>
            <a:r>
              <a:rPr lang="en-JP" sz="1600" dirty="0">
                <a:latin typeface="Pyidaungsu" panose="020B0502040204020203" pitchFamily="34" charset="0"/>
                <a:cs typeface="Pyidaungsu" panose="020B0502040204020203" pitchFamily="34" charset="0"/>
              </a:rPr>
              <a:t>ခရစ် တော်အတွက် မိမိလုပ်ဆောင်ခဲ့သမျှကို ကြွားဝါလိုသော သူတစ် ဦးအဖြစ် မိမိကိုယ်ကို အထင်အမြင်မဖြစ်စေလိုပါ။ သူ၏ အမှန်တ ကယ်ကြွားဝါခြင်း (သို့မဟုတ် ဂုဏ်ယူဝမ်းမြောက်ခြင်း) သည် မိမိသည် ခရစ်တော်အတွက် ဘာလုပ်ပေးခဲ့သည်ဆိုခြင်းမ ဟုတ် ဘဲ၊ ခရစ်တော်က မိမိအတွက် ဘာလုပ်ပေးခဲ့သည်ဆိုခြင်းပင် ဖြစ်သည်။</a:t>
            </a:r>
            <a:endParaRPr kumimoji="0" lang="en-US" sz="16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7" name="CuadroTexto 6">
            <a:extLst>
              <a:ext uri="{FF2B5EF4-FFF2-40B4-BE49-F238E27FC236}">
                <a16:creationId xmlns:a16="http://schemas.microsoft.com/office/drawing/2014/main" id="{0195BE2E-C3D2-6565-35AC-120DF9B5D1C9}"/>
              </a:ext>
            </a:extLst>
          </p:cNvPr>
          <p:cNvSpPr txBox="1"/>
          <p:nvPr/>
        </p:nvSpPr>
        <p:spPr>
          <a:xfrm>
            <a:off x="0" y="6152586"/>
            <a:ext cx="9163455" cy="584775"/>
          </a:xfrm>
          <a:prstGeom prst="rect">
            <a:avLst/>
          </a:prstGeom>
          <a:noFill/>
        </p:spPr>
        <p:txBody>
          <a:bodyPr wrap="square">
            <a:spAutoFit/>
          </a:bodyPr>
          <a:lstStyle/>
          <a:p>
            <a:pPr lvl="0">
              <a:defRPr/>
            </a:pPr>
            <a:r>
              <a:rPr lang="en-JP" sz="1600" dirty="0">
                <a:latin typeface="Pyidaungsu" panose="020B0502040204020203" pitchFamily="34" charset="0"/>
                <a:cs typeface="Pyidaungsu" panose="020B0502040204020203" pitchFamily="34" charset="0"/>
              </a:rPr>
              <a:t>သူ၏ စစ်မှန်သော ခွန်အားသည် မိမိ၏အားနည်းခြင်း၌ တည်ရှိသည်။ ထိုအားနည်းခြင်းက ယေရှုခရစ်တော်အပေါ် လုံး ဝမှီခိုအားထားရန် သူ့ကို ဦးဆောင်ပေးခဲ့သည် (၂ ကော ၁၁:၃၀-၃၁; ၁၂:၆-၁၀)။</a:t>
            </a:r>
            <a:endParaRPr kumimoji="0" lang="en-US" sz="1600" b="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
        <p:nvSpPr>
          <p:cNvPr id="9" name="CuadroTexto 8">
            <a:extLst>
              <a:ext uri="{FF2B5EF4-FFF2-40B4-BE49-F238E27FC236}">
                <a16:creationId xmlns:a16="http://schemas.microsoft.com/office/drawing/2014/main" id="{0EFB5F8C-F49B-17A9-955C-985149DD5BB8}"/>
              </a:ext>
            </a:extLst>
          </p:cNvPr>
          <p:cNvSpPr txBox="1"/>
          <p:nvPr/>
        </p:nvSpPr>
        <p:spPr>
          <a:xfrm>
            <a:off x="3383280" y="2063600"/>
            <a:ext cx="8961119" cy="2554545"/>
          </a:xfrm>
          <a:prstGeom prst="rect">
            <a:avLst/>
          </a:prstGeom>
          <a:noFill/>
        </p:spPr>
        <p:txBody>
          <a:bodyPr wrap="square">
            <a:spAutoFit/>
          </a:bodyPr>
          <a:lstStyle/>
          <a:p>
            <a:r>
              <a:rPr lang="en-JP" sz="1600" dirty="0">
                <a:latin typeface="Pyidaungsu" panose="020B0502040204020203" pitchFamily="34" charset="0"/>
                <a:cs typeface="Pyidaungsu" panose="020B0502040204020203" pitchFamily="34" charset="0"/>
              </a:rPr>
              <a:t>သူတို့နှင့် ပေါလုအကြား မည်သို့ကွာခြားခဲ့သနည်း။ ဤနေရာတွင် ပေါလု၏ “ရူးသွပ်မှု” စတင်လာသည်။“သူ တို့သည် ခရစ်တော်၏ အစေခံများလော။ (ဤသို့ပြောရခြင်းမှာ ကျွန်ုပ်ရူးသွပ်နေသကဲ့သို့ ဖြစ်၏။) ကျွန်ုပ်က ပို၍ဖြစ်သည်” (၂ ကော ၁၁:၂၃ ဟု ပေါလုဆိုသည်။ထိုအခြားဆရာများက ခရစ်တော်အတွက် မိမိတို့ခံစား ခဲ့ရသော ဆင်းရဲဒုက္ခများကို ကြွားဝါကြလျှင်၊ ပေါလုသည် ထိုထက်ပင် ပိုမိုခံစားခဲ့ရသူဖြစ်သည်။ သူသည် ရိုက်နှက်ခံခဲ့ရခြင်း၊ ထောင်ချခံခဲ့ရခြင်း၊ သေမည့်အန္တရာယ်နှင့် ခြိမ်းခြောက်ခံခဲ့ရခြင်း၊ ကျောက်ခဲနှင့် ပစ်ခံ ခဲ့ရခြင်း၊ ပင်လယ်တွင် သင်္ဘောပျက်ခြင်း၊ အန္တရာယ်အမျိုးမျိုးနှင့် ရင်ဆိုင်ခဲ့ရခြင်း၊ ဆာလောင်ခြင်း၊ ရေငတ် ခြင်း၊ အအေးဒဏ်ခံရခြင်းနှင့် အဝတ်အချည်းစည်းဖြစ်ခြင်းတို့ကို ကြုံတွေ့ခဲ့ရသည်။ ထို့အပြင် အသင်း တော်များ၏ အခြေအနေအတွက်လည်း အစဉ်မပြတ် စိုးရိမ်ပူပန်နေခဲ့ရသည် (၂ ကော ၁၁:၂၃ခ–၂၉)။ ထို့ ကြောင့် ပေါလု၏ အစေခံခြင်းသည် မိမိကိုယ်ကို ချီးမြှောက်ရန်အတွက်မဟုတ်ဘဲ ခရစ်တော်နှင့် အသင်း တော်အတွက် ကိုယ်ကျိုးစွန့်၍ ခံစားဆောင်ရွက်ခြင်း ဖြစ်သည်။</a:t>
            </a:r>
          </a:p>
        </p:txBody>
      </p:sp>
    </p:spTree>
    <p:extLst>
      <p:ext uri="{BB962C8B-B14F-4D97-AF65-F5344CB8AC3E}">
        <p14:creationId xmlns:p14="http://schemas.microsoft.com/office/powerpoint/2010/main" val="291765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theme/theme1.xml><?xml version="1.0" encoding="utf-8"?>
<a:theme xmlns:a="http://schemas.openxmlformats.org/drawingml/2006/main" name="1_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5411</Words>
  <Application>Microsoft Office PowerPoint</Application>
  <PresentationFormat>Panorámica</PresentationFormat>
  <Paragraphs>63</Paragraphs>
  <Slides>11</Slides>
  <Notes>7</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11</vt:i4>
      </vt:variant>
    </vt:vector>
  </HeadingPairs>
  <TitlesOfParts>
    <vt:vector size="18" baseType="lpstr">
      <vt:lpstr>Aptos</vt:lpstr>
      <vt:lpstr>Aptos Display</vt:lpstr>
      <vt:lpstr>Arial</vt:lpstr>
      <vt:lpstr>Calibri</vt:lpstr>
      <vt:lpstr>Pyidaungsu</vt:lpstr>
      <vt:lpstr>1_Tema de Office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39</cp:revision>
  <dcterms:created xsi:type="dcterms:W3CDTF">2026-08-18T22:37:24Z</dcterms:created>
  <dcterms:modified xsi:type="dcterms:W3CDTF">2026-09-01T10:02:50Z</dcterms:modified>
</cp:coreProperties>
</file>