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9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Pyidaungsu" panose="020B0604020202020204" charset="0"/>
      <p:regular r:id="rId18"/>
      <p:bold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8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4" y="2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lnSpc>
              <a:spcPts val="2400"/>
            </a:lnSpc>
            <a:spcAft>
              <a:spcPts val="0"/>
            </a:spcAft>
            <a:defRPr b="1"/>
          </a:pP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အစအဦီး၌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ဘုရားသခင်သည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လူသားများနှင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မည်သို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ဆက်သွယ်ခဲ့သနည်း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။ 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lnSpc>
              <a:spcPts val="2400"/>
            </a:lnSpc>
            <a:spcAft>
              <a:spcPts val="0"/>
            </a:spcAft>
            <a:defRPr b="1"/>
          </a:pP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လူသားများနှင့်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ဘုရားသခင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တိုက်ရိုက်ဆက်သွယ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ခြင်း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မည်သို့ရပ်တန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သွားခဲ့သနည်း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။ 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ဘုရားသခင်သည် လူသားများနှင့်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ဆက်သွယ်မှုကို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ပြန်လည်တည်ဆောက်ရန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မည်သို့ကြိုးစားခဲ့သနည်း</a:t>
          </a:r>
          <a:endParaRPr lang="en" sz="2000" b="0" dirty="0">
            <a:effectLst/>
            <a:latin typeface="Pyidaungsu" panose="020B0502040204020203" pitchFamily="34" charset="0"/>
            <a:cs typeface="Pyidaungsu" panose="020B0502040204020203" pitchFamily="34" charset="0"/>
          </a:endParaRP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lnSpc>
              <a:spcPts val="2400"/>
            </a:lnSpc>
            <a:spcAft>
              <a:spcPts val="0"/>
            </a:spcAft>
            <a:defRPr b="1"/>
          </a:pP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ယခုအချိန်တွင်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အဘယ်ကြောင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ဘုရားသခင်နှင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တိုက်ရိုက်ဆက်သွယ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်၍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မရသနည်း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။  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lnSpc>
              <a:spcPts val="2400"/>
            </a:lnSpc>
            <a:spcAft>
              <a:spcPts val="0"/>
            </a:spcAft>
            <a:defRPr b="1"/>
          </a:pP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ယခုအချိန်တွင်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က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ျွ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န်ုပ်တို့သည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ဘုရားသခင်နှင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မည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" sz="2000" b="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သို့ဆက်သွယ်ပြောဆိုကြမည်နည်း</a:t>
          </a:r>
          <a:r>
            <a:rPr lang="en" sz="2000" b="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။ 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 custLinFactNeighborY="8375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3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ဧဝ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just">
            <a:lnSpc>
              <a:spcPts val="1920"/>
            </a:lnSpc>
            <a:spcAft>
              <a:spcPts val="0"/>
            </a:spcAft>
            <a:buFont typeface="+mj-lt"/>
            <a:buNone/>
          </a:pPr>
          <a:r>
            <a:rPr lang="en" sz="1600" b="0" dirty="0">
              <a:latin typeface="Pyidaungsu" panose="020B0502040204020203" pitchFamily="34" charset="0"/>
              <a:cs typeface="Pyidaungsu" panose="020B0502040204020203" pitchFamily="34" charset="0"/>
            </a:rPr>
            <a:t>၁။ </a:t>
          </a:r>
          <a:r>
            <a:rPr lang="en" sz="1600" b="0" dirty="0" err="1">
              <a:latin typeface="Pyidaungsu" panose="020B0502040204020203" pitchFamily="34" charset="0"/>
              <a:cs typeface="Pyidaungsu" panose="020B0502040204020203" pitchFamily="34" charset="0"/>
            </a:rPr>
            <a:t>မီးဖွားခြင်းဝေဒနာ</a:t>
          </a:r>
          <a:endParaRPr lang="en" sz="1600" b="0" dirty="0">
            <a:latin typeface="Pyidaungsu" panose="020B0502040204020203" pitchFamily="34" charset="0"/>
            <a:cs typeface="Pyidaungsu" panose="020B0502040204020203" pitchFamily="34" charset="0"/>
          </a:endParaRPr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just">
            <a:lnSpc>
              <a:spcPts val="1920"/>
            </a:lnSpc>
            <a:spcAft>
              <a:spcPts val="0"/>
            </a:spcAft>
            <a:buFont typeface="+mj-lt"/>
            <a:buNone/>
          </a:pPr>
          <a:r>
            <a:rPr lang="en" sz="1600" b="0" dirty="0">
              <a:latin typeface="Pyidaungsu" panose="020B0502040204020203" pitchFamily="34" charset="0"/>
              <a:cs typeface="Pyidaungsu" panose="020B0502040204020203" pitchFamily="34" charset="0"/>
            </a:rPr>
            <a:t>၂။ </a:t>
          </a:r>
          <a:r>
            <a:rPr lang="en" sz="1600" b="0" dirty="0" err="1">
              <a:latin typeface="Pyidaungsu" panose="020B0502040204020203" pitchFamily="34" charset="0"/>
              <a:cs typeface="Pyidaungsu" panose="020B0502040204020203" pitchFamily="34" charset="0"/>
            </a:rPr>
            <a:t>အာဒံနှင</a:t>
          </a:r>
          <a:r>
            <a:rPr lang="en" sz="1600" b="0" dirty="0"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" sz="1600" b="0" dirty="0" err="1">
              <a:latin typeface="Pyidaungsu" panose="020B0502040204020203" pitchFamily="34" charset="0"/>
              <a:cs typeface="Pyidaungsu" panose="020B0502040204020203" pitchFamily="34" charset="0"/>
            </a:rPr>
            <a:t>တန်းတူညီမှုဆုံးရှုံးခြင်း</a:t>
          </a:r>
          <a:r>
            <a:rPr lang="en" sz="1600" b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600" b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အာဒံ</a:t>
          </a:r>
          <a:endParaRPr lang="en" sz="1600" b="0" dirty="0">
            <a:effectLst>
              <a:outerShdw blurRad="38100" dist="38100" dir="2700000" algn="tl">
                <a:srgbClr val="000000"/>
              </a:outerShdw>
            </a:effectLst>
            <a:latin typeface="Pyidaungsu" panose="020B0502040204020203" pitchFamily="34" charset="0"/>
            <a:cs typeface="Pyidaungsu" panose="020B0502040204020203" pitchFamily="34" charset="0"/>
          </a:endParaRP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ts val="1920"/>
            </a:lnSpc>
            <a:spcAft>
              <a:spcPts val="0"/>
            </a:spcAft>
            <a:buFontTx/>
            <a:buChar char="–"/>
          </a:pPr>
          <a:r>
            <a:rPr lang="en" sz="1600" b="0" dirty="0" err="1">
              <a:latin typeface="Pyidaungsu" panose="020B0502040204020203" pitchFamily="34" charset="0"/>
              <a:cs typeface="Pyidaungsu" panose="020B0502040204020203" pitchFamily="34" charset="0"/>
            </a:rPr>
            <a:t>အလုပ်ပင်ပန်းခြင်း</a:t>
          </a:r>
          <a:r>
            <a:rPr lang="en" sz="1600" b="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ts val="1920"/>
            </a:lnSpc>
            <a:spcAft>
              <a:spcPts val="0"/>
            </a:spcAft>
            <a:buFontTx/>
            <a:buChar char="–"/>
          </a:pPr>
          <a:r>
            <a:rPr lang="en" sz="1600" b="0" dirty="0" err="1">
              <a:latin typeface="Pyidaungsu" panose="020B0502040204020203" pitchFamily="34" charset="0"/>
              <a:cs typeface="Pyidaungsu" panose="020B0502040204020203" pitchFamily="34" charset="0"/>
            </a:rPr>
            <a:t>စိုက်ပျိုးထွန်ယှက်ခြင်း</a:t>
          </a:r>
          <a:endParaRPr lang="en" sz="1600" b="0" dirty="0">
            <a:latin typeface="Pyidaungsu" panose="020B0502040204020203" pitchFamily="34" charset="0"/>
            <a:cs typeface="Pyidaungsu" panose="020B0502040204020203" pitchFamily="34" charset="0"/>
          </a:endParaRPr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600" b="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အားလုံး</a:t>
          </a:r>
          <a:endParaRPr lang="en" sz="1600" b="0" dirty="0">
            <a:effectLst>
              <a:outerShdw blurRad="38100" dist="38100" dir="2700000" algn="tl">
                <a:srgbClr val="000000"/>
              </a:outerShdw>
            </a:effectLst>
            <a:latin typeface="Pyidaungsu" panose="020B0502040204020203" pitchFamily="34" charset="0"/>
            <a:cs typeface="Pyidaungsu" panose="020B0502040204020203" pitchFamily="34" charset="0"/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ts val="1920"/>
            </a:lnSpc>
            <a:spcAft>
              <a:spcPts val="0"/>
            </a:spcAft>
            <a:buFontTx/>
            <a:buChar char="–"/>
          </a:pPr>
          <a:r>
            <a:rPr lang="en" sz="1600" b="0" dirty="0" err="1">
              <a:latin typeface="Pyidaungsu" panose="020B0502040204020203" pitchFamily="34" charset="0"/>
              <a:cs typeface="Pyidaungsu" panose="020B0502040204020203" pitchFamily="34" charset="0"/>
            </a:rPr>
            <a:t>သေခြင်း</a:t>
          </a:r>
          <a:endParaRPr lang="en" sz="1600" b="0" dirty="0">
            <a:latin typeface="Pyidaungsu" panose="020B0502040204020203" pitchFamily="34" charset="0"/>
            <a:cs typeface="Pyidaungsu" panose="020B0502040204020203" pitchFamily="34" charset="0"/>
          </a:endParaRP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7ADB58EC-3FCB-B044-8235-6F5A79B695DD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ts val="1920"/>
            </a:lnSpc>
            <a:spcAft>
              <a:spcPts val="0"/>
            </a:spcAft>
            <a:buFontTx/>
            <a:buChar char="–"/>
          </a:pPr>
          <a:r>
            <a:rPr lang="en" sz="1600" b="0" dirty="0" err="1">
              <a:latin typeface="Pyidaungsu" panose="020B0502040204020203" pitchFamily="34" charset="0"/>
              <a:cs typeface="Pyidaungsu" panose="020B0502040204020203" pitchFamily="34" charset="0"/>
            </a:rPr>
            <a:t>ဘုရားနှင</a:t>
          </a:r>
          <a:r>
            <a:rPr lang="en" sz="1600" b="0" dirty="0"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" sz="1600" b="0" dirty="0" err="1">
              <a:latin typeface="Pyidaungsu" panose="020B0502040204020203" pitchFamily="34" charset="0"/>
              <a:cs typeface="Pyidaungsu" panose="020B0502040204020203" pitchFamily="34" charset="0"/>
            </a:rPr>
            <a:t>ဝေးကွာခြင်း</a:t>
          </a:r>
          <a:endParaRPr lang="en" sz="1600" b="0" dirty="0">
            <a:latin typeface="Pyidaungsu" panose="020B0502040204020203" pitchFamily="34" charset="0"/>
            <a:cs typeface="Pyidaungsu" panose="020B0502040204020203" pitchFamily="34" charset="0"/>
          </a:endParaRPr>
        </a:p>
      </dgm:t>
    </dgm:pt>
    <dgm:pt modelId="{12836822-B794-E847-9EC0-34348E6E0CCD}" type="parTrans" cxnId="{6DF5C4FA-45D7-C244-87F0-759C7C5F468A}">
      <dgm:prSet/>
      <dgm:spPr/>
      <dgm:t>
        <a:bodyPr/>
        <a:lstStyle/>
        <a:p>
          <a:endParaRPr lang="en-US"/>
        </a:p>
      </dgm:t>
    </dgm:pt>
    <dgm:pt modelId="{372973CC-AD12-2C44-B46E-15AEE289C678}" type="sibTrans" cxnId="{6DF5C4FA-45D7-C244-87F0-759C7C5F468A}">
      <dgm:prSet/>
      <dgm:spPr/>
      <dgm:t>
        <a:bodyPr/>
        <a:lstStyle/>
        <a:p>
          <a:endParaRPr lang="en-US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224520" custScaleY="179965" custLinFactNeighborX="-78112" custLinFactNeighborY="-52665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269349" custLinFactY="-200000" custLinFactNeighborX="4950" custLinFactNeighborY="-25134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281128" custScaleY="127529" custLinFactNeighborX="-77041" custLinFactNeighborY="-4775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80838" custScaleY="202548" custLinFactNeighborX="5468" custLinFactNeighborY="2368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346653" custScaleY="96441" custLinFactNeighborX="-87908" custLinFactNeighborY="24240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Ang="0" custScaleX="74316" custScaleY="358977" custLinFactNeighborX="28373" custLinFactNeighborY="7658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1FD24AF6-7FD1-C143-8603-8CCF68209BDF}" type="presOf" srcId="{7ADB58EC-3FCB-B044-8235-6F5A79B695DD}" destId="{10EEF041-E6A6-492D-A7E3-3DB76943A600}" srcOrd="0" destOrd="1" presId="urn:microsoft.com/office/officeart/2005/8/layout/chevron2"/>
    <dgm:cxn modelId="{6DF5C4FA-45D7-C244-87F0-759C7C5F468A}" srcId="{5092DA41-403F-47B8-91D8-633930F07697}" destId="{7ADB58EC-3FCB-B044-8235-6F5A79B695DD}" srcOrd="1" destOrd="0" parTransId="{12836822-B794-E847-9EC0-34348E6E0CCD}" sibTransId="{372973CC-AD12-2C44-B46E-15AEE289C678}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  <a:defRPr b="1"/>
          </a:pP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အစအဦီး၌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ဘုရားသခင်သည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လူသားများနှင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မည်သို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့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ဆက်သွယ်ခဲ့သနည်း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။ 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  <a:defRPr b="1"/>
          </a:pP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လူသားများနှင့်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ဘုရားသခင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တိုက်ရိုက်ဆက်သွယ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ခြင်း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မည်သို့ရပ်တန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သွားခဲ့သနည်း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။ 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ဘုရားသခင်သည် လူသားများနှင့်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ဆက်သွယ်မှုကို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ပြန်လည်တည်ဆောက်ရန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မည်သို့ကြိုးစားခဲ့သနည်း</a:t>
          </a:r>
          <a:endParaRPr lang="en" sz="2000" b="0" kern="1200" dirty="0">
            <a:effectLst/>
            <a:latin typeface="Pyidaungsu" panose="020B0502040204020203" pitchFamily="34" charset="0"/>
            <a:cs typeface="Pyidaungsu" panose="020B0502040204020203" pitchFamily="34" charset="0"/>
          </a:endParaRP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112057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  <a:defRPr b="1"/>
          </a:pP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ယခုအချိန်တွင်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အဘယ်ကြောင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ဘုရားသခင်နှင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တိုက်ရိုက်ဆက်သွယ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်၍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မရသနည်း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။  </a:t>
          </a:r>
        </a:p>
      </dsp:txBody>
      <dsp:txXfrm>
        <a:off x="1092166" y="2112057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ts val="2400"/>
            </a:lnSpc>
            <a:spcBef>
              <a:spcPct val="0"/>
            </a:spcBef>
            <a:spcAft>
              <a:spcPts val="0"/>
            </a:spcAft>
            <a:buNone/>
            <a:defRPr b="1"/>
          </a:pP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ယခုအချိန်တွင်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က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ျွ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န်ုပ်တို့သည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ဘုရားသခင်နှင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့်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မည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် </a:t>
          </a:r>
          <a:r>
            <a:rPr lang="en" sz="2000" b="0" kern="1200" dirty="0" err="1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သို့ဆက်သွယ်ပြောဆိုကြမည်နည်း</a:t>
          </a:r>
          <a:r>
            <a:rPr lang="en" sz="2000" b="0" kern="1200" dirty="0">
              <a:effectLst/>
              <a:latin typeface="Pyidaungsu" panose="020B0502040204020203" pitchFamily="34" charset="0"/>
              <a:cs typeface="Pyidaungsu" panose="020B0502040204020203" pitchFamily="34" charset="0"/>
            </a:rPr>
            <a:t>။ 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6263" y="35470"/>
          <a:ext cx="559920" cy="488980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ဧဝ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41734" y="0"/>
        <a:ext cx="488980" cy="437675"/>
      </dsp:txXfrm>
    </dsp:sp>
    <dsp:sp modelId="{EBCB0F9C-9A2A-4CB8-B625-28085C230517}">
      <dsp:nvSpPr>
        <dsp:cNvPr id="0" name=""/>
        <dsp:cNvSpPr/>
      </dsp:nvSpPr>
      <dsp:spPr>
        <a:xfrm rot="5400000">
          <a:off x="2396335" y="-1541456"/>
          <a:ext cx="544712" cy="3627624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just" defTabSz="711200">
            <a:lnSpc>
              <a:spcPts val="1920"/>
            </a:lnSpc>
            <a:spcBef>
              <a:spcPct val="0"/>
            </a:spcBef>
            <a:spcAft>
              <a:spcPts val="0"/>
            </a:spcAft>
            <a:buFont typeface="+mj-lt"/>
            <a:buNone/>
          </a:pPr>
          <a:r>
            <a:rPr lang="en" sz="1600" b="0" kern="1200" dirty="0">
              <a:latin typeface="Pyidaungsu" panose="020B0502040204020203" pitchFamily="34" charset="0"/>
              <a:cs typeface="Pyidaungsu" panose="020B0502040204020203" pitchFamily="34" charset="0"/>
            </a:rPr>
            <a:t>၁။ </a:t>
          </a:r>
          <a:r>
            <a:rPr lang="en" sz="1600" b="0" kern="1200" dirty="0" err="1">
              <a:latin typeface="Pyidaungsu" panose="020B0502040204020203" pitchFamily="34" charset="0"/>
              <a:cs typeface="Pyidaungsu" panose="020B0502040204020203" pitchFamily="34" charset="0"/>
            </a:rPr>
            <a:t>မီးဖွားခြင်းဝေဒနာ</a:t>
          </a:r>
          <a:endParaRPr lang="en" sz="1600" b="0" kern="1200" dirty="0">
            <a:latin typeface="Pyidaungsu" panose="020B0502040204020203" pitchFamily="34" charset="0"/>
            <a:cs typeface="Pyidaungsu" panose="020B0502040204020203" pitchFamily="34" charset="0"/>
          </a:endParaRPr>
        </a:p>
        <a:p>
          <a:pPr marL="171450" lvl="1" indent="-171450" algn="just" defTabSz="711200">
            <a:lnSpc>
              <a:spcPts val="1920"/>
            </a:lnSpc>
            <a:spcBef>
              <a:spcPct val="0"/>
            </a:spcBef>
            <a:spcAft>
              <a:spcPts val="0"/>
            </a:spcAft>
            <a:buFont typeface="+mj-lt"/>
            <a:buNone/>
          </a:pPr>
          <a:r>
            <a:rPr lang="en" sz="1600" b="0" kern="1200" dirty="0">
              <a:latin typeface="Pyidaungsu" panose="020B0502040204020203" pitchFamily="34" charset="0"/>
              <a:cs typeface="Pyidaungsu" panose="020B0502040204020203" pitchFamily="34" charset="0"/>
            </a:rPr>
            <a:t>၂။ </a:t>
          </a:r>
          <a:r>
            <a:rPr lang="en" sz="1600" b="0" kern="1200" dirty="0" err="1">
              <a:latin typeface="Pyidaungsu" panose="020B0502040204020203" pitchFamily="34" charset="0"/>
              <a:cs typeface="Pyidaungsu" panose="020B0502040204020203" pitchFamily="34" charset="0"/>
            </a:rPr>
            <a:t>အာဒံနှင</a:t>
          </a:r>
          <a:r>
            <a:rPr lang="en" sz="1600" b="0" kern="1200" dirty="0"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" sz="1600" b="0" kern="1200" dirty="0" err="1">
              <a:latin typeface="Pyidaungsu" panose="020B0502040204020203" pitchFamily="34" charset="0"/>
              <a:cs typeface="Pyidaungsu" panose="020B0502040204020203" pitchFamily="34" charset="0"/>
            </a:rPr>
            <a:t>တန်းတူညီမှုဆုံးရှုံးခြင်း</a:t>
          </a:r>
          <a:r>
            <a:rPr lang="en" sz="1600" b="0" kern="120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</dsp:txBody>
      <dsp:txXfrm rot="-5400000">
        <a:off x="854880" y="26590"/>
        <a:ext cx="3601033" cy="491530"/>
      </dsp:txXfrm>
    </dsp:sp>
    <dsp:sp modelId="{7A26033D-C22A-4F50-AA3D-A8F9E6619CC7}">
      <dsp:nvSpPr>
        <dsp:cNvPr id="0" name=""/>
        <dsp:cNvSpPr/>
      </dsp:nvSpPr>
      <dsp:spPr>
        <a:xfrm rot="5400000">
          <a:off x="151810" y="558304"/>
          <a:ext cx="396777" cy="612266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0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အာဒံ</a:t>
          </a:r>
          <a:endParaRPr lang="en" sz="1600" b="0" kern="1200" dirty="0">
            <a:effectLst>
              <a:outerShdw blurRad="38100" dist="38100" dir="2700000" algn="tl">
                <a:srgbClr val="000000"/>
              </a:outerShdw>
            </a:effectLst>
            <a:latin typeface="Pyidaungsu" panose="020B0502040204020203" pitchFamily="34" charset="0"/>
            <a:cs typeface="Pyidaungsu" panose="020B0502040204020203" pitchFamily="34" charset="0"/>
          </a:endParaRPr>
        </a:p>
      </dsp:txBody>
      <dsp:txXfrm rot="-5400000">
        <a:off x="44066" y="666048"/>
        <a:ext cx="612266" cy="297583"/>
      </dsp:txXfrm>
    </dsp:sp>
    <dsp:sp modelId="{B88879ED-2486-40B7-B176-CD90F8AE9BD1}">
      <dsp:nvSpPr>
        <dsp:cNvPr id="0" name=""/>
        <dsp:cNvSpPr/>
      </dsp:nvSpPr>
      <dsp:spPr>
        <a:xfrm rot="5400000">
          <a:off x="1761001" y="-272205"/>
          <a:ext cx="409618" cy="2203682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ts val="192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600" b="0" kern="1200" dirty="0" err="1">
              <a:latin typeface="Pyidaungsu" panose="020B0502040204020203" pitchFamily="34" charset="0"/>
              <a:cs typeface="Pyidaungsu" panose="020B0502040204020203" pitchFamily="34" charset="0"/>
            </a:rPr>
            <a:t>အလုပ်ပင်ပန်းခြင်း</a:t>
          </a:r>
          <a:r>
            <a:rPr lang="en" sz="1600" b="0" kern="1200" dirty="0">
              <a:latin typeface="Pyidaungsu" panose="020B0502040204020203" pitchFamily="34" charset="0"/>
              <a:cs typeface="Pyidaungsu" panose="020B0502040204020203" pitchFamily="34" charset="0"/>
            </a:rPr>
            <a:t> </a:t>
          </a:r>
        </a:p>
        <a:p>
          <a:pPr marL="171450" lvl="1" indent="-171450" algn="l" defTabSz="711200">
            <a:lnSpc>
              <a:spcPts val="192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600" b="0" kern="1200" dirty="0" err="1">
              <a:latin typeface="Pyidaungsu" panose="020B0502040204020203" pitchFamily="34" charset="0"/>
              <a:cs typeface="Pyidaungsu" panose="020B0502040204020203" pitchFamily="34" charset="0"/>
            </a:rPr>
            <a:t>စိုက်ပျိုးထွန်ယှက်ခြင်း</a:t>
          </a:r>
          <a:endParaRPr lang="en" sz="1600" b="0" kern="1200" dirty="0">
            <a:latin typeface="Pyidaungsu" panose="020B0502040204020203" pitchFamily="34" charset="0"/>
            <a:cs typeface="Pyidaungsu" panose="020B0502040204020203" pitchFamily="34" charset="0"/>
          </a:endParaRPr>
        </a:p>
      </dsp:txBody>
      <dsp:txXfrm rot="-5400000">
        <a:off x="863969" y="644823"/>
        <a:ext cx="2183686" cy="369626"/>
      </dsp:txXfrm>
    </dsp:sp>
    <dsp:sp modelId="{50467A6B-5600-4D08-A7A4-1E31712E37CF}">
      <dsp:nvSpPr>
        <dsp:cNvPr id="0" name=""/>
        <dsp:cNvSpPr/>
      </dsp:nvSpPr>
      <dsp:spPr>
        <a:xfrm rot="5400000">
          <a:off x="253197" y="1071766"/>
          <a:ext cx="289375" cy="754973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0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rPr>
            <a:t>အားလုံး</a:t>
          </a:r>
          <a:endParaRPr lang="en" sz="1600" b="0" kern="1200" dirty="0">
            <a:effectLst>
              <a:outerShdw blurRad="38100" dist="38100" dir="2700000" algn="tl">
                <a:srgbClr val="000000"/>
              </a:outerShdw>
            </a:effectLst>
            <a:latin typeface="Pyidaungsu" panose="020B0502040204020203" pitchFamily="34" charset="0"/>
            <a:cs typeface="Pyidaungsu" panose="020B0502040204020203" pitchFamily="34" charset="0"/>
          </a:endParaRPr>
        </a:p>
      </dsp:txBody>
      <dsp:txXfrm rot="-5400000">
        <a:off x="20398" y="1304565"/>
        <a:ext cx="754973" cy="217031"/>
      </dsp:txXfrm>
    </dsp:sp>
    <dsp:sp modelId="{10EEF041-E6A6-492D-A7E3-3DB76943A600}">
      <dsp:nvSpPr>
        <dsp:cNvPr id="0" name=""/>
        <dsp:cNvSpPr/>
      </dsp:nvSpPr>
      <dsp:spPr>
        <a:xfrm rot="5400000">
          <a:off x="1793385" y="753982"/>
          <a:ext cx="700132" cy="1374079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ts val="192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600" b="0" kern="1200" dirty="0" err="1">
              <a:latin typeface="Pyidaungsu" panose="020B0502040204020203" pitchFamily="34" charset="0"/>
              <a:cs typeface="Pyidaungsu" panose="020B0502040204020203" pitchFamily="34" charset="0"/>
            </a:rPr>
            <a:t>သေခြင်း</a:t>
          </a:r>
          <a:endParaRPr lang="en" sz="1600" b="0" kern="1200" dirty="0">
            <a:latin typeface="Pyidaungsu" panose="020B0502040204020203" pitchFamily="34" charset="0"/>
            <a:cs typeface="Pyidaungsu" panose="020B0502040204020203" pitchFamily="34" charset="0"/>
          </a:endParaRPr>
        </a:p>
        <a:p>
          <a:pPr marL="171450" lvl="1" indent="-171450" algn="l" defTabSz="711200">
            <a:lnSpc>
              <a:spcPts val="192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600" b="0" kern="1200" dirty="0" err="1">
              <a:latin typeface="Pyidaungsu" panose="020B0502040204020203" pitchFamily="34" charset="0"/>
              <a:cs typeface="Pyidaungsu" panose="020B0502040204020203" pitchFamily="34" charset="0"/>
            </a:rPr>
            <a:t>ဘုရားနှင</a:t>
          </a:r>
          <a:r>
            <a:rPr lang="en" sz="1600" b="0" kern="1200" dirty="0">
              <a:latin typeface="Pyidaungsu" panose="020B0502040204020203" pitchFamily="34" charset="0"/>
              <a:cs typeface="Pyidaungsu" panose="020B0502040204020203" pitchFamily="34" charset="0"/>
            </a:rPr>
            <a:t>့်</a:t>
          </a:r>
          <a:r>
            <a:rPr lang="en" sz="1600" b="0" kern="1200" dirty="0" err="1">
              <a:latin typeface="Pyidaungsu" panose="020B0502040204020203" pitchFamily="34" charset="0"/>
              <a:cs typeface="Pyidaungsu" panose="020B0502040204020203" pitchFamily="34" charset="0"/>
            </a:rPr>
            <a:t>ဝေးကွာခြင်း</a:t>
          </a:r>
          <a:endParaRPr lang="en" sz="1600" b="0" kern="1200" dirty="0">
            <a:latin typeface="Pyidaungsu" panose="020B0502040204020203" pitchFamily="34" charset="0"/>
            <a:cs typeface="Pyidaungsu" panose="020B0502040204020203" pitchFamily="34" charset="0"/>
          </a:endParaRPr>
        </a:p>
      </dsp:txBody>
      <dsp:txXfrm rot="-5400000">
        <a:off x="1456412" y="1125133"/>
        <a:ext cx="1339901" cy="631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07578" y="276225"/>
            <a:ext cx="4742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5400" b="1" spc="600" dirty="0" err="1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ဖန်ဆင်းရှင်မိန</a:t>
            </a:r>
            <a:r>
              <a:rPr lang="en" sz="5400" b="1" spc="60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lang="en" sz="5400" b="1" spc="600" dirty="0" err="1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တော်မူသည</a:t>
            </a:r>
            <a:r>
              <a:rPr lang="en" sz="5400" b="1" spc="60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်</a:t>
            </a:r>
            <a:endParaRPr kumimoji="0" lang="en" sz="5400" b="1" i="0" u="none" strike="noStrike" kern="1200" cap="none" spc="600" normalizeH="0" baseline="0" noProof="0" dirty="0">
              <a:ln>
                <a:solidFill>
                  <a:srgbClr val="F1893B"/>
                </a:solidFill>
              </a:ln>
              <a:solidFill>
                <a:prstClr val="white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857434" y="6519446"/>
            <a:ext cx="33345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1600" b="1" dirty="0" err="1"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ea typeface="+mn-ea"/>
                <a:cs typeface="Pyidaungsu" panose="020B0502040204020203" pitchFamily="34" charset="0"/>
              </a:rPr>
              <a:t>သင်ခန်းစာ</a:t>
            </a:r>
            <a:r>
              <a:rPr lang="en" sz="1600" b="1" dirty="0"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ea typeface="+mn-ea"/>
                <a:cs typeface="Pyidaungsu" panose="020B0502040204020203" pitchFamily="34" charset="0"/>
              </a:rPr>
              <a:t> ၁၊ </a:t>
            </a:r>
            <a:r>
              <a:rPr lang="en" sz="1600" b="1" dirty="0" err="1"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ea typeface="+mn-ea"/>
                <a:cs typeface="Pyidaungsu" panose="020B0502040204020203" pitchFamily="34" charset="0"/>
              </a:rPr>
              <a:t>အောက်တိုဘာ</a:t>
            </a:r>
            <a:r>
              <a:rPr lang="en" sz="1600" b="1" dirty="0"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ea typeface="+mn-ea"/>
                <a:cs typeface="Pyidaungsu" panose="020B0502040204020203" pitchFamily="34" charset="0"/>
              </a:rPr>
              <a:t> ၃၊ ၂၀၂၆</a:t>
            </a:r>
            <a:endParaRPr kumimoji="0" lang="en" sz="1600" b="1" i="0" u="none" strike="noStrike" kern="1200" cap="none" spc="0" normalizeH="0" baseline="0" noProof="0" dirty="0">
              <a:ln>
                <a:noFill/>
              </a:ln>
              <a:solidFill>
                <a:srgbClr val="CDE6FF"/>
              </a:solidFill>
              <a:effectLst>
                <a:glow rad="127000">
                  <a:prstClr val="black">
                    <a:alpha val="42000"/>
                  </a:prst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14131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my-MM" sz="2000" dirty="0">
                <a:solidFill>
                  <a:srgbClr val="E97132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“ရှေးလွန်လေပြီးသောအခါ ပရောဖက်များအားဖြင့် ဘိုးဘေးတို့အား အထပ်ထပ်အနည်းနည်း ဗျာဒိတ်ပေး</a:t>
            </a:r>
            <a:r>
              <a:rPr lang="en-JP" sz="2000" dirty="0">
                <a:solidFill>
                  <a:srgbClr val="E97132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000" dirty="0">
                <a:solidFill>
                  <a:srgbClr val="E97132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တော်မူသော ဘုရားသခင်သည်၊ ဤနောက်ဆုံးကာလအခါ မိမိသားတော်အားဖြင့် ငါတို့အား ဗျာဒိတ်ပေး</a:t>
            </a:r>
            <a:r>
              <a:rPr lang="en-JP" sz="2000" dirty="0">
                <a:solidFill>
                  <a:srgbClr val="E97132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000" dirty="0">
                <a:solidFill>
                  <a:srgbClr val="E97132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တော်မူပြီ။- ထိုသားတော်ကို အလုံးစုံတို့၏ အမွေခံသခင်အရာ၌ ခန့်ထားတော်မူ၏။ သားတော်အား</a:t>
            </a:r>
            <a:r>
              <a:rPr lang="en-JP" sz="2000" dirty="0">
                <a:solidFill>
                  <a:srgbClr val="E97132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sz="2000" dirty="0">
                <a:solidFill>
                  <a:srgbClr val="E97132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ဖြင့်လည်း လောကဓာတ်တို့ကို တည်တော်မူ၏”</a:t>
            </a:r>
            <a:r>
              <a:rPr lang="en-JP" sz="2000" dirty="0">
                <a:solidFill>
                  <a:srgbClr val="E97132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(</a:t>
            </a:r>
            <a:r>
              <a:rPr lang="my-MM" sz="2000" dirty="0">
                <a:solidFill>
                  <a:srgbClr val="E97132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ဟေဗြဲ ၁း၁-၂)</a:t>
            </a:r>
            <a:endParaRPr kumimoji="0" lang="es-ES" sz="2000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1240696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127592" y="151953"/>
            <a:ext cx="62732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သင်သည် ဘုရားသခင်နှင့် တိုက်ရိုက်စကားပြောဖူးပါသလား။ ဘုရားသခင်၏စကားကို ကိုယ်တိုင်ကြားနိုင်ဖူးပါသလား။ အဖြေ မှာ အထင်အရှားပါ၊ “မကြားဘူးပါ” ဖြစ်ပါသည်။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" y="3126692"/>
            <a:ext cx="4644878" cy="3483658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127592" y="1818131"/>
            <a:ext cx="62732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ကျွန်ုပ်တို့သည် ဘုရားသခင်နှင့် တိုက်ရိုက်စကားပြောဆို၍ မရ နိုင်သည့် အကြောင်းရင်းမှာ အဘယ်နည်း။ အစကတည်းက ဤ သို့ပင် ဖြစ်ခဲ့ပါသလား။ တစ်နေ့နေ့တွင် ဘုရားသခင်နှင့်တိုက် ရိုက်စကားပြောဆိုနိုင်မည့် အခွင့်အရေး ရရှိလာမည်လော။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127592" y="1135717"/>
            <a:ext cx="62732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က</a:t>
            </a:r>
            <a:r>
              <a:rPr kumimoji="0" lang="e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ျွ</a:t>
            </a:r>
            <a:r>
              <a:rPr kumimoji="0" lang="en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န်ုပ်တို့သည</a:t>
            </a:r>
            <a:r>
              <a:rPr kumimoji="0" lang="e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် </a:t>
            </a:r>
            <a:r>
              <a:rPr kumimoji="0" lang="en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သွယ်ဝိုက်သောနည်းဖြင</a:t>
            </a:r>
            <a:r>
              <a:rPr kumimoji="0" lang="e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့်</a:t>
            </a:r>
            <a:r>
              <a:rPr kumimoji="0" lang="en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သာ</a:t>
            </a:r>
            <a:r>
              <a:rPr kumimoji="0" lang="e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kumimoji="0" lang="en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ဆက်သွယ်နိုင်ပ</a:t>
            </a:r>
            <a:r>
              <a:rPr kumimoji="0" lang="e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ါ </a:t>
            </a:r>
            <a:r>
              <a:rPr kumimoji="0" lang="en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သည</a:t>
            </a:r>
            <a:r>
              <a:rPr kumimoji="0" lang="e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် (</a:t>
            </a:r>
            <a:r>
              <a:rPr kumimoji="0" lang="en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ဆုတောင်းခြင်း</a:t>
            </a:r>
            <a:r>
              <a:rPr kumimoji="0" lang="e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၊ </a:t>
            </a:r>
            <a:r>
              <a:rPr kumimoji="0" lang="en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သမ္မာကျမ်းစာ</a:t>
            </a:r>
            <a:r>
              <a:rPr kumimoji="0" lang="e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၊ </a:t>
            </a:r>
            <a:r>
              <a:rPr kumimoji="0" lang="en" sz="20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ဖရောဖက်အားဖြင</a:t>
            </a:r>
            <a:r>
              <a:rPr kumimoji="0" lang="e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့်) </a:t>
            </a: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4265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2800" b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" dirty="0"/>
              <a:t>အစအဦီး</a:t>
            </a:r>
            <a:r>
              <a:rPr lang="en"/>
              <a:t>၌ </a:t>
            </a:r>
            <a:r>
              <a:rPr lang="en" dirty="0" err="1"/>
              <a:t>ဘုရားသခင</a:t>
            </a:r>
            <a:r>
              <a:rPr lang="en" err="1"/>
              <a:t>်</a:t>
            </a:r>
            <a:r>
              <a:rPr lang="en"/>
              <a:t>သည် </a:t>
            </a:r>
            <a:r>
              <a:rPr lang="en" dirty="0" err="1"/>
              <a:t>လူသားများန</a:t>
            </a:r>
            <a:r>
              <a:rPr lang="en" err="1"/>
              <a:t>ှ</a:t>
            </a:r>
            <a:r>
              <a:rPr lang="en"/>
              <a:t>င့်</a:t>
            </a:r>
            <a:r>
              <a:rPr lang="en" dirty="0" err="1"/>
              <a:t>မည်</a:t>
            </a:r>
            <a:r>
              <a:rPr lang="en" err="1"/>
              <a:t>သ</a:t>
            </a:r>
            <a:r>
              <a:rPr lang="en"/>
              <a:t>ို့ </a:t>
            </a:r>
            <a:r>
              <a:rPr lang="en" dirty="0" err="1"/>
              <a:t>ဆက်သွယ်ခဲ့</a:t>
            </a:r>
            <a:r>
              <a:rPr lang="en" err="1"/>
              <a:t>သနည</a:t>
            </a:r>
            <a:r>
              <a:rPr lang="en"/>
              <a:t>်း</a:t>
            </a:r>
            <a:r>
              <a:rPr lang="en" dirty="0"/>
              <a:t>။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0" y="480489"/>
            <a:ext cx="121206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</a:t>
            </a:r>
            <a:r>
              <a:rPr lang="my-MM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ထာဝရအရှင်ဘုရားသခင်ကလည်း၊ ကောင်းမကောင်းကို သိကျွမ်းရာအပင်မှတစ်ပါး၊ ထိုဥယျာဉ်၌ ရှိသမျှသောအပင်တို့၏အသီးကို သင်သည်စားရသောအခွင့်ရှိ၏</a:t>
            </a:r>
            <a:r>
              <a:rPr lang="en-US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” (</a:t>
            </a:r>
            <a:r>
              <a:rPr lang="my-MM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ကမ္ဘာဦး </a:t>
            </a:r>
            <a:r>
              <a:rPr lang="en-US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၂း၁၆)</a:t>
            </a:r>
            <a:endParaRPr kumimoji="0" lang="en" sz="1400" i="0" u="none" strike="noStrike" kern="1200" cap="none" spc="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အစအဦး၌ ဘုရားသခင်သည် လူသားတို့ နေထိုင်ရန်အတွက် ကမ္ဘာမြေကြီးကို ဖန်ဆင်းတော်မူခဲ့သည် (ဟေရှာ ၄၅:၁၈)။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ယခုအခါတွင် လူသားတို့သည် ပြည့်စုံလာသည်။ အသစ်ဖန်ဆင်းထားသော ကမ္ဘာကြီး တွင် နေထိုင်ရန် အသင့်ဖြစ်နေပြီဖြစ်သည် (ကမ္ဘာဦး ၁:၂၇)။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5" y="5353799"/>
            <a:ext cx="60299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ထိုနေ့တွင်ပင် အာဒံ၏ နံရိုးတစ်ချောင်းကိုယူ၍ ဧဝကိုဖန်ဆင်း တော်မူခဲ့သည် (ကမ္ဘာ၂:၁၈၊ ၂၁–၂၂)။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60299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အရာခပ်သိမ်း အသင့်ပြင်ဆင်ပြီးသောအခါ၊ ဘုရားသခင်သည် မြေမှုန့်ဖြင့် အာဒံကို ဖန်ဆင်းတော်မူခဲ့သည် (ကမ္ဘာ ၂:၄–၇)။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ဤဖြစ်စဉ်အတွင်း ဘုရားသခင် နှင့် အာဒံတို့အကြား ဆက်သွယ် ပြောဆိုမှုများစွာ ရှိခဲ့သည်။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542228"/>
            <a:ext cx="29996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/>
              <a:t> ဧဝနှင့် မိတ်ဆက်၍ သူတို့နှစ် ဦးကို လက်ထပ်ထိမ်းမြား စေခဲ့သည် (ကမ္ဘာ ၂:၂၂–၂၄)။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727720"/>
            <a:ext cx="3011561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တိရစ္ဆာန်များကို အမည်ပေး ရန် အာဒံအား တာဝန်ပေး ခဲ့သည် (ကမ္ဘာ ၂:၁၉)။</a:t>
            </a:r>
            <a:endParaRPr kumimoji="0" lang="en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605436"/>
            <a:ext cx="3011561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သူသည် လူသားတို့အတွက် ချမှတ်ထားသော ကန့်သတ် ချက်များကို ရှင်းလင်းပြော ပြခဲ့သည် (ကမ္ဘာ ၂:၁၆–၁၇)။</a:t>
            </a:r>
            <a:endParaRPr kumimoji="0" lang="en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14413"/>
            <a:ext cx="3016169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en-JP" sz="1900" dirty="0">
                <a:latin typeface="Pyidaungsu" panose="020B0502040204020203" pitchFamily="34" charset="0"/>
                <a:cs typeface="Pyidaungsu" panose="020B0502040204020203" pitchFamily="34" charset="0"/>
              </a:rPr>
              <a:t>ဧဒင်ဥယျာဉ်၌ သူလုပ်ဆောင် ရမည့်အလုပ်များနှင့်ပတ်သက် ၍ ဘုရားသခင်သည် အာဒံအား ညွှန်ကြားချက်များ ပေးတော် မူခဲ့သည် (ကမ္ဘာဦး ၂:၁၅)။</a:t>
            </a:r>
            <a:endParaRPr kumimoji="0" lang="en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5499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2800" b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" dirty="0"/>
              <a:t>အစအဦီး၌ ဘုရားသခင်သည် လူသားများ</a:t>
            </a:r>
            <a:r>
              <a:rPr lang="en"/>
              <a:t>နှင့်</a:t>
            </a:r>
            <a:r>
              <a:rPr lang="en" err="1"/>
              <a:t>မည</a:t>
            </a:r>
            <a:r>
              <a:rPr lang="en"/>
              <a:t>်သို့ </a:t>
            </a:r>
            <a:r>
              <a:rPr lang="en" dirty="0" err="1"/>
              <a:t>ဆက်သွယ်</a:t>
            </a:r>
            <a:r>
              <a:rPr lang="en" err="1"/>
              <a:t>ခ</a:t>
            </a:r>
            <a:r>
              <a:rPr lang="en"/>
              <a:t>ဲ့သနည်း။ </a:t>
            </a:r>
            <a:endParaRPr lang="en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0" y="507592"/>
            <a:ext cx="121800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</a:t>
            </a:r>
            <a:r>
              <a:rPr lang="my-MM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ထာဝရအရှင်ဘုရားသခင်ကလည်း၊ ကောင်းမကောင်းကို သိကျွမ်းရာအပင်မှတစ်ပါး၊ ထိုဥယျာဉ်၌ ရှိသမျှသောအပင်တို့၏အသီးကို သင်သည်စားရသောအခွင့်ရှိ၏</a:t>
            </a:r>
            <a:r>
              <a:rPr lang="en-US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” (</a:t>
            </a:r>
            <a:r>
              <a:rPr lang="my-MM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ကမ္ဘာဦး </a:t>
            </a:r>
            <a:r>
              <a:rPr lang="en-US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၂း၁၆)</a:t>
            </a:r>
            <a:endParaRPr lang="en" sz="1400" dirty="0"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116774"/>
            <a:ext cx="44305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ဘုရားသခင်သည် အာဒံနှင့် ဧဝတို့အား မည် သို့နေထိုင်ပြုမူရမည်နှင့် မည်သည့်အစားအ စာများကို စားသုံးရမည်ကို ညွှန်ကြားပေးခဲ့ သည် (ကမ္ဘာ ၁:၂၈–၂၉)။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715317"/>
            <a:ext cx="44305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ထိုအချိန်မှစ၍ ဘုရားသခင်သည် နေ့စဉ်ည နေချမ်းအေးသောအချိန်၌ သူတို့နှင့် တွေ့ဆုံ စကားပြောလေ့ရှိခဲ့သည်။ (ကမ္ဘာဦး ၃:၈)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412464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ထို့နောက် သူတို့နှစ်ဦးသည် ထိုနေ့တစ်နေ့ လုံး အချင်းချင်းအတူရှိ၍ ပေါင်းသင်းခြင်းကို ခံစားနိုင်ရန် သတ္တမနေ့ကို ဖန်ဆင်းပေးခဲ့ သည်။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483425"/>
            <a:ext cx="43346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ဘုရားသခင်သည် လူသားတို့ကို လူမှုဆက် ဆံရေးရှိသော သတ္တဝါများအဖြစ် ဖန်ဆင်းခဲ့ သည်။ တစ်ဦးနှင့်တစ်ဦးသာမက အခြား သောသတ္တဝါများ (ဥပမာ—ကောင်းကင် တမန်များ) နှင့်လည်း ဆက်သွယ်ပြောဆို နိုင်သော စွမ်းရည်ကို ပေးအပ်ခဲ့သည်။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3901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2800" b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" dirty="0"/>
              <a:t>အစအဦီး၌ ဘုရားသခင်သည် လူသားများနှ</a:t>
            </a:r>
            <a:r>
              <a:rPr lang="en"/>
              <a:t>င့်</a:t>
            </a:r>
            <a:r>
              <a:rPr lang="en" dirty="0" err="1"/>
              <a:t>မည်</a:t>
            </a:r>
            <a:r>
              <a:rPr lang="en" err="1"/>
              <a:t>သ</a:t>
            </a:r>
            <a:r>
              <a:rPr lang="en"/>
              <a:t>ို့ </a:t>
            </a:r>
            <a:r>
              <a:rPr lang="en" dirty="0" err="1"/>
              <a:t>ဆက်သွယ်ခဲ့</a:t>
            </a:r>
            <a:r>
              <a:rPr lang="en" err="1"/>
              <a:t>သနည</a:t>
            </a:r>
            <a:r>
              <a:rPr lang="en"/>
              <a:t>်း</a:t>
            </a:r>
            <a:r>
              <a:rPr lang="en" dirty="0"/>
              <a:t>။ 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-1" y="465637"/>
            <a:ext cx="121919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</a:t>
            </a:r>
            <a:r>
              <a:rPr lang="my-MM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ထာဝရအရှင်ဘုရားသခင်ကလည်း၊ ကောင်းမကောင်းကို သိကျွမ်းရာအပင်မှတစ်ပါး၊ ထိုဥယျာဉ်၌ ရှိသမျှသောအပင်တို့၏အသီးကို သင်သည်စားရသောအခွင့်ရှိ၏</a:t>
            </a:r>
            <a:r>
              <a:rPr lang="en-US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” (</a:t>
            </a:r>
            <a:r>
              <a:rPr lang="my-MM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ကမ္ဘာဦး </a:t>
            </a:r>
            <a:r>
              <a:rPr lang="en-US" sz="1400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၂း၁၆)</a:t>
            </a:r>
            <a:endParaRPr lang="en" sz="1400" dirty="0"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75195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normalizeH="0" baseline="0">
                <a:ln/>
                <a:solidFill>
                  <a:schemeClr val="tx2">
                    <a:lumMod val="50000"/>
                  </a:schemeClr>
                </a:solidFill>
                <a:uLnTx/>
                <a:uFillTx/>
              </a:defRPr>
            </a:lvl1pPr>
          </a:lstStyle>
          <a:p>
            <a:r>
              <a:rPr lang="en" dirty="0"/>
              <a:t>လူသားများနှ</a:t>
            </a:r>
            <a:r>
              <a:rPr lang="en"/>
              <a:t>င့်</a:t>
            </a:r>
            <a:r>
              <a:rPr lang="en" dirty="0" err="1"/>
              <a:t>ဘုရ</a:t>
            </a:r>
            <a:r>
              <a:rPr lang="en" err="1"/>
              <a:t>ား</a:t>
            </a:r>
            <a:r>
              <a:rPr lang="en"/>
              <a:t>သခင် </a:t>
            </a:r>
            <a:r>
              <a:rPr lang="en" dirty="0" err="1"/>
              <a:t>တိုက်ရိုက်ဆက်သွယ်ခြ</a:t>
            </a:r>
            <a:r>
              <a:rPr lang="en" err="1"/>
              <a:t>င</a:t>
            </a:r>
            <a:r>
              <a:rPr lang="en"/>
              <a:t>်း </a:t>
            </a:r>
            <a:r>
              <a:rPr lang="en" dirty="0" err="1"/>
              <a:t>မည်သို့ရပ</a:t>
            </a:r>
            <a:r>
              <a:rPr lang="en" err="1"/>
              <a:t>်</a:t>
            </a:r>
            <a:r>
              <a:rPr lang="en"/>
              <a:t>တန့်</a:t>
            </a:r>
            <a:r>
              <a:rPr lang="en" dirty="0" err="1"/>
              <a:t>သွားခဲ့</a:t>
            </a:r>
            <a:r>
              <a:rPr lang="en" err="1"/>
              <a:t>သနည</a:t>
            </a:r>
            <a:r>
              <a:rPr lang="en"/>
              <a:t>်း</a:t>
            </a:r>
            <a:r>
              <a:rPr lang="en" dirty="0"/>
              <a:t>။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-63798" y="579049"/>
            <a:ext cx="12280605" cy="30777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my-MM" sz="14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“လူကလည်း၊ ဥယျာဉ်၌ ကိုယ်တော်၏အသံကို ကျွန်တော်ကြားလျှင်၊ အဝတ်အချည်းစည်းရှိသောကြောင့်၊ ကြောက်၍ ပုန်းလျက်နေပါသည်ဟု လျှောက်လေ၏”</a:t>
            </a:r>
            <a:r>
              <a:rPr lang="en-JP" sz="14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(</a:t>
            </a:r>
            <a:r>
              <a:rPr lang="my-MM" sz="1400" b="1" dirty="0">
                <a:solidFill>
                  <a:srgbClr val="7030A0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ကမ္ဘာဦး ၃း၁၀)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505044"/>
            <a:ext cx="952501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19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အာဒံနှင့် ဧဝတို့သည် လွတ်လပ်စွာ ရွေးချယ်နိုင်သည့် စွမ်းရည်ရှိလျက် ဖန်ဆင်းခံခဲ့ကြသည်။ ထိုလွတ် လပ်စွာ ရွေးချယ်နိုင်မှုကို အသုံးချနိုင်ရန် ဘုရားသခင်သည် အရာအားလုံးကို သူတို့အားပေးအပ်ခဲ့သော် လည်း သစ်ပင်တစ်ပင်၏ အသီးကိုမူ မိမိအတွက် သီးသန့်ထားတော်မူခဲ့သည် (ကမ္ဘာ ၂:၁၆–၁၇)။</a:t>
            </a:r>
            <a:endParaRPr kumimoji="0" lang="en" sz="19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140928"/>
            <a:ext cx="9525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solidFill>
                  <a:schemeClr val="bg1"/>
                </a:solidFill>
              </a:rPr>
              <a:t>မနာခံမှုကြောင့် အပြစ်ရှိသည်ဟု ခံစားရသဖြင့် ဘုရားသခင်နှင့် မတွေ့ဆုံချင်တော့ဘဲ ပုန်းရှောင် ခဲ့ကြသည်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(</a:t>
            </a:r>
            <a:r>
              <a:rPr kumimoji="0" lang="en" sz="20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ကမ္ဘာ</a:t>
            </a:r>
            <a:r>
              <a:rPr kumimoji="0" lang="en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yidaungsu" panose="020B0502040204020203" pitchFamily="34" charset="0"/>
                <a:cs typeface="Pyidaungsu" panose="020B0502040204020203" pitchFamily="34" charset="0"/>
              </a:rPr>
              <a:t> ၃း၈)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5" y="5454814"/>
            <a:ext cx="96177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ထိုအချိန်တွင် သူတို့ဝတ်ဆင်ထားသော ဘုန်းအသရေဝတ်ရုံ ပျောက်ကွယ်သွားခဲ့သည်။ အဝတ်အ ချည်းစည်းရှိကြောင်းသိလာကြသည်။ အမှားကို ဖုံးကွယ်ရန် နည်းလမ်းရှာဖွေကြသည် (ကမ္ဘာ ၃:၇)။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768701"/>
            <a:ext cx="9525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တားမြစ်ထားသောအသီး၏ အံ့ဖွယ်စွဲမက်မှုကြောင့် ဧဝသည် ထိုအသီးကို စားခဲ့သည်။ ထို့နောက် အာဒံကိုလည်း စားရန် ဆွဲဆောင်ခဲ့ရာ အာဒံသည်လည်း စားခဲ့သည် (ကမ္ဘာ ၃:၆)။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0" y="3467035"/>
            <a:ext cx="95250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solidFill>
                  <a:schemeClr val="bg1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ထိုအပင်နီးတွင် စာတန်သည် မြွေအသွင်ဆောင်၍ အာဒံနှင့်ဧဝတို့၏ အကျိုးကိုလိုလားသကဲ့သို့ ဟန်ဆောင်ပြီး လိမ်လည်ပြောဆိုခဲ့သည်။ ထိုစကားကို ဧဝက အာဒံကိုပြောပြခဲ့သည်။ ထိုလိမ်လည် မှုမှာ "သင်တို့သည်မသေရကြ" ဖြစ်သည်။ သင်တို့သည် ဘုရားကဲ့သို့ဖြစ်လာမည်။ ဘုရားသခင် သည် အမှန်တရားကို ဖုန်းကွယ်ထားသည်၊ သူသိထားသည်" တို့ဖြစ်သည် (ကမ္ဘာ ၃း၁-၅)</a:t>
            </a: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45868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3200" b="1">
                <a:ln w="660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4">
                      <a:lumMod val="75000"/>
                    </a:schemeClr>
                  </a:outerShdw>
                </a:effectLst>
              </a:defRPr>
            </a:lvl1pPr>
          </a:lstStyle>
          <a:p>
            <a:r>
              <a:rPr lang="en" sz="2400" dirty="0"/>
              <a:t>ဘုရားသခင်သည် လူသားများနှင</a:t>
            </a:r>
            <a:r>
              <a:rPr lang="en" sz="2400"/>
              <a:t>့် </a:t>
            </a:r>
            <a:r>
              <a:rPr lang="en" sz="2400" dirty="0" err="1"/>
              <a:t>ဆက်သွယ်မှု</a:t>
            </a:r>
            <a:r>
              <a:rPr lang="en" sz="2400" err="1"/>
              <a:t>က</a:t>
            </a:r>
            <a:r>
              <a:rPr lang="en" sz="2400"/>
              <a:t>ို </a:t>
            </a:r>
            <a:r>
              <a:rPr lang="en" sz="2400" dirty="0" err="1"/>
              <a:t>ပြန်လည်တည်ဆောက</a:t>
            </a:r>
            <a:r>
              <a:rPr lang="en" sz="2400" err="1"/>
              <a:t>်</a:t>
            </a:r>
            <a:r>
              <a:rPr lang="en" sz="2400"/>
              <a:t>ရန် </a:t>
            </a:r>
            <a:r>
              <a:rPr lang="en" sz="2400" dirty="0" err="1"/>
              <a:t>မည်သို့ကြိုးစားခဲ့</a:t>
            </a:r>
            <a:r>
              <a:rPr lang="en" sz="2400" err="1"/>
              <a:t>သနည</a:t>
            </a:r>
            <a:r>
              <a:rPr lang="en" sz="2400"/>
              <a:t>်း</a:t>
            </a:r>
            <a:endParaRPr lang="en" sz="2400" dirty="0"/>
          </a:p>
          <a:p>
            <a:endParaRPr lang="en" sz="2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839973" y="512587"/>
            <a:ext cx="10770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my-MM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“ထာဝရအရှင်ဘုရားသခင်ကလည်း၊ သင်သည် အဘယ်မှာရှိသနည်းဟု၊ လူကိုခေါ်တော်မူ၏”</a:t>
            </a:r>
            <a:r>
              <a:rPr lang="en-JP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(</a:t>
            </a:r>
            <a:r>
              <a:rPr lang="my-MM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ကမ္ဘာဦးကျမ်း</a:t>
            </a:r>
            <a:r>
              <a:rPr lang="en-JP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၃း၉)</a:t>
            </a:r>
            <a:endParaRPr kumimoji="0" lang="en" i="0" u="none" strike="noStrike" kern="1200" cap="none" spc="0" normalizeH="0" baseline="0" noProof="0" dirty="0">
              <a:ln>
                <a:noFill/>
              </a:ln>
              <a:solidFill>
                <a:srgbClr val="009999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အာဒံနှင့် ဧဝတို့ အပြစ်ပြုခဲ့ကြောင်း ဘုရားသခင်သိတော်မူသဖြင့်၊ ထုံးစံအတိုင်း သူတို့ နှင့် စကားပြောရန် သူတို့ထံသို့ ကြွလာတော်မူခဲ့သည်။ သို့သော် ဤအကြိမ်တွင် သူတို့ သည် ဝမ်းမြောက်စွာ ဘုရားသခင်ကို တွေ့ဆုံရန် ထွက်လာခြင်းမရှိ တော့ဘဲ၊ ဘုရား သခင်ကပင် သူတို့ကို ခေါ်ယူ၍ တွေ့ဆုံရတော့သည် (ကမ္ဘာ ၃:၈–၉)။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60" y="3823271"/>
            <a:ext cx="76369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ရာစုနှစ်များကြာလာသည့်နောက်မှာလည်း ဘုရားသခင်သည် ပေတရုက မိမိ အပြစ်ကို သိမြင်ပြီး နောင်တရ‌အောင် ကြည့်ရှုခဲ့သည် (လုကာ ၆၁-၆၂)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805299"/>
            <a:ext cx="81870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ယနေ့ ကျွန်ုပ်တို့လည်း အာဒံနှင့်ဧဝကဲ့သို့ ပြုမူကြသည်။ အပြစ်ကို ဖက်တွယ်လျက် အပြစ် ကင်းကြောင်း အကြောင်းပြရန် ကြိုးစားကြသည်။ အပြစ်သည် ကျွန်ုပ်တို့နှင့်တွယ်ကပ်နေ သော်လည်း ဘုရားသခင်က ကျွန်ုပ်တို့ကို ပြန်လည်ထူတောင်ပေးလိုနေဆဲဖြစ်သည်။ ထို့ ကြောင့် ကိုယ်တော်က "ငါ့ထံသို့လာကြလော့" (ဟေရှာယ ၅၅း၃) ဟုခေါ်နေသည်။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506509"/>
            <a:ext cx="56486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ပေတရုကဲ့သို့ မိမိအပြစ်ကိုမဝန်ခံဘဲ အာဒံနှင့်ဧဝတို့ကမူ ဘုရားရှေ့၌ မိမိတို့၏အပြစ်ကို  ကိုယ်တိုင်အပြစ်မရှိသကဲ့ သို့ မိမိတို့ကျူးလွန်ခဲ့သောအပြစ်အတွက် အခြားသူများ ကို အပြစ်တင်ခဲ့ကြသည် (ကမ္ဘာ ၃း၁၂-၁၃)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216703"/>
            <a:ext cx="62902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သူတို့သည် ဘုရားသခင်နှင့် ဆက်သွယ်ပြောဆိုလိုခြင်း မရှိတော့ သော်လည်း၊ ဘုရားသခင်ကမူ သူတို့နှင့် ဆက်သွယ်ပြောဆိုရန် အလိုရှိနေဆဲဖြစ်သည်။ ဘုရားသခင်သည် သူတို့ကို မ ရှောင်ဖယ် ဘဲ၊ သူတို့၏အပြစ်ကို သိမြင်လာရန် ဖော်ပြပြီး နောင်တရလာ ရန် ရှာဖွေတော်မူခဲ့သည် (ကမ္ဘာ ၃:၁၀-၁၁)။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CFB4BD-2114-4A1B-9896-E27E10624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2BB529ED-4759-1187-1F14-CC91553A833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0BD2BC8-5710-7B59-2E31-FB2710649AC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5A6376D-5B9D-4D82-3DDD-E582FB11E1F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352573C-E2F9-5EA4-5907-BDCC2CFBCB84}"/>
              </a:ext>
            </a:extLst>
          </p:cNvPr>
          <p:cNvSpPr txBox="1"/>
          <p:nvPr/>
        </p:nvSpPr>
        <p:spPr>
          <a:xfrm>
            <a:off x="0" y="522347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my-MM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ထိုသို့လူကိုနှင်ထုတ်ပြီးလျှင်၊ အသက်ပင်လမ်းကို စောင့်ရှောက်စေခြင်းငှာ၊ မီးစက်လက်နက်နှင့်တကွ ခေရုဗိမ်တို့ကို ဥယျာဉ်အရှေ့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</a:p>
          <a:p>
            <a:pPr lvl="0" algn="ctr">
              <a:defRPr/>
            </a:pPr>
            <a:r>
              <a:rPr lang="my-MM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ဘက်၌ ထားတော်မူ၏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” (</a:t>
            </a:r>
            <a:r>
              <a:rPr lang="my-MM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ကမ္ဘာဦး 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Pyidaungsu" panose="020B0502040204020203" pitchFamily="34" charset="0"/>
                <a:cs typeface="Pyidaungsu" panose="020B0502040204020203" pitchFamily="34" charset="0"/>
              </a:rPr>
              <a:t>၃း၂၄)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88900">
                  <a:srgbClr val="6542BF"/>
                </a:glow>
                <a:outerShdw blurRad="38100" dist="38100" dir="2700000" algn="tl">
                  <a:srgbClr val="000000"/>
                </a:outerShdw>
              </a:effectLst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2AED89D-6778-08F4-7D63-1C1B9FF50460}"/>
              </a:ext>
            </a:extLst>
          </p:cNvPr>
          <p:cNvSpPr txBox="1"/>
          <p:nvPr/>
        </p:nvSpPr>
        <p:spPr>
          <a:xfrm>
            <a:off x="3538215" y="1357816"/>
            <a:ext cx="4028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ဘုရားသခင်က အာဒံနှင့်ဧဝကို သူတို့ခံရ မည့်ပြစ်ဒဏ်ကို ဖော်ပြခဲ့သည်။ ဧဒင်ဥ ယျာဉ်မှ နှင်ထုတ်ခံပြီးသည့်နောက် ဘု ရားသခင်နှင့်တိုက်ရိုက်စကားပြောနိုင်တော့မည်မဟုတ်ကြောင်းလည်းပါဝင်သည် (ကမ္ဘာ ၃း၁၆-၂၄)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84800B9-C419-9A0A-C4D1-095056AA67D0}"/>
              </a:ext>
            </a:extLst>
          </p:cNvPr>
          <p:cNvSpPr txBox="1"/>
          <p:nvPr/>
        </p:nvSpPr>
        <p:spPr>
          <a:xfrm>
            <a:off x="3038475" y="3271174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အပြစ်၏အကျိုးဆက်များကို ဖော်ပြမပြောမီ ဘုရားသခင်သည် အပြစ်မှ လွတ်မြောက်ရန် ဖြေ ရှင်းချက်ကို ဦးစွာပေးခဲ့သည်။ ဧဝ၏သားစဉ်မြေးဆက်ထဲမှ တစ်ဦးသည် စာတန်၏အာဏာကို ချိုးဖျက်ကာ လူသားမျိုးနွယ်ကို ပြန်လည်ကယ်တင်ပေးမည်ဟု ကတိပြုခဲ့သည် (ကမ္ဘာ ၃:၁၅)။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B9BE24E-D5DB-A8C8-5A9A-4F3FB4DEC53F}"/>
              </a:ext>
            </a:extLst>
          </p:cNvPr>
          <p:cNvSpPr txBox="1"/>
          <p:nvPr/>
        </p:nvSpPr>
        <p:spPr>
          <a:xfrm>
            <a:off x="3046351" y="4215423"/>
            <a:ext cx="49928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ပရောဖက်များအားဖြင့် ကယ်တင်ခြင်းစီမံကိန်းကို မည်သို့ဆောင်ရွက်ပေးမည်ကို ကြိုတင်ဖော်ပြခဲ့ သည်။ လူဇာတိကိုခံယူ၍ လူသားတို့၏အပြစ် အ တွက် အသေခံမည်၊ ပြန်လည်၍ ရှင်ပြန်ထမြောက် ပြီး ထာဝရအသက်ကို ပေးသနားမည်ဟု ပြောပြခဲ့ သည် (ဟေရှာယ ၉း၆၊ ၅၃း၆၊ ၁၀-၁၁</a:t>
            </a:r>
            <a:r>
              <a:rPr lang="en-JP" sz="2000" dirty="0"/>
              <a:t>)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9E9F88F-5867-5739-7DC5-8F9CFB076C4D}"/>
              </a:ext>
            </a:extLst>
          </p:cNvPr>
          <p:cNvSpPr txBox="1"/>
          <p:nvPr/>
        </p:nvSpPr>
        <p:spPr>
          <a:xfrm>
            <a:off x="7615236" y="1114265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000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အပြစ</a:t>
            </a:r>
            <a:r>
              <a:rPr lang="en" sz="2000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်၏</a:t>
            </a:r>
            <a:r>
              <a:rPr lang="en" sz="2000" dirty="0" err="1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အကျိုးဆက်များ</a:t>
            </a:r>
            <a:r>
              <a:rPr lang="en" sz="2000" dirty="0">
                <a:solidFill>
                  <a:prstClr val="black"/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endParaRPr kumimoji="0" lang="en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B9C9324E-8A40-C844-0A2F-EAA060816C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3228036"/>
              </p:ext>
            </p:extLst>
          </p:nvPr>
        </p:nvGraphicFramePr>
        <p:xfrm>
          <a:off x="7566975" y="1550553"/>
          <a:ext cx="4504874" cy="1791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D907D164-8520-8802-F157-509EC1DD5878}"/>
              </a:ext>
            </a:extLst>
          </p:cNvPr>
          <p:cNvSpPr txBox="1"/>
          <p:nvPr/>
        </p:nvSpPr>
        <p:spPr>
          <a:xfrm>
            <a:off x="3046351" y="6083002"/>
            <a:ext cx="4992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အပြစ်တရား ပေါ်သည်နှင့်အမျှ ကယ်တင်ရှင်ကို ချက်ချင်းပေးတော်မူခဲ့သည်။ 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D99B7C-D57B-897B-E417-62B5CD541365}"/>
              </a:ext>
            </a:extLst>
          </p:cNvPr>
          <p:cNvSpPr txBox="1"/>
          <p:nvPr/>
        </p:nvSpPr>
        <p:spPr>
          <a:xfrm>
            <a:off x="277906" y="50824"/>
            <a:ext cx="11609294" cy="461665"/>
          </a:xfrm>
          <a:prstGeom prst="rect">
            <a:avLst/>
          </a:prstGeom>
          <a:noFill/>
        </p:spPr>
        <p:txBody>
          <a:bodyPr wrap="square" numCol="1">
            <a:prstTxWarp prst="textPlain">
              <a:avLst/>
            </a:prstTxWarp>
            <a:spAutoFit/>
          </a:bodyPr>
          <a:lstStyle>
            <a:defPPr>
              <a:defRPr lang="es-ES"/>
            </a:defPPr>
            <a:lvl1pPr algn="ctr">
              <a:defRPr sz="2400" b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" dirty="0"/>
              <a:t>ယခုအချိန်တွင</a:t>
            </a:r>
            <a:r>
              <a:rPr lang="en"/>
              <a:t>် </a:t>
            </a:r>
            <a:r>
              <a:rPr lang="en" dirty="0" err="1"/>
              <a:t>အဘယ်က</a:t>
            </a:r>
            <a:r>
              <a:rPr lang="en" err="1"/>
              <a:t>ြော</a:t>
            </a:r>
            <a:r>
              <a:rPr lang="en"/>
              <a:t>င့်</a:t>
            </a:r>
            <a:r>
              <a:rPr lang="en" dirty="0" err="1"/>
              <a:t>ဘုရားသခင်န</a:t>
            </a:r>
            <a:r>
              <a:rPr lang="en" err="1"/>
              <a:t>ှ</a:t>
            </a:r>
            <a:r>
              <a:rPr lang="en"/>
              <a:t>င့် </a:t>
            </a:r>
            <a:r>
              <a:rPr lang="en" dirty="0" err="1"/>
              <a:t>တိုက်ရိုက်ဆက်သ</a:t>
            </a:r>
            <a:r>
              <a:rPr lang="en" err="1"/>
              <a:t>ွ</a:t>
            </a:r>
            <a:r>
              <a:rPr lang="en"/>
              <a:t>ယ</a:t>
            </a:r>
            <a:r>
              <a:rPr lang="en" dirty="0"/>
              <a:t>်</a:t>
            </a:r>
            <a:r>
              <a:rPr lang="en"/>
              <a:t>၍ </a:t>
            </a:r>
            <a:r>
              <a:rPr lang="en" err="1"/>
              <a:t>မရသနည</a:t>
            </a:r>
            <a:r>
              <a:rPr lang="en"/>
              <a:t>်း</a:t>
            </a:r>
            <a:r>
              <a:rPr lang="en" dirty="0"/>
              <a:t>။  </a:t>
            </a:r>
          </a:p>
        </p:txBody>
      </p:sp>
    </p:spTree>
    <p:extLst>
      <p:ext uri="{BB962C8B-B14F-4D97-AF65-F5344CB8AC3E}">
        <p14:creationId xmlns:p14="http://schemas.microsoft.com/office/powerpoint/2010/main" val="244918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s-ES"/>
            </a:defPPr>
            <a:lvl1pPr algn="ctr">
              <a:defRPr sz="3200" b="1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defRPr>
            </a:lvl1pPr>
          </a:lstStyle>
          <a:p>
            <a:r>
              <a:rPr lang="en" dirty="0"/>
              <a:t>ယခုအချိန်တွင</a:t>
            </a:r>
            <a:r>
              <a:rPr lang="en"/>
              <a:t>် ကျွ</a:t>
            </a:r>
            <a:r>
              <a:rPr lang="en" dirty="0" err="1"/>
              <a:t>န်ုပ်တ</a:t>
            </a:r>
            <a:r>
              <a:rPr lang="en" err="1"/>
              <a:t>ို့</a:t>
            </a:r>
            <a:r>
              <a:rPr lang="en"/>
              <a:t>သည် </a:t>
            </a:r>
            <a:r>
              <a:rPr lang="en" dirty="0" err="1"/>
              <a:t>ဘုရားသခင်န</a:t>
            </a:r>
            <a:r>
              <a:rPr lang="en" err="1"/>
              <a:t>ှ</a:t>
            </a:r>
            <a:r>
              <a:rPr lang="en"/>
              <a:t>င့် မည် </a:t>
            </a:r>
            <a:r>
              <a:rPr lang="en" dirty="0" err="1"/>
              <a:t>သို့ဆက်သွယ်ပြောဆိုကြမည်</a:t>
            </a:r>
            <a:r>
              <a:rPr lang="en" err="1"/>
              <a:t>နည</a:t>
            </a:r>
            <a:r>
              <a:rPr lang="en"/>
              <a:t>်း</a:t>
            </a:r>
            <a:r>
              <a:rPr lang="en" dirty="0"/>
              <a:t>။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2" y="1041972"/>
            <a:ext cx="7747881" cy="89255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my-MM" dirty="0">
                <a:solidFill>
                  <a:srgbClr val="009999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“ထိုအတူ၊ အချင်းလူသား၊ သင့်ကို ဣသရေလအမျိုး၌ ကင်းစောင့်စေခြင်းငှာ ငါခန့်ထား</a:t>
            </a:r>
            <a:r>
              <a:rPr lang="en-JP" dirty="0">
                <a:solidFill>
                  <a:srgbClr val="009999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r>
              <a:rPr lang="my-MM" dirty="0">
                <a:solidFill>
                  <a:srgbClr val="009999">
                    <a:lumMod val="75000"/>
                  </a:srgbClr>
                </a:solidFill>
                <a:latin typeface="Pyidaungsu" panose="020B0502040204020203" pitchFamily="34" charset="0"/>
                <a:cs typeface="Pyidaungsu" panose="020B0502040204020203" pitchFamily="34" charset="0"/>
              </a:rPr>
              <a:t>သောကြောင့်၊ သင်သည် ငါ၏ နှုတ်ထွက်စကားကို</a:t>
            </a:r>
            <a:r>
              <a:rPr lang="my-MM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နာခံ၍ သူတို့ကို သတိပေးရမည်”</a:t>
            </a:r>
          </a:p>
          <a:p>
            <a:pPr lvl="0" algn="ctr">
              <a:defRPr/>
            </a:pPr>
            <a:r>
              <a:rPr lang="my-MM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(ယေဇကျေလ ၃၃း၇)</a:t>
            </a:r>
            <a:endParaRPr kumimoji="0" lang="en" sz="1600" b="1" i="0" u="none" strike="noStrike" kern="1200" cap="none" spc="0" normalizeH="0" baseline="0" noProof="0" dirty="0">
              <a:ln>
                <a:noFill/>
              </a:ln>
              <a:solidFill>
                <a:srgbClr val="009999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1970705"/>
            <a:ext cx="747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ဘုရားသခင်၏ ဆက်သွယ်ပြောဆိုခြင်းနည်းလမ်းနှစ်ရပ်ရှိပါသည်။ ၎င်းတို့ မှာ </a:t>
            </a:r>
            <a:r>
              <a:rPr lang="en-JP" sz="2000" dirty="0"/>
              <a:t>ဖန်ဆင်းခြင်းနှင့် သမ္မာကျမ်းစာ တို့ဖြစ်ကြသည် (ရော ၁:၂၀၊ ၂ တိ၃:၁၅)။</a:t>
            </a: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 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74843" y="5534561"/>
            <a:ext cx="74367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ထို့အပြင် ဘုရားသခင်သည် ဆုတောင်းခြင်းအားဖြင့် (ဆာ ၅:၂)၊ ကောင်း ကင်တမန်များအားဖြင့် (တမန် ၈:၂၆)၊ ပရောဖက်များအားဖြင့် (ယောလ ၂:၂၈) နှင့် အထူးသဖြင့် သန့်ရှင်းသောဝိညာဉ်တော်အားဖြင့် (ယော ၁၄:၂၆) ကျွန်ုပ်တို့နှင့် ဆက်သွယ်ပြောဆိုတော်မူသည်။</a:t>
            </a:r>
            <a:endParaRPr kumimoji="0" lang="en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3" y="4244017"/>
            <a:ext cx="74367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သမ္မာကျမ်းစာက ကျွန်ုပ်တို့ကို ‘ဘယ်သူလဲ၊ ဘယ်ကလာတာလဲ၊ ဘယ်ကို သွားနေကြတာလဲ’ ဆိုသည်ကိုပြောပြသည်။ အရေးကြီးဆုံးမှာ  ကျွန်ုပ်တို၏ အသက်တာအတွက် ဘုရားသခင်၏ ရည်ရွယ်ချက်ကို ကျမ်းစာထဲတွင် ရှာဖွေ ရန်ဖြစ်သည်။ 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645696"/>
            <a:ext cx="743673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ဖန်ဆင်းခြင်းက ဖန်ဆင်းရှင်ကိုဖော်ပြနေသော်လည်း အပြစ်ကြောင့် စွန်း ထင်းလျက်ရှိသည်။ သို့သော် ကျမ်းစာသည် ဘုရားသခင်ထံမှ သတင်းစကား များကို ပရောဖက်များက တိုက်ရိုက်ရရှိသည်ဖြစ်၍ ရှင်းလင်းတိကျသည်။ ထို့ အပြင် ကျမ်းစာ၌ ဘုရားသခင်၏အလိုတော်ကို ခရစ်တော်၏အသက်တာနှင့် သာသနာတော်တို့က အထင်ရှားဆုံး ဖော်ပြခဲ့ပါသည် (ဟေဗြဲ ၁း၁-၂) </a:t>
            </a: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489098" y="404399"/>
            <a:ext cx="1170290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JP" sz="2200" dirty="0">
                <a:latin typeface="Pyidaungsu" panose="020B0502040204020203" pitchFamily="34" charset="0"/>
                <a:cs typeface="Pyidaungsu" panose="020B0502040204020203" pitchFamily="34" charset="0"/>
              </a:rPr>
              <a:t>“ဘုရားသခင်နှင့် လူသားတို့အကြား ပူးပေါင်းဆောင်ရွက်မှုရှိရန် ရည်ရွယ်ထားခြင်းဖြစ်သည်။ သို့သော် အာဒံ၏ လွန်ကျူးမှုကြောင့် ထိုအစီအစဉ်သည် အကြီးအကျယ် ထိခိုက်ပျက်စီးခဲ့သည်။ စာတန်သည် အာဒံကို အပြစ်ပြု စေရန် သွေးဆောင်ခဲ့သည်။ အာဒံအပြစ်မပြုမီကဲ့သို့ အပြစ်ပြုပြီးနောက်တွင် ဘုရားသခင်သည် သူနှင့်တိုက် ရိုက်ဆက်သွယ်ခြင်း မပြုနိုင်တော့ပေ။</a:t>
            </a:r>
          </a:p>
          <a:p>
            <a:pPr algn="just"/>
            <a:endParaRPr lang="en-JP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just"/>
            <a:r>
              <a:rPr lang="en-JP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လူသားတို့ ကျဆုံးပြီးနောက် ခရစ်တော်သည် အာဒံ၏ ဆရာဖြစ်လာခဲ့သည်။ လူသားတို့အတွက် ဘုရားသခင် ၏ ကိုယ်စားတော်အဖြစ် ရပ်တည်ပေးပြီး လူသားမျိုးနွယ်သည် ချက်ချင်းပျက်စီးခြင်းမှ ကယ်တင်ခံရစေရန် ဆောင်ရွက်ပေးခဲ့သည်။ ထို့အပြင် လူသားနှင့် ဘုရားသခင်အကြား ကြားဝင်ဖျန်ဖြေပေးသူအဖြစ်လည်း တာ ဝန်ယူခဲ့သည်။ အာဒံနှင့် ဧဝတို့အား မိမိတို့၏ သစ္စာစောင့်သိမှုကို ပြန်လည်ရရှိနိုင်ရန် စမ်းသပ်ကာလတစ်ရပ် ပေးအပ်ခဲ့ပြီး၊ ထိုကယ်တင်ခြင်းအစီအစဉ်တွင် သူတို့၏သားစဉ်မြေးဆက်အားလုံးလည်း ပါဝင်ခဲ့ကြသည်။</a:t>
            </a:r>
          </a:p>
          <a:p>
            <a:pPr algn="just"/>
            <a:endParaRPr lang="en-JP" sz="2200" dirty="0">
              <a:latin typeface="Pyidaungsu" panose="020B0502040204020203" pitchFamily="34" charset="0"/>
              <a:cs typeface="Pyidaungsu" panose="020B0502040204020203" pitchFamily="34" charset="0"/>
            </a:endParaRPr>
          </a:p>
          <a:p>
            <a:pPr algn="just"/>
            <a:r>
              <a:rPr lang="en-JP" sz="2200" dirty="0">
                <a:latin typeface="Pyidaungsu" panose="020B0502040204020203" pitchFamily="34" charset="0"/>
                <a:cs typeface="Pyidaungsu" panose="020B0502040204020203" pitchFamily="34" charset="0"/>
              </a:rPr>
              <a:t>ဘုရားသခင်၏သားတော်၏ အပြစ်ဖြေခြင်းမရှိပါက ဘုရားသခင်ထံမှ လူသားတို့ထံသို့ ကောင်းချီးမင်္ဂလာနှင့် ကယ်တင်ခြင်းတို့ရောက်ရှိလာနိုင်မည် မဟုတ်ပေ။ ဘုရားသခင်သည် မိမိ၏ပညတ်တော်၏ ဂုဏ်သိက္ခာကို အလွန်အလေးထားတော်မူသည်။ ထိုပညတ်တော်ကို လွန်ကျူးခြင်းကြောင့် ဘုရားသခင်နှင့် လူသားတို့အကြား ကြောက်မက်ဖွယ်ကောင်းသော ခွဲခွာမှုကြီးဖြစ်ပေါ်လာခဲ့သည်။ အပြစ်ကင်းစင်သော အာဒံသည် မိမိဖန်ဆင်း ရှင်နှင့်တိုက်ရိုက်၊ လွတ်လပ်စွာ၊ ဝမ်းမြောက်စွာ ဆက်သွယ်ခွင့်ရရှိခဲ့သည်။ သို့သော် အပြစ်ပြုပြီးနောက်တွင် ဘုရားသခင်သည် ခရစ်တော်နှင့်ကောင်းကင်တမန်များမှတစ်ဆင့်သာ လူသားတို့ထံ ဆက်သွယ်တော်မူခဲ့ သည်။”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8011112" y="6457890"/>
            <a:ext cx="418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(Conflict and Courage, January 14)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74431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en-JP" sz="3200" spc="600" dirty="0"/>
              <a:t>နောက်ဆက်တွဲ - </a:t>
            </a:r>
            <a:r>
              <a:rPr lang="en-JP" sz="3200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</a:rPr>
              <a:t>အယ်လင်ဂျီဝှိုက်၏ အတ္ထုပ္ပတ္တိ</a:t>
            </a:r>
            <a:endParaRPr lang="en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Ellen Gould နှင့် Elizabeth Harmon တို့သည် Eunice နှင့် Robert Harmon တို့၏ သားသမီးရှစ်ဦးအနက် အငယ်ဆုံးဖြစ်ကြပြီး၊ ၁၈၂၇ ခုနှစ်၊ နိုဝင်ဘာလ ၂၆ ရက်နေ့ တွင် အမေရိကန်နိုင်ငံ၊ မိန်းပြည်နယ်၊ Gorham မြို့၌ မွေးဖွားခဲ့ကြသည်။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9862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အယ်လင်သည် အသက်ကိုးနှစ်အရွယ်တွင် ကျောင်းနေဖော်တစ်ဦးက ကျောက်ခဲဖြင့် ပစ်ပေါက်ခဲ့သဖြင့် မျက်နှာတွင် ပြင်းထန်သောဒဏ်ရာ ရရှိခဲ့သည်။ ထိုဒဏ်ရာကြောင့် ရေရှည်အကျိုးဆက်များ ခံစားခဲ့ ရပြီး ကျောင်းပညာကို ဆက်လက်သင်ယူနိုင်ခြင်းမရှိတော့ဘဲ လူမှုရေးကန့်သတ်မှုများဖြစ်ပေါ်ခဲ့သည်။ 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67969"/>
            <a:ext cx="65059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မိသားစုသည် ဝီလျံ မီလာ၏ သွန်သင်ချက်များကို လက်ခံယုံကြည်ခဲ့ကြ ပြီး၊ ၁၈၄၂ ခုနှစ်တွင် အယ်လင်သည် မက်သဒစ်အသင်းတော်၌ နှစ်ခြင်းခံခဲ့ သည်။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8" y="4391276"/>
            <a:ext cx="55713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သို့သော် အယ်လန်သည် မိမိကိုယ်ကို ကယ်တင်ခြင်းနှင့်မထိုက် တန်သူဟု စိတ်ဓါတ်ကျခဲ့သည်။ ထိုအချိန် တွင် သင်းအုပ်ဆရာ လေဝီ တော့ခ်မန်းက ဘုရားသခင်၏ ချစ်ခြင်းမေတ္တာကို နား လည်သဘောပေါက်အောင် ကူညီခဲ့သည်။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68621"/>
            <a:ext cx="46455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dirty="0">
                <a:latin typeface="Pyidaungsu" panose="020B0502040204020203" pitchFamily="34" charset="0"/>
                <a:cs typeface="Pyidaungsu" panose="020B0502040204020203" pitchFamily="34" charset="0"/>
              </a:rPr>
              <a:t>ထိုအချိန်မှစ၍ သူမသည် ယေရှုကို အလွန်နက်ရှိုင်း စွာ ချစ်မြတ်နိုးလာခဲ့ပြီး၊ သူမ၏ဘဝတစ်လျှောက် လုံး ယေရှုအတွက် သစ္စာရှိစွာ အမှုတော်ဆောင်ခဲ့ သည်။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JP" sz="2000" dirty="0">
                <a:latin typeface="Pyidaungsu" panose="020B0502040204020203" pitchFamily="34" charset="0"/>
                <a:cs typeface="Pyidaungsu" panose="020B0502040204020203" pitchFamily="34" charset="0"/>
              </a:rPr>
              <a:t>သိပ်မကြာခင်မှာပင် မိသားစုသည် ဦးထုပ်လုပ်ငန်းကို ပိုမိုတိုးချဲ့လုပ်ကိုင်နိုင်ရန် မိန်း ပြည်နယ်၏ အဓိကမြို့ကြီးဖြစ်သော ပေါ့တ်လန်မြို့သို့ ပြောင်းရွှေ့နေထိုင်ခဲ့ကြသည်။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yidaungsu" panose="020B0502040204020203" pitchFamily="34" charset="0"/>
              <a:cs typeface="Pyidaungsu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6721</Words>
  <Application>Microsoft Office PowerPoint</Application>
  <PresentationFormat>Panorámica</PresentationFormat>
  <Paragraphs>86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Pyidaungsu</vt:lpstr>
      <vt:lpstr>Calibri</vt:lpstr>
      <vt:lpstr>Aptos</vt:lpstr>
      <vt:lpstr>Comic Sans MS</vt:lpstr>
      <vt:lpstr>Aptos Display</vt:lpstr>
      <vt:lpstr>Arial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55</cp:revision>
  <dcterms:created xsi:type="dcterms:W3CDTF">2026-09-07T12:37:12Z</dcterms:created>
  <dcterms:modified xsi:type="dcterms:W3CDTF">2026-09-14T09:24:14Z</dcterms:modified>
</cp:coreProperties>
</file>