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3"/>
  </p:notes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Pyidaungsu" panose="020B0604020202020204" charset="0"/>
      <p:regular r:id="rId14"/>
      <p:bold r:id="rId1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2" autoAdjust="0"/>
    <p:restoredTop sz="94693"/>
  </p:normalViewPr>
  <p:slideViewPr>
    <p:cSldViewPr snapToGrid="0">
      <p:cViewPr varScale="1">
        <p:scale>
          <a:sx n="101" d="100"/>
          <a:sy n="101" d="100"/>
        </p:scale>
        <p:origin x="9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noProof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ပရောဖက်ပြုခြင်းအမှုတော်အတွက် မည်သူတို့ကို ခေါ်တော်မူခဲ့သနည်း။ </a:t>
          </a: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noProof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ပရောဖက်များသည် မည်ကဲ့သို့သော အပြုအမူဖြင့် နေထိုင်ခဲ့ကြသနည်း။ </a:t>
          </a: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noProof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ပရောဖက်များသည် မည်သည့်အမှုကို လုပ်ဆောင် ခဲ့ကြသနည်း။ </a:t>
          </a: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noProof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ပရောဖက်ဆုကျေးဇူး ရရှိခဲ့သော အမျိုးသမီးများမှာ မည်သူများနည်း။ </a:t>
          </a: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US" noProof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ပရောအတုများတွင် မည်သည့်လက္ခဏာများ ရှိကြသနည်း </a:t>
          </a: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ဘုရင်များနှင့်အတူ</a:t>
          </a: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lnSpc>
              <a:spcPts val="2400"/>
            </a:lnSpc>
            <a:spcAft>
              <a:spcPts val="0"/>
            </a:spcAft>
            <a:buNone/>
          </a:pPr>
          <a:r>
            <a:rPr lang="en-US" sz="1800" b="0" noProof="1">
              <a:latin typeface="Pyidaungsu" panose="020B0502040204020203" pitchFamily="34" charset="0"/>
              <a:cs typeface="Pyidaungsu" panose="020B0502040204020203" pitchFamily="34" charset="0"/>
            </a:rPr>
            <a:t>ဘုရင်များကို ဘိသိက် ပေးခဲ့ကြသည် (၃ ဓမ္မ ရာဇဝင် ၁၉း၁၆) </a:t>
          </a:r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ယဇ်ပရောဟိတ်များနှင့်အတူ</a:t>
          </a: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n-US" sz="2000" b="1" kern="1200" noProof="1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လူများနှင့်အတူ </a:t>
          </a: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lnSpc>
              <a:spcPts val="2400"/>
            </a:lnSpc>
            <a:spcAft>
              <a:spcPts val="0"/>
            </a:spcAft>
            <a:buNone/>
          </a:pPr>
          <a:r>
            <a:rPr lang="en-US" sz="1800" noProof="1">
              <a:latin typeface="Pyidaungsu" panose="020B0502040204020203" pitchFamily="34" charset="0"/>
              <a:cs typeface="Pyidaungsu" panose="020B0502040204020203" pitchFamily="34" charset="0"/>
            </a:rPr>
            <a:t>ဘုရားသခင်၏လမ်းကို သင်ပေးသည်</a:t>
          </a:r>
          <a:r>
            <a:rPr lang="en-US" sz="1600" noProof="1">
              <a:latin typeface="Pyidaungsu" panose="020B0502040204020203" pitchFamily="34" charset="0"/>
              <a:cs typeface="Pyidaungsu" panose="020B0502040204020203" pitchFamily="34" charset="0"/>
            </a:rPr>
            <a:t>(မိက္ခာ ၆း၈)</a:t>
          </a:r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ကျွန်ုပ်တို့နှင့်အတူ</a:t>
          </a: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0" kern="1200" noProof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သတင်းစကားကို စာ နှင့်ရေးသားဖော်ပြ ကြသည် (၂ ရာဇဝင် ချုပ် ၁၃း၂၂)</a:t>
          </a: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lnSpc>
              <a:spcPct val="90000"/>
            </a:lnSpc>
            <a:spcAft>
              <a:spcPct val="15000"/>
            </a:spcAft>
            <a:buNone/>
          </a:pPr>
          <a:r>
            <a:rPr lang="en-US" sz="1800" noProof="1">
              <a:latin typeface="Pyidaungsu" panose="020B0502040204020203" pitchFamily="34" charset="0"/>
              <a:cs typeface="Pyidaungsu" panose="020B0502040204020203" pitchFamily="34" charset="0"/>
            </a:rPr>
            <a:t>ကောင်းမှုပြုလျှင် အား ပေးသည် (၂ ရာဇ ဝင်ချုပ် ၁၅း၈)</a:t>
          </a:r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lnSpc>
              <a:spcPct val="90000"/>
            </a:lnSpc>
            <a:spcAft>
              <a:spcPct val="15000"/>
            </a:spcAft>
            <a:buNone/>
          </a:pPr>
          <a:r>
            <a:rPr lang="en-US" sz="1800" noProof="1">
              <a:latin typeface="Pyidaungsu" panose="020B0502040204020203" pitchFamily="34" charset="0"/>
              <a:cs typeface="Pyidaungsu" panose="020B0502040204020203" pitchFamily="34" charset="0"/>
            </a:rPr>
            <a:t>အမှားပြုလျှင် ထိတ် တိုက်ရင်ဆိုင်သည် (၃ ဓမ္မရာဇဝင် ၂၁း၂၀)</a:t>
          </a:r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lnSpc>
              <a:spcPct val="90000"/>
            </a:lnSpc>
            <a:spcAft>
              <a:spcPct val="15000"/>
            </a:spcAft>
            <a:buNone/>
          </a:pPr>
          <a:r>
            <a:rPr lang="en-US" sz="2000" b="0" noProof="1">
              <a:latin typeface="Pyidaungsu" panose="020B0502040204020203" pitchFamily="34" charset="0"/>
              <a:cs typeface="Pyidaungsu" panose="020B0502040204020203" pitchFamily="34" charset="0"/>
            </a:rPr>
            <a:t>နောင်တရအောင် တိုက်တွန်းနှိုးဆော် သည် (ယေဇကျေလ ၁၈း၃၂) </a:t>
          </a:r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6021750A-1CD1-CA46-B689-F1E1FBFFB658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0" kern="1200" noProof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ယဇ်ပရောဟိတ်များ အမှားပြုလျှင် ထောက်ပြကြသည် (မာလခိ ၂း၁-၂)</a:t>
          </a:r>
        </a:p>
      </dgm:t>
    </dgm:pt>
    <dgm:pt modelId="{D12E10AC-543D-C546-81C5-6D884992ED84}" type="parTrans" cxnId="{2E7094F8-11B0-9643-94E5-13091A33381B}">
      <dgm:prSet/>
      <dgm:spPr/>
      <dgm:t>
        <a:bodyPr/>
        <a:lstStyle/>
        <a:p>
          <a:endParaRPr lang="en-US"/>
        </a:p>
      </dgm:t>
    </dgm:pt>
    <dgm:pt modelId="{85BC6FBB-8BB7-214D-85CD-B49825FF9401}" type="sibTrans" cxnId="{2E7094F8-11B0-9643-94E5-13091A33381B}">
      <dgm:prSet/>
      <dgm:spPr/>
      <dgm:t>
        <a:bodyPr/>
        <a:lstStyle/>
        <a:p>
          <a:endParaRPr lang="en-US"/>
        </a:p>
      </dgm:t>
    </dgm:pt>
    <dgm:pt modelId="{107A4B6A-632C-5343-BDED-D9316607A33D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lnSpc>
              <a:spcPct val="90000"/>
            </a:lnSpc>
            <a:spcAft>
              <a:spcPct val="15000"/>
            </a:spcAft>
            <a:buNone/>
          </a:pPr>
          <a:r>
            <a:rPr lang="en-US" sz="1800" noProof="1">
              <a:latin typeface="Pyidaungsu" panose="020B0502040204020203" pitchFamily="34" charset="0"/>
              <a:cs typeface="Pyidaungsu" panose="020B0502040204020203" pitchFamily="34" charset="0"/>
            </a:rPr>
            <a:t>အပြစ်ကိုဖော်ပြကြ သည် (ဟေရှာယ ၅၈း၁)</a:t>
          </a:r>
        </a:p>
      </dgm:t>
    </dgm:pt>
    <dgm:pt modelId="{B54E6FC2-4B17-A14C-9EC9-8FD0CBA58971}" type="parTrans" cxnId="{7B8FE7D7-F8ED-FC4C-B7DD-8FAC24A76C82}">
      <dgm:prSet/>
      <dgm:spPr/>
      <dgm:t>
        <a:bodyPr/>
        <a:lstStyle/>
        <a:p>
          <a:endParaRPr lang="en-US"/>
        </a:p>
      </dgm:t>
    </dgm:pt>
    <dgm:pt modelId="{97E403B3-DC47-E046-9E96-98687DA2EC42}" type="sibTrans" cxnId="{7B8FE7D7-F8ED-FC4C-B7DD-8FAC24A76C82}">
      <dgm:prSet/>
      <dgm:spPr/>
      <dgm:t>
        <a:bodyPr/>
        <a:lstStyle/>
        <a:p>
          <a:endParaRPr lang="en-U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100000" custLinFactNeighborX="-1803" custLinFactNeighborY="19287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 custScaleY="100000" custLinFactNeighborX="358" custLinFactNeighborY="2869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1" destOrd="0" parTransId="{897DAFC8-9D45-40A3-B869-D8AC0C71AFCD}" sibTransId="{0FACBCB9-B932-47EE-9E69-AD4CA2773117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1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AD98759A-4B68-744C-A14F-A107AB86ACAA}" type="presOf" srcId="{107A4B6A-632C-5343-BDED-D9316607A33D}" destId="{1C67A4CD-D8D9-4790-9FCB-FE35047E44B9}" srcOrd="0" destOrd="1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1E265FC6-F1F1-C447-BE73-BC22D17984B9}" type="presOf" srcId="{6021750A-1CD1-CA46-B689-F1E1FBFFB658}" destId="{04C60BD0-E465-45DD-864B-0D8C1C3C4F09}" srcOrd="0" destOrd="0" presId="urn:microsoft.com/office/officeart/2005/8/layout/hList1"/>
    <dgm:cxn modelId="{7B8FE7D7-F8ED-FC4C-B7DD-8FAC24A76C82}" srcId="{365E8307-D0B4-4265-A8A1-80D0456768FA}" destId="{107A4B6A-632C-5343-BDED-D9316607A33D}" srcOrd="1" destOrd="0" parTransId="{B54E6FC2-4B17-A14C-9EC9-8FD0CBA58971}" sibTransId="{97E403B3-DC47-E046-9E96-98687DA2EC42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2E7094F8-11B0-9643-94E5-13091A33381B}" srcId="{12902691-257A-45FF-8AAB-D4E7296BED65}" destId="{6021750A-1CD1-CA46-B689-F1E1FBFFB658}" srcOrd="0" destOrd="0" parTransId="{D12E10AC-543D-C546-81C5-6D884992ED84}" sibTransId="{85BC6FBB-8BB7-214D-85CD-B49825FF9401}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3" qsCatId="simple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800" noProof="1">
              <a:solidFill>
                <a:schemeClr val="tx1"/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မိမိစိတ်ကူးနှင့်ဖန်တီးဟောကြသည် (ယေဇကျေလ ၃၂း၂၊ ၁၇)</a:t>
          </a: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1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800" b="0" noProof="1">
              <a:solidFill>
                <a:schemeClr val="tx1"/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လူများအကြိုက်ဟောပြောကြသည် (ယေဇကျေလ ၁၃း၁၆)</a:t>
          </a: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1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-US" sz="2000" noProof="1">
              <a:solidFill>
                <a:schemeClr val="tx1"/>
              </a:solidFill>
            </a:rPr>
            <a:t>အပြစ်ကိုထောက်ပြ၍ ဆုံးမခြင်းမပြုကြပါ (ယေဇ  ၁၃း၂၂)</a:t>
          </a: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1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000" noProof="1">
              <a:solidFill>
                <a:schemeClr val="tx1"/>
              </a:solidFill>
            </a:rPr>
            <a:t>ကိုယ်ကျိုးအမြတ်ရှာကြတယ် (ယေဇကျေလ ၁၃း၁၉) </a:t>
          </a: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 custLinFactNeighborY="10197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 custLinFactNeighborY="3399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ပရောဖက်ပြုခြင်းအမှုတော်အတွက် မည်သူတို့ကို ခေါ်တော်မူခဲ့သနည်း။ </a:t>
          </a: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ပရောဖက်များသည် မည်ကဲ့သို့သော အပြုအမူဖြင့် နေထိုင်ခဲ့ကြသနည်း။ </a:t>
          </a: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ပရောဖက်များသည် မည်သည့်အမှုကို လုပ်ဆောင် ခဲ့ကြသနည်း။ </a:t>
          </a: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ပရောဖက်ဆုကျေးဇူး ရရှိခဲ့သော အမျိုးသမီးများမှာ မည်သူများနည်း။ </a:t>
          </a: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noProof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ပရောအတုများတွင် မည်သည့်လက္ခဏာများ ရှိကြသနည်း </a:t>
          </a: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0" y="8007"/>
          <a:ext cx="2641948" cy="572349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ဘုရင်များနှင့်အတူ</a:t>
          </a:r>
        </a:p>
      </dsp:txBody>
      <dsp:txXfrm>
        <a:off x="0" y="8007"/>
        <a:ext cx="2641948" cy="572349"/>
      </dsp:txXfrm>
    </dsp:sp>
    <dsp:sp modelId="{DE916DB0-9BB6-48A9-BFF3-35B5FFCB431D}">
      <dsp:nvSpPr>
        <dsp:cNvPr id="0" name=""/>
        <dsp:cNvSpPr/>
      </dsp:nvSpPr>
      <dsp:spPr>
        <a:xfrm>
          <a:off x="23975" y="469967"/>
          <a:ext cx="2641948" cy="3403799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001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0" kern="1200" noProof="1">
              <a:latin typeface="Pyidaungsu" panose="020B0502040204020203" pitchFamily="34" charset="0"/>
              <a:cs typeface="Pyidaungsu" panose="020B0502040204020203" pitchFamily="34" charset="0"/>
            </a:rPr>
            <a:t>ဘုရင်များကို ဘိသိက် ပေးခဲ့ကြသည် (၃ ဓမ္မ ရာဇဝင် ၁၉း၁၆) </a:t>
          </a:r>
        </a:p>
        <a:p>
          <a:pPr marL="26670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noProof="1">
              <a:latin typeface="Pyidaungsu" panose="020B0502040204020203" pitchFamily="34" charset="0"/>
              <a:cs typeface="Pyidaungsu" panose="020B0502040204020203" pitchFamily="34" charset="0"/>
            </a:rPr>
            <a:t>ကောင်းမှုပြုလျှင် အား ပေးသည် (၂ ရာဇ ဝင်ချုပ် ၁၅း၈)</a:t>
          </a:r>
        </a:p>
        <a:p>
          <a:pPr marL="26670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noProof="1">
              <a:latin typeface="Pyidaungsu" panose="020B0502040204020203" pitchFamily="34" charset="0"/>
              <a:cs typeface="Pyidaungsu" panose="020B0502040204020203" pitchFamily="34" charset="0"/>
            </a:rPr>
            <a:t>အမှားပြုလျှင် ထိတ် တိုက်ရင်ဆိုင်သည် (၃ ဓမ္မရာဇဝင် ၂၁း၂၀)</a:t>
          </a:r>
        </a:p>
      </dsp:txBody>
      <dsp:txXfrm>
        <a:off x="23975" y="469967"/>
        <a:ext cx="2641948" cy="3403799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572349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ယဇ်ပရောဟိတ်များနှင့်အတူ</a:t>
          </a:r>
        </a:p>
      </dsp:txBody>
      <dsp:txXfrm>
        <a:off x="3025977" y="0"/>
        <a:ext cx="2639368" cy="572349"/>
      </dsp:txXfrm>
    </dsp:sp>
    <dsp:sp modelId="{04C60BD0-E465-45DD-864B-0D8C1C3C4F09}">
      <dsp:nvSpPr>
        <dsp:cNvPr id="0" name=""/>
        <dsp:cNvSpPr/>
      </dsp:nvSpPr>
      <dsp:spPr>
        <a:xfrm>
          <a:off x="3025977" y="572349"/>
          <a:ext cx="2639368" cy="3199036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0" kern="1200" noProof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ယဇ်ပရောဟိတ်များ အမှားပြုလျှင် ထောက်ပြကြသည် (မာလခိ ၂း၁-၂)</a:t>
          </a:r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n-US" sz="2000" b="1" kern="1200" noProof="1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572349"/>
        <a:ext cx="2639368" cy="3199036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572349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လူများနှင့်အတူ </a:t>
          </a:r>
        </a:p>
      </dsp:txBody>
      <dsp:txXfrm>
        <a:off x="6034856" y="0"/>
        <a:ext cx="2639368" cy="572349"/>
      </dsp:txXfrm>
    </dsp:sp>
    <dsp:sp modelId="{1C67A4CD-D8D9-4790-9FCB-FE35047E44B9}">
      <dsp:nvSpPr>
        <dsp:cNvPr id="0" name=""/>
        <dsp:cNvSpPr/>
      </dsp:nvSpPr>
      <dsp:spPr>
        <a:xfrm>
          <a:off x="6034856" y="572349"/>
          <a:ext cx="2639368" cy="3199036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001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1">
              <a:latin typeface="Pyidaungsu" panose="020B0502040204020203" pitchFamily="34" charset="0"/>
              <a:cs typeface="Pyidaungsu" panose="020B0502040204020203" pitchFamily="34" charset="0"/>
            </a:rPr>
            <a:t>ဘုရားသခင်၏လမ်းကို သင်ပေးသည်</a:t>
          </a:r>
          <a:r>
            <a:rPr lang="en-US" sz="1600" kern="1200" noProof="1">
              <a:latin typeface="Pyidaungsu" panose="020B0502040204020203" pitchFamily="34" charset="0"/>
              <a:cs typeface="Pyidaungsu" panose="020B0502040204020203" pitchFamily="34" charset="0"/>
            </a:rPr>
            <a:t>(မိက္ခာ ၆း၈)</a:t>
          </a:r>
        </a:p>
        <a:p>
          <a:pPr marL="26670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noProof="1">
              <a:latin typeface="Pyidaungsu" panose="020B0502040204020203" pitchFamily="34" charset="0"/>
              <a:cs typeface="Pyidaungsu" panose="020B0502040204020203" pitchFamily="34" charset="0"/>
            </a:rPr>
            <a:t>အပြစ်ကိုဖော်ပြကြ သည် (ဟေရှာယ ၅၈း၁)</a:t>
          </a:r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0" kern="1200" noProof="1">
              <a:latin typeface="Pyidaungsu" panose="020B0502040204020203" pitchFamily="34" charset="0"/>
              <a:cs typeface="Pyidaungsu" panose="020B0502040204020203" pitchFamily="34" charset="0"/>
            </a:rPr>
            <a:t>နောင်တရအောင် တိုက်တွန်းနှိုးဆော် သည် (ယေဇကျေလ ၁၈း၃၂) </a:t>
          </a:r>
        </a:p>
      </dsp:txBody>
      <dsp:txXfrm>
        <a:off x="6034856" y="572349"/>
        <a:ext cx="2639368" cy="3199036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572349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ကျွန်ုပ်တို့နှင့်အတူ</a:t>
          </a:r>
        </a:p>
      </dsp:txBody>
      <dsp:txXfrm>
        <a:off x="9043736" y="0"/>
        <a:ext cx="2639368" cy="572349"/>
      </dsp:txXfrm>
    </dsp:sp>
    <dsp:sp modelId="{7C107A4B-B9C0-4C78-B580-4E5C3CAE4211}">
      <dsp:nvSpPr>
        <dsp:cNvPr id="0" name=""/>
        <dsp:cNvSpPr/>
      </dsp:nvSpPr>
      <dsp:spPr>
        <a:xfrm>
          <a:off x="9043736" y="572349"/>
          <a:ext cx="2639368" cy="3199036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US" sz="2000" b="0" kern="1200" noProof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Pyidaungsu" panose="020B0502040204020203" pitchFamily="34" charset="0"/>
              <a:ea typeface="+mn-ea"/>
              <a:cs typeface="Pyidaungsu" panose="020B0502040204020203" pitchFamily="34" charset="0"/>
            </a:rPr>
            <a:t>သတင်းစကားကို စာ နှင့်ရေးသားဖော်ပြ ကြသည် (၂ ရာဇဝင် ချုပ် ၁၃း၂၂)</a:t>
          </a:r>
        </a:p>
      </dsp:txBody>
      <dsp:txXfrm>
        <a:off x="9043736" y="572349"/>
        <a:ext cx="2639368" cy="31990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1">
              <a:solidFill>
                <a:schemeClr val="tx1"/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မိမိစိတ်ကူးနှင့်ဖန်တီးဟောကြသည် (ယေဇကျေလ ၃၂း၂၊ ၁၇)</a:t>
          </a: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noProof="1">
              <a:solidFill>
                <a:schemeClr val="tx1"/>
              </a:solidFill>
              <a:latin typeface="Pyidaungsu" panose="020B0502040204020203" pitchFamily="34" charset="0"/>
              <a:cs typeface="Pyidaungsu" panose="020B0502040204020203" pitchFamily="34" charset="0"/>
            </a:rPr>
            <a:t>လူများအကြိုက်ဟောပြောကြသည် (ယေဇကျေလ ၁၃း၁၆)</a:t>
          </a: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808972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1">
              <a:solidFill>
                <a:schemeClr val="tx1"/>
              </a:solidFill>
            </a:rPr>
            <a:t>အပြစ်ကိုထောက်ပြ၍ ဆုံးမခြင်းမပြုကြပါ (ယေဇ  ၁၃း၂၂)</a:t>
          </a:r>
        </a:p>
      </dsp:txBody>
      <dsp:txXfrm>
        <a:off x="1035423" y="818582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1">
              <a:solidFill>
                <a:schemeClr val="tx1"/>
              </a:solidFill>
            </a:rPr>
            <a:t>ကိုယ်ကျိုးအမြတ်ရှာကြတယ် (ယေဇကျေလ ၁၃း၁၉) </a:t>
          </a: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1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1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1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55860-51F4-ED45-B557-34804E13DB47}" type="datetimeFigureOut">
              <a:rPr lang="en-JP" smtClean="0"/>
              <a:t>10/09/2026</a:t>
            </a:fld>
            <a:endParaRPr lang="en-JP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JP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87392-6DEB-994E-8A1D-EA68ADE09D50}" type="slidenum">
              <a:rPr lang="en-JP" smtClean="0"/>
              <a:t>‹Nº›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82180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87392-6DEB-994E-8A1D-EA68ADE09D50}" type="slidenum">
              <a:rPr lang="en-JP" smtClean="0"/>
              <a:t>3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252911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87392-6DEB-994E-8A1D-EA68ADE09D50}" type="slidenum">
              <a:rPr lang="en-JP" smtClean="0"/>
              <a:t>4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936946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87392-6DEB-994E-8A1D-EA68ADE09D50}" type="slidenum">
              <a:rPr lang="en-JP" smtClean="0"/>
              <a:t>6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551871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87392-6DEB-994E-8A1D-EA68ADE09D50}" type="slidenum">
              <a:rPr lang="en-JP" smtClean="0"/>
              <a:t>8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029713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.jpg"/><Relationship Id="rId5" Type="http://schemas.openxmlformats.org/officeDocument/2006/relationships/diagramLayout" Target="../diagrams/layout1.xml"/><Relationship Id="rId10" Type="http://schemas.microsoft.com/office/2007/relationships/hdphoto" Target="../media/hdphoto1.wdp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e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23.svg"/><Relationship Id="rId3" Type="http://schemas.openxmlformats.org/officeDocument/2006/relationships/image" Target="../media/image18.jpg"/><Relationship Id="rId7" Type="http://schemas.openxmlformats.org/officeDocument/2006/relationships/diagramColors" Target="../diagrams/colors2.xml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21.jpeg"/><Relationship Id="rId5" Type="http://schemas.openxmlformats.org/officeDocument/2006/relationships/diagramLayout" Target="../diagrams/layout2.xml"/><Relationship Id="rId15" Type="http://schemas.openxmlformats.org/officeDocument/2006/relationships/image" Target="../media/image25.svg"/><Relationship Id="rId10" Type="http://schemas.openxmlformats.org/officeDocument/2006/relationships/image" Target="../media/image20.jpeg"/><Relationship Id="rId4" Type="http://schemas.openxmlformats.org/officeDocument/2006/relationships/diagramData" Target="../diagrams/data2.xml"/><Relationship Id="rId9" Type="http://schemas.openxmlformats.org/officeDocument/2006/relationships/image" Target="../media/image19.jpg"/><Relationship Id="rId1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2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34.jpg"/><Relationship Id="rId4" Type="http://schemas.openxmlformats.org/officeDocument/2006/relationships/diagramData" Target="../diagrams/data3.xml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52831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1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ဓမ္မဟောင်းခေတ်ပရောဖက်များ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8856921" y="6134666"/>
            <a:ext cx="2306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သင်ခန်းစာ ၃ အောက်တိုဘာ ၁၇၊ ၂၀၂၆ 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677742"/>
            <a:ext cx="3641070" cy="529375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s-E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600" b="1" i="0" u="none" strike="noStrike" cap="none" spc="0" normalizeH="0" baseline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defRPr>
            </a:lvl1pPr>
          </a:lstStyle>
          <a:p>
            <a:r>
              <a:rPr lang="en-US" noProof="1"/>
              <a:t>“ယောရှဖတ်သည် ရပ်၍၊ အိုယုဒပြည်သူ ယေရုရှ လင်မြို့သားတို့၊ နား ထောင်ကြလော့။ သင် တို့၏ ဘုရားသခင်ကို ယုံကြည်ကြလော့။ သို့ ပြုလျှင် တည်ကြည် ကြလိမ့်မည်။ ပရော ဖက်တော်တို့ကို ယုံ ကြည်ကြလော့။ သို့ပြု လျှင် အောင်မြင်ကြ လိမ့်မည်ဟု မိန့်တော် မူ၏” </a:t>
            </a:r>
            <a:r>
              <a:rPr lang="en-US" sz="2000" noProof="1"/>
              <a:t>(၂ ရာဇဝင်ချုပ် ၂ဂး၂၀)</a:t>
            </a: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7333865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120341"/>
            <a:ext cx="80200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noProof="1">
                <a:latin typeface="Pyidaungsu" panose="020B0502040204020203" pitchFamily="34" charset="0"/>
                <a:cs typeface="Pyidaungsu" panose="020B0502040204020203" pitchFamily="34" charset="0"/>
              </a:rPr>
              <a:t>ဓမ္မဟောင်းခေတ်တွင် ဘုရားသခင်ထံမှ သတင်းစကားကို လက်ခံရရှိပြီး အခြားသူ များထံ ပြန်လည်ပြောကြားပေးသူများကို “ပရောဖက်များ”(သို့) “ဗျာဒိတ်ရသူများ” ဟု ခေါ်ကြသည် (၁ ရာဇဝင် ၉:၉)။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8" y="2644772"/>
            <a:ext cx="80200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noProof="1">
                <a:latin typeface="Pyidaungsu" panose="020B0502040204020203" pitchFamily="34" charset="0"/>
                <a:cs typeface="Pyidaungsu" panose="020B0502040204020203" pitchFamily="34" charset="0"/>
              </a:rPr>
              <a:t>သို့သော် ဘုရားသခင်ထံမှ မဟုတ်ဘဲ မိမိတို့စိတ်ထဲက ထင်မြင်ချက်များကို ‘ရူပါရုံ’ ဟုဆိုကာ ဟောပြောကြသော မိစ္ဆာပရောဖက်များလည်း ရှိခဲ့ကြသည်” (ယေရမိ ၂၃:၁၆)။</a:t>
            </a:r>
            <a:endParaRPr lang="en-US" sz="2000" noProof="1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063629"/>
            <a:ext cx="789622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noProof="1">
                <a:latin typeface="Pyidaungsu" panose="020B0502040204020203" pitchFamily="34" charset="0"/>
                <a:cs typeface="Pyidaungsu" panose="020B0502040204020203" pitchFamily="34" charset="0"/>
              </a:rPr>
              <a:t>သူတို့သည် လူတို့မသိနိုင်သေးသော လျှို့ဝှက်အရာများနှင့် နောင်လာမည့်အရာ များကိုပင် သိနိုင်သော အစွမ်းရှိကြသည် (၁ ရာ. ၉:၆)။ သို့သော် သူတို့၏အမှု သည် ထိုမျှနှင့် မကန့်သတ်ခဲ့ဘဲ ထိုထက်များစွာ ကျယ်ပြန့်ပါသည်။ ထိုသို့ သိနိုင် သောအရည်အချင်းသည် သူတို့ကိုယ်တိုင်၏အစွမ်းကြောင့် မဟုတ်ဘဲ ဘုရားသ ခင်ထံမှ ရရှိခြင်းဖြစ်သည်။</a:t>
            </a:r>
            <a:endParaRPr lang="en-US" sz="2000" b="1" noProof="1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44604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lvl="0" algn="ctr"/>
            <a:r>
              <a:rPr lang="en-US" sz="32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ပရောဖက်ပြုခြင်းအမှုတော်အတွက် မည်သူတို့ကို ခေါ်တော်မူခဲ့သနည်း။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713679" y="579656"/>
            <a:ext cx="107832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noProof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ဧလိယသည် ငါတို့ကဲ့သို့ လောကဓံတရား၌ ကျင်လည်သောသူ ဖြစ်သော်လည်း၊ မိုးမရွာမည်အကြောင်း အထူး သဖြင့် ဆုတောင်းသောအခါ၊ သုံးနှစ်နှင့် ခြောက်လပတ်လုံး မြေပေါ်သို့ မိုးမရွာဘဲနေ၏” (ယာကုပ် ၅း၁၇)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5" y="1328232"/>
            <a:ext cx="6016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noProof="1"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ပရောဖက်များသည် သာမန်လူများထက် ထူးခြားသူများမ ဟုတ်ဘဲ အားနည်းချက်များရှိကြပါသည်။ မောရှေသည် စ ကားပြောရာ၌ အားနည်းသူဖြစ်သည်ဟု ဝန်ခံခဲ့သည် (ထွက် ၄း၁၀)။ ဟေရှာယက မိမိနှုတ်ခမ်းမသန့်ရှင်းပါဟု ဝန်ခံခဲ့သည် (ဟေရှာ ၆း၅)။ ယေရမိက ထိုတာဝန်ကို ထမ်းဆောင်ရန် အသက်ငယ်သေးသည်ဟု အကြောင်းပြသည် (ယေရ ၁း၆)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3204770"/>
            <a:ext cx="61593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noProof="1">
                <a:latin typeface="Pyidaungsu" panose="020B0502040204020203" pitchFamily="34" charset="0"/>
                <a:cs typeface="Pyidaungsu" panose="020B0502040204020203" pitchFamily="34" charset="0"/>
              </a:rPr>
              <a:t>အာဟပ်မင်း၏ ဘုရားမဲ့မှုကြောင့် မိုးခေါင်ရေရှားဘေးကြီးကျ ရောက်မည်ဟု မင်းကြီးကို ရဲရဲဝံ့ဝံ့ သတိပေးခဲ့သည်။  ဧလိယ သည် “ငါတို့ကဲ့သို့ပင် လူသားတစ်ဦးသာဖြစ်သည် ဟု ကျမ်းစာ က ဖော်ပြထားပါသည် (ယာ ၅း၁၇)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220864" y="5494614"/>
            <a:ext cx="48555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noProof="1"/>
              <a:t>ဤမှာ ဘုရားသခင်သည် ပြည့်စုံ၍ လူကိုပရော ဖက်အတွက် မရွေးကြောင်းထင်ရှားသည်။ မည် သို့ရွေးသနည်း။ဘုရားကိုချစ်သောစိတ်နှင့်နာခံလိုသောစိတ်ကို မြင်၍ရွေးသည်။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0CF7E1-64D7-43BB-C6A9-E7D9AC6D2394}"/>
              </a:ext>
            </a:extLst>
          </p:cNvPr>
          <p:cNvSpPr txBox="1"/>
          <p:nvPr/>
        </p:nvSpPr>
        <p:spPr>
          <a:xfrm>
            <a:off x="5213193" y="4227422"/>
            <a:ext cx="49754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noProof="1">
                <a:latin typeface="Pyidaungsu" panose="020B0502040204020203" pitchFamily="34" charset="0"/>
                <a:cs typeface="Pyidaungsu" panose="020B0502040204020203" pitchFamily="34" charset="0"/>
              </a:rPr>
              <a:t>ကြီးမားသောအံ့ဖွယ်နိမိတ်ပြုလုပ်ပြီးသည့်နောက် ဧလိယပင်လျှင် မိဖုရားယေဇဗေလက သတ်ပစ် မည်ဟု ခြိမ်း ခြောက်လိုက်သည့်အခါ အလွန်စိုးရိမ် ၍ အားနည်းသွားခဲ့သည် (၁ ဓမ္နရာဇဝင် ၁၉း၂-၄)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P spid="9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5725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4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z="3200" noProof="1"/>
              <a:t>ပရောဖက်များသည် မည်ကဲ့သို့သော အပြုအမူဖြင့် နေထိုင်ခဲ့ကြသနည်း။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731341"/>
            <a:ext cx="12191999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50" noProof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“မိက္ခာက၊ ထာဝရဘုရားအသက်ရှင်တော်မူသည်အတိုင်း ထာဝရဘုရား မိန့်တော်မူသော စကားကိုသာ ငါပြန်ပြောရမည်ဟု ဆို၏။(၃ ဓမ္မရာဇဝင် ၂၂း၁၄)”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noProof="1">
                <a:latin typeface="Pyidaungsu" panose="020B0502040204020203" pitchFamily="34" charset="0"/>
                <a:cs typeface="Pyidaungsu" panose="020B0502040204020203" pitchFamily="34" charset="0"/>
              </a:rPr>
              <a:t>ပရောဖက်၊ ပရောဖက်မတို့သည် ဘုရားသခင်အတွက် ပြောဆို ရုံသာမက မိမိပြောဆိုသော နှုတ်ကပတ်တော်နှင့်ကိုက်ညီ အောင် အသက်ရှင်ခဲ့ကြသည် (၁ ရာ ၁၂း၃-၄)။ ထို့ကြောင့် လူ တို့က သူတို့ကို "ဘုရားသခင်၏လူ"၊ ရိုသေလေးစားထိုက် သောသူ" ဟု ခေါ်ကြပါသည် (၁ ရာ ၉း၆)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712139"/>
            <a:ext cx="61189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noProof="1"/>
              <a:t>မိက္ခာသည် ဘုရင်နှစ်ပါးရှေ့မှာ ရပ်ခဲ့ရသည်။ ပရောဖက် ၄၀၀ တို့က ဘုရင်အကြိုက်ကိုပြောဆိုကြသည်။ အစောင့်က အခြေ အနေကိုကြည့်ပြီးပြောဆိုရန် အကြံပေးခဲ့သည် (၁ ရာဇဝင် ၂၂း ၁၀-၁၃)။ သို့သော် မိက္ခာက ထာဝရဘုရားမိန့်တော် မူသည်အ တိုင်းပြောမည်ဟု ခိုင်ခိုင်မာမာရပ်တည်ခဲ့သည် (၁ ရာဇဝင် ၂၂း၁၄)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871395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noProof="1">
                <a:latin typeface="Pyidaungsu" panose="020B0502040204020203" pitchFamily="34" charset="0"/>
                <a:cs typeface="Pyidaungsu" panose="020B0502040204020203" pitchFamily="34" charset="0"/>
              </a:rPr>
              <a:t>သတင်းစကားကို လက်မခံသောသူများက ပရောဖက်များကို မုန်းတီးကြသည်၊ ခြိမ်းခြောက်ကြသည် (၁ ရာ ၂၂း၈၊ ၂၇)။ သို့ သော် ဖိအားကိုရင်ဆိုင်ပြီး၊ သစ္စာရှိရှိဆက်လက်ဟောပြော ခဲ့ကြသည်။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70" y="5606525"/>
            <a:ext cx="60655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noProof="1"/>
              <a:t>သူတို့သည် ပြည့်စုံသောသူများမဟုတ်ကြပါ။ သို့သော် သူတို့ သည် ဆုတောင်းခြင်းနှင့်နှုတ်ကပတ်တော်၌ သစ္စာရှိကြသည်။ ဘုရားနှင့်ကိုယ်တော််၏လူများအတွက် အမှုဆောင်များဖြစ် ကြသည် (၁ ရာ ၁၂း၂၃၊ ယေရ ၄၂း၄) 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0427142"/>
              </p:ext>
            </p:extLst>
          </p:nvPr>
        </p:nvGraphicFramePr>
        <p:xfrm>
          <a:off x="219075" y="2886590"/>
          <a:ext cx="11697622" cy="3771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76024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44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defRPr>
            </a:lvl1pPr>
          </a:lstStyle>
          <a:p>
            <a:r>
              <a:rPr lang="en-US" sz="3200" noProof="1"/>
              <a:t>ပရောဖက်များသည် မည်သည့်အမှုကို လုပ်ဆောင် ခဲ့ကြသနည်း။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275303" y="691794"/>
            <a:ext cx="116413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noProof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“နိမ်ရှိသား ယေဟုကို ဣသရေလရှင်ဘုရင်အရာ၌ ခန့်ထား၍ ဘိသိက်ပေးလော့။ အာဗေလမဟောလမြို့နေ၊ ရှာဖတ်သား ဧလိရှဲကို သင့်ကိုယ်စား ပရောဖက်အရာ၌ခန့်ထား၍ ဘိသိက်ပေးလော့” (၃ ဓမ္မရာဇဝင် ၁၉း၁၆)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421888"/>
            <a:ext cx="2532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noProof="1">
                <a:latin typeface="Pyidaungsu" panose="020B0502040204020203" pitchFamily="34" charset="0"/>
                <a:cs typeface="Pyidaungsu" panose="020B0502040204020203" pitchFamily="34" charset="0"/>
              </a:rPr>
              <a:t>အခြားအရာများအပြင် ပရောဖက်များသည် ဤ တာဝန်များကို ထမ်း ဆောင်ခဲ့ကြသည်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164" y="3434145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164" y="4352038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164" y="5529337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340203" y="356749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350717" y="35812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355633" y="4204671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350717" y="4992884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350284" y="361934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78057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 spc="5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defRPr>
            </a:lvl1pPr>
          </a:lstStyle>
          <a:p>
            <a:r>
              <a:rPr lang="en-US" sz="3200" noProof="1"/>
              <a:t>ပရောဖက်ဆုကျေးဇူး ရရှိခဲ့သော အမျိုးသမီးများမှာ မည်သူများနည်း။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89541"/>
            <a:ext cx="11544298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noProof="1">
                <a:solidFill>
                  <a:schemeClr val="accent5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“ထိုကာလအခါ လပိဒုတ်မယား ပရောဖက်မဒေဗောရသည် ဣသရေလအမျိုးကိုအုပ်စိုး၏” (တရားသူကြီး ၄း၄)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49273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1">
                <a:latin typeface="Pyidaungsu" panose="020B0502040204020203" pitchFamily="34" charset="0"/>
                <a:cs typeface="Pyidaungsu" panose="020B0502040204020203" pitchFamily="34" charset="0"/>
              </a:rPr>
              <a:t>ဓမ္မဟောင်းကျမ်း၌ ပရောဖက်မ ငါးဦီးအကြောင်း ဖော်ပြထားသည်။ နောဒိယက မိစ္ဆာပရောဖက်မဖြစ်သည် (နေဟမိ ၆း၁၄)။ နောက်တစ်ဦီးမှာ ‌ဟေရှာယ၏ဇနီးဖြစ်သည်။ ဟေရှာယ ၈း၃ မှာ သူမကို ပရောဖက်မဟု ခေါ်ထားသော်လည်း ပရောဖက်ဆုကျေးဇူးရှိ၍ ပရောဖက်ခေါ်သလား (သို့) ပရောဖက်ဇနီးဖြစ်သည်အတွက် ပရောဖက်မဟု ခေါ်သလားဆိုသည်ကို ကျမ်းစာကမရှင်းထားပါ။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en-US" noProof="1">
                <a:latin typeface="Pyidaungsu" panose="020B0502040204020203" pitchFamily="34" charset="0"/>
                <a:cs typeface="Pyidaungsu" panose="020B0502040204020203" pitchFamily="34" charset="0"/>
              </a:rPr>
              <a:t>ဟုလဒ - ယောရှိမင်းလက်ထက်တွင်  ရှာတွေ့ခဲ့သော ပညတ္တိကျမ်းစာအုပ် အ ကြောင်းကို မင်းကြီးက သူမထံလာ ရောက်မေးမြန်းခဲ့ပါသည်။  ဟုလဒက မင်းကြီး၏မေးခွန်းကို ဖြေကြားပေးရုံ သာမက၊ သူ့ကို အားပေးနှစ်သိမ့်စကား များကိုလည်း ပြောကြားပေးခဲ့ပါသည် (၂ ဓမ္မရာဇဝင် ၂၂:၁၄–၂၀)။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en-US" sz="1700" b="1" noProof="1">
                <a:latin typeface="Pyidaungsu" panose="020B0502040204020203" pitchFamily="34" charset="0"/>
                <a:cs typeface="Pyidaungsu" panose="020B0502040204020203" pitchFamily="34" charset="0"/>
              </a:rPr>
              <a:t>ဒေဗောရ</a:t>
            </a:r>
            <a:r>
              <a:rPr lang="en-US" sz="1700" noProof="1">
                <a:latin typeface="Pyidaungsu" panose="020B0502040204020203" pitchFamily="34" charset="0"/>
                <a:cs typeface="Pyidaungsu" panose="020B0502040204020203" pitchFamily="34" charset="0"/>
              </a:rPr>
              <a:t> - ပရောဖက်မနှင့်တရားသူကြီး တာဝန်နှစ်မျိုးကိုထမ်းဆောင်ခဲ့သည်။ ထို့ အပြင် ဗာရက်နှင့်အတူ ဣသရေလလူတို့ ကိုဦီးဆောင်၍ စိသရကိုတိုက်ခိုက်ခဲ့ကြ သည်။ အောင်ပွဲရပြီးနောက်တွင်လည်း ဘု ရားသခင်၏အောင်မြင်မှုကို ချီးမွမ်းသည့် ပရောဖက်သီချင်းကို သီဆိုခဲ့သည် (သူကြီး ၄း၄-၉၊ ၅း၁)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en-US" sz="1700" b="1" noProof="1">
                <a:latin typeface="Pyidaungsu" panose="020B0502040204020203" pitchFamily="34" charset="0"/>
                <a:cs typeface="Pyidaungsu" panose="020B0502040204020203" pitchFamily="34" charset="0"/>
              </a:rPr>
              <a:t>မိရိအံ</a:t>
            </a:r>
            <a:r>
              <a:rPr lang="en-US" sz="1700" noProof="1">
                <a:latin typeface="Pyidaungsu" panose="020B0502040204020203" pitchFamily="34" charset="0"/>
                <a:cs typeface="Pyidaungsu" panose="020B0502040204020203" pitchFamily="34" charset="0"/>
              </a:rPr>
              <a:t> - ပရောဖက်မတစ်ဦးဖြစ်သည်။ ပင် လယ်နီကို ဖြတ်ကျော်ပြီးနောက် အမျိုးသ မီးများကို ဦးဆောင်ပြီး ဘုရားသခင်ကို ချီး မွမ်းသီချင်းဆိုခဲ့သည်။ ထို့အပြင် တော၌ ခရီးသွားစဉ်တွင် သူမ၏ ညီအစ်ကိုဖြစ် သော မောရှေနှင့်အာရုန် တို့နှင့်အတူ လူ တို့ကိုဦီးဆောင်ရာ၌ ပါဝင်ခဲ့သည် (ထွက် မြောက်ရာ ၁၅း၂၀၊ မိက္ခာ ၆း၄)။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6273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3600" b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defRPr>
            </a:lvl1pPr>
          </a:lstStyle>
          <a:p>
            <a:r>
              <a:rPr lang="en-US" sz="3200" noProof="1"/>
              <a:t>ပရောအတုများတွင် မည်သည့်လက္ခဏာများ ရှိကြသနည်း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88938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noProof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“ထာဝရဘုရားက၊ ထိုပရောဖက်တို့သည် ငါ၏နာမကိုအမှီပြု၍ မုသားကို ဟောတတ်ကြ၏။ သူတို့ကို ငါမစေလွှတ်၊ မမှာထား၊ ဗျာဒိတ်မပေး။ သူတို့ဟောပြောချက်တို့သည် မျက်စိကိုလှည့်ခြင်း၊ နတ်ပူးခြင်း၊ အချည်းနှီးကြံစည်ခြင်း၊ မိမိဉာဏ်အတိုင်း လှည့်စားခြင်း သက်သက်ဖြစ်ကြ၏” (ယေရမိ ၁၄း၁၄)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355571"/>
            <a:ext cx="8620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1"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ပရောဖက်ပြုသူတိုင်းသည် ဘုရားသခင်ထံမှ ဘုရားသခင်ထံမှ သတင်းစကားရရှိ ထားသူများမ ဟုတ်ပါ (ယေရမိ ၁၄း၁၄)။ သို့ဖြစ်လျှင် သူတို့သည် မည်သည့်သတင်းစကားကို ဟောပြောကြ သနည်း။ အဘယ်ကြောင့် </a:t>
            </a:r>
            <a:r>
              <a:rPr lang="en-US" sz="2000" noProof="1"/>
              <a:t>ဤသတင်းစကားကို ဟောပြောကြသနည်း။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4051436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noProof="1">
                <a:latin typeface="Pyidaungsu" panose="020B0502040204020203" pitchFamily="34" charset="0"/>
                <a:cs typeface="Pyidaungsu" panose="020B0502040204020203" pitchFamily="34" charset="0"/>
              </a:rPr>
              <a:t>အဘယ်ကြောင့် ဘုရားနာမကို အသုံးပြုပြီး မမှန်သောအရာကို ဟောကြသနည်း။ ကိုယ့်ကိုယ်ကိုလိမ်လည်နေသလား။ အသိအမှတ်ပြုခြင်းလိုချင်လို့လား။ ငွေကြေး၊ အကျိုးအမြတ်ရချင်လို့လား၊ ဤထဲက တစ်ခုခုလိုချင်၍ ဖြစ်ပါသည်။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25190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noProof="1">
                <a:latin typeface="Pyidaungsu" panose="020B0502040204020203" pitchFamily="34" charset="0"/>
                <a:cs typeface="Pyidaungsu" panose="020B0502040204020203" pitchFamily="34" charset="0"/>
              </a:rPr>
              <a:t>စစ်မှန်သောပရောဖက်က အပြစ်၏အန္တရာယ်ကို အမြဲသတိပေးသည်။ အသက်အန္တရာယ် မည်မျှပင် ကြီးနေပါစေ သစ္စာရှိရှိရပ်တည်ရန် လူများကိုအားပေးတိုက်တွန်းကြသည်။  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822051"/>
            <a:ext cx="814297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noProof="1">
                <a:latin typeface="Pyidaungsu" panose="020B0502040204020203" pitchFamily="34" charset="0"/>
                <a:cs typeface="Pyidaungsu" panose="020B0502040204020203" pitchFamily="34" charset="0"/>
              </a:rPr>
              <a:t>ဝမ်းနည်းစရာအကောင်းဆုံးမှာ မိစ္ဆာပရောဖက်တို့၏ စကားကိုနားထောင်ပြီး သူတို့၏ နောက်လိုက်သောလူများနေခြင်းဖြစ်သည်။ လူအများက သူတို့ကိုကြိုက်ကြသည်။ အ ဘယ်ကြောင့်ဆိုသော် သူတို့သတင်းစကားက အပြစ်ကို မဖေါ်ပြ၊ နောင်တရဖို့လည်း မ ခေါ်ဖိတ်ပါ၊ နားချမ်းစရာဘဲဟောကြသည်။ နောက်ဆုံးမှာ သေခြင်းဆီသို့ ဦီးတည်သည်။  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062976" y="595342"/>
            <a:ext cx="793591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2800" noProof="1">
                <a:solidFill>
                  <a:srgbClr val="522E0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တမန်တော်များနှင့် ပရောဖက်များအနက် မည်သူမျှ မိမိ တို့တွင် အပြစ်ကင်းစင်သည်ဟု မဆိုခဲ့ကြပါ။ ဘုရားသခင် နှင့်အနီးစပ်ဆုံး အသက်ရှင်ခဲ့ကြသူများ၊ မိမိတို့သဘော ဆန္ဒအလျောက် မှားယွင်းသောလုပ်ရပ်ကို ပြုလုပ်မည့်အ စား အသက်ကိုပင် စွန့်လွှတ်ရဲသူများ၊ ဘုရားသခင်၏ဘုန်း တော်ရောင်ခြည်နှင့် တန်ခိုးတော်တို့ဖြင့် ဂုဏ်ပြုချီးမြှင့်ခံရ သူများ ဖြစ်ကြသော်လည်း ၎င်းတို့သည် မိမိတို့၏သဘာဝ ၌ အပြစ်ပါဝင်နေကြောင်း ဝန်ခံခဲ့ကြပါသည်။ ၎င်းတို့သည် လူ့ဇာတိသဘောသဘာဝအပေါ်တွင် အား မထားခဲ့ကြသ လို မိမိတို့၏ကိုယ်ပိုင်ဖြောင့်မတ်ခြင်းကိုလည်း အခိုင်အမာ  မဆိုခဲ့ကြဘဲ ခရစ်တော်၏ဖြောင့်မတ်ခြင်းတရားတော် အ ပေါ်၌သာ လုံးဝယုံကြည်အားထားခဲ့ကြပါသည်။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1">
                <a:solidFill>
                  <a:srgbClr val="522E00"/>
                </a:solidFill>
              </a:rPr>
              <a:t>EGW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78057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n-US" sz="3200" noProof="1"/>
              <a:t>နောက်ဆက်တွဲ — </a:t>
            </a:r>
            <a:r>
              <a:rPr lang="en-US" sz="3200" noProof="1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အယ်လင် ဂျီ.ဝှိုက်၏ ပရောဖက်ပြုခေါ်တော်မူခြင်း</a:t>
            </a:r>
            <a:endParaRPr lang="en-US" noProof="1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731568"/>
            <a:ext cx="91249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noProof="1">
                <a:latin typeface="Pyidaungsu" panose="020B0502040204020203" pitchFamily="34" charset="0"/>
                <a:cs typeface="Pyidaungsu" panose="020B0502040204020203" pitchFamily="34" charset="0"/>
              </a:rPr>
              <a:t>ပထမဆုံးရူပါရုံရပြီးနောက် အယ်လင်က မိမိသည်ပရောဖက်သာသနာအတွက် လုံလောက်သော ပြင်ဆင်မှုမရှိဟု ခံစားခဲ့ရသည်။ ကျန်းမားရေးချို့တဲ့သည့်အပြင်၊ ပညာရေးအကန့်အသတ်ရှိသော ၁၇ နှစ်အရွယ်မိန်းကလေးဖြစ်သည့်အတွက် မထိုက်တန်သလို၊ ပေးအပ်သည့်ပေရောဖက်တာဝန်ကို ထမ်းနိုင်မည်မဟုတ်ဟု ခံစားခဲ့သည်။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4011578"/>
            <a:ext cx="4379125" cy="250065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903345"/>
            <a:ext cx="912494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noProof="1">
                <a:latin typeface="Pyidaungsu" panose="020B0502040204020203" pitchFamily="34" charset="0"/>
                <a:cs typeface="Pyidaungsu" panose="020B0502040204020203" pitchFamily="34" charset="0"/>
              </a:rPr>
              <a:t>တစ်ပတ်အကြာတွင် ဒုတိယရူပါရုံကိုရခဲ့သည်။ သူမကြုံတွေ့ရမည့် အခက်အခဲနှင့်စိန်ခေါ်မှုများကို မြင်တွေ့ခဲ့သည်။ ထို့နောက် အချိန်အတော်ကြာ ဆုတောင်းပြီး၊ ညီအစ်ကိုမောင်နှမအချို့၏ အား ပေးမှုကိုလည်းခံယူကာ အယ်လင်သည် နောက်ဆုံးတွင် ဘုရားသခင်၏ ခေါ်တော်မူခြင်းကို လက်ခံ ခဲ့သည်။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FB40E-61B0-B282-F525-D0E79DB7C8F5}"/>
              </a:ext>
            </a:extLst>
          </p:cNvPr>
          <p:cNvSpPr txBox="1"/>
          <p:nvPr/>
        </p:nvSpPr>
        <p:spPr>
          <a:xfrm>
            <a:off x="459580" y="3107611"/>
            <a:ext cx="90654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noProof="1"/>
              <a:t>နှစ်ပေါင်းနှစ်ဆယ်မပြည့်မီကာလအတွင်း ရူပါရုံများစွာရရှိခဲ့ပါသည်။ ခင်ပွန်းသည် ဂျိမ်းစ်ဝှိုက်၏အား ပေးမှုဖြင့် အယ်လင်သည် မြော်လင့်ခြင်းအသင်းတော်တည်ထောင်ရာတွင် အရေးပါခဲ့သည်။ ထိုအသင်း တော်ကို ၁၈၆၃ တွင် တရားဝင်ဖွဲ့စည်းခဲ့သည်။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EFCBFA-A2EF-B8AC-2EBE-086D34548F6A}"/>
              </a:ext>
            </a:extLst>
          </p:cNvPr>
          <p:cNvSpPr txBox="1"/>
          <p:nvPr/>
        </p:nvSpPr>
        <p:spPr>
          <a:xfrm>
            <a:off x="4928839" y="4162295"/>
            <a:ext cx="4036741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900" noProof="1">
                <a:latin typeface="Pyidaungsu" panose="020B0502040204020203" pitchFamily="34" charset="0"/>
                <a:cs typeface="Pyidaungsu" panose="020B0502040204020203" pitchFamily="34" charset="0"/>
              </a:rPr>
              <a:t>သူမ၏အမှုတော်ဆောင်ခြင်းသည် အသင်း တော်၏ကျန်းမာရေးနှင့်ပညာရေးစနစ်တွင် အရေးပါသောအခန်းကဏ္ဍမှ ပါဝင်ခဲ့ပါ သည်။ သူမရေးသားခဲ့သောစာအုပ်များ သည် ယနေ့ထိ ကမ္ဘာတစ်ဝန်းတွင် ဖြန့်ဝေ နေဆဲဖြစ်သည်။ စာမျက်နှာပေါင်း ၁၀၀,၀၀၀ ခန့်ရှိပါသည်။ 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8" grpId="0"/>
      <p:bldP spid="13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5241</Words>
  <Application>Microsoft Office PowerPoint</Application>
  <PresentationFormat>Panorámica</PresentationFormat>
  <Paragraphs>65</Paragraphs>
  <Slides>10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Aptos</vt:lpstr>
      <vt:lpstr>Arial</vt:lpstr>
      <vt:lpstr>Pyidaungsu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116</cp:revision>
  <dcterms:created xsi:type="dcterms:W3CDTF">2026-09-19T14:53:33Z</dcterms:created>
  <dcterms:modified xsi:type="dcterms:W3CDTF">2026-10-09T06:26:06Z</dcterms:modified>
</cp:coreProperties>
</file>