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Kalimati" panose="020B0604020202020204"/>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3" autoAdjust="0"/>
  </p:normalViewPr>
  <p:slideViewPr>
    <p:cSldViewPr snapToGrid="0">
      <p:cViewPr varScale="1">
        <p:scale>
          <a:sx n="29" d="100"/>
          <a:sy n="29" d="100"/>
        </p:scale>
        <p:origin x="78" y="15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ne-NP" sz="1400" b="1" dirty="0">
              <a:solidFill>
                <a:schemeClr val="tx1"/>
              </a:solidFill>
              <a:cs typeface="Kalimati" pitchFamily="2"/>
            </a:rPr>
            <a:t>यस संसारमा भएका यावत थोकहरू उहाँले सृष्टि गर्नुभएको थियो। यूहन्ना १:३।</a:t>
          </a:r>
          <a:endParaRPr lang="en" sz="1400" b="1" dirty="0">
            <a:solidFill>
              <a:schemeClr val="tx1"/>
            </a:solidFill>
            <a:cs typeface="Kalimati" pitchFamily="2"/>
          </a:endParaRP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ne-NP" sz="1800" dirty="0">
              <a:solidFill>
                <a:schemeClr val="tx1"/>
              </a:solidFill>
            </a:rPr>
            <a:t>उहाँ आफै मानव जीव हुनुभयो। यूहन्ना १:१४।</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ne-NP" sz="1400" b="1" dirty="0">
              <a:solidFill>
                <a:schemeClr val="tx1"/>
              </a:solidFill>
              <a:cs typeface="Kalimati" pitchFamily="2"/>
            </a:rPr>
            <a:t>उहाँ हामी जस्तै  कठिन परिस्थिति, दु:ख, कष्ट, पीडा, भोक र वेदनामा हामी पर्नुभएको थियो। यशैया   ५३:३; मर्कूस ११:१२।</a:t>
          </a:r>
          <a:endParaRPr lang="es-ES" sz="1400" b="1" dirty="0">
            <a:solidFill>
              <a:schemeClr val="tx1"/>
            </a:solidFill>
            <a:cs typeface="Kalimati" pitchFamily="2"/>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ne-NP" sz="1000" b="0" dirty="0">
              <a:solidFill>
                <a:schemeClr val="tx1"/>
              </a:solidFill>
              <a:cs typeface="Kalimati" pitchFamily="2"/>
            </a:rPr>
            <a:t>हामी जस्तै उहाँ पनि परिक्षित हुनुभयो वा सैतानले उहाँलाई उसको जालमा फसाउन खोजेको  थियो। हिब्रू ४:१५।</a:t>
          </a:r>
          <a:r>
            <a:rPr lang="en" sz="1000" b="0" dirty="0">
              <a:solidFill>
                <a:schemeClr val="tx1"/>
              </a:solidFill>
              <a:cs typeface="Kalimati" pitchFamily="2"/>
            </a:rPr>
            <a:t>)</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ne-NP" sz="1200" b="1" dirty="0">
              <a:solidFill>
                <a:schemeClr val="tx1"/>
              </a:solidFill>
              <a:cs typeface="Kalimati" pitchFamily="2"/>
            </a:rPr>
            <a:t>उहाँ धर्मी हुनुभएको भएतापनि हाम्रा पापहरूका निम्ति उहाँ स्वेच्छाले दु:ख पाउनुभयो। १ पत्रुस ३:१८; यूहन्ना १०:१७÷१८।</a:t>
          </a:r>
          <a:endParaRPr lang="en" sz="1200" b="1" dirty="0">
            <a:solidFill>
              <a:schemeClr val="tx1"/>
            </a:solidFill>
            <a:cs typeface="Kalimati" pitchFamily="2"/>
          </a:endParaRP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ne-NP" sz="1400" b="1" dirty="0">
              <a:solidFill>
                <a:schemeClr val="tx1"/>
              </a:solidFill>
              <a:cs typeface="Kalimati" pitchFamily="2"/>
            </a:rPr>
            <a:t>उहाँ मर्नुभएर र पुनरुत्थान हुनुभएर हामीले मुक्ति पाएर उहाँको साथमा रहन पाउनेछौँ भनेर उहाँले हामीलाई निश्‍चित गराउनुभएको छ। रोमी ६:३÷४।</a:t>
          </a:r>
          <a:endParaRPr lang="en" sz="1400" b="1" dirty="0">
            <a:solidFill>
              <a:schemeClr val="tx1"/>
            </a:solidFill>
            <a:cs typeface="Kalimati" pitchFamily="2"/>
          </a:endParaRP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ne-NP" sz="1200" b="1" dirty="0">
              <a:solidFill>
                <a:schemeClr val="tx1"/>
              </a:solidFill>
              <a:cs typeface="Kalimati" pitchFamily="2"/>
            </a:rPr>
            <a:t>यी सबै उहाँको    प्रेमको कारणले भएको हो। १ यूहन्ना ४:१०।</a:t>
          </a:r>
          <a:endParaRPr lang="en" sz="1200" b="1" dirty="0">
            <a:solidFill>
              <a:schemeClr val="tx1"/>
            </a:solidFill>
            <a:cs typeface="Kalimati" pitchFamily="2"/>
          </a:endParaRP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X="748" custLinFactNeighborY="50462">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ne-NP" sz="1400" b="1" kern="1200" dirty="0">
              <a:solidFill>
                <a:schemeClr val="tx1"/>
              </a:solidFill>
              <a:cs typeface="Kalimati" pitchFamily="2"/>
            </a:rPr>
            <a:t>यस संसारमा भएका यावत थोकहरू उहाँले सृष्टि गर्नुभएको थियो। यूहन्ना १:३।</a:t>
          </a:r>
          <a:endParaRPr lang="en" sz="1400" b="1" kern="1200" dirty="0">
            <a:solidFill>
              <a:schemeClr val="tx1"/>
            </a:solidFill>
            <a:cs typeface="Kalimati" pitchFamily="2"/>
          </a:endParaRP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44330" y="1827674"/>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e-NP" sz="1800" kern="1200" dirty="0">
              <a:solidFill>
                <a:schemeClr val="tx1"/>
              </a:solidFill>
            </a:rPr>
            <a:t>उहाँ आफै मानव जीव हुनुभयो। यूहन्ना १:१४।</a:t>
          </a:r>
          <a:endParaRPr lang="es-ES" sz="1800" b="1" kern="1200" dirty="0">
            <a:solidFill>
              <a:schemeClr val="tx1"/>
            </a:solidFill>
          </a:endParaRPr>
        </a:p>
      </dsp:txBody>
      <dsp:txXfrm>
        <a:off x="2644330" y="1827674"/>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ne-NP" sz="1400" b="1" kern="1200" dirty="0">
              <a:solidFill>
                <a:schemeClr val="tx1"/>
              </a:solidFill>
              <a:cs typeface="Kalimati" pitchFamily="2"/>
            </a:rPr>
            <a:t>उहाँ हामी जस्तै  कठिन परिस्थिति, दु:ख, कष्ट, पीडा, भोक र वेदनामा हामी पर्नुभएको थियो। यशैया   ५३:३; मर्कूस ११:१२।</a:t>
          </a:r>
          <a:endParaRPr lang="es-ES" sz="1400" b="1" kern="1200" dirty="0">
            <a:solidFill>
              <a:schemeClr val="tx1"/>
            </a:solidFill>
            <a:cs typeface="Kalimati" pitchFamily="2"/>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ne-NP" sz="1000" b="0" kern="1200" dirty="0">
              <a:solidFill>
                <a:schemeClr val="tx1"/>
              </a:solidFill>
              <a:cs typeface="Kalimati" pitchFamily="2"/>
            </a:rPr>
            <a:t>हामी जस्तै उहाँ पनि परिक्षित हुनुभयो वा सैतानले उहाँलाई उसको जालमा फसाउन खोजेको  थियो। हिब्रू ४:१५।</a:t>
          </a:r>
          <a:r>
            <a:rPr lang="en" sz="1000" b="0" kern="1200" dirty="0">
              <a:solidFill>
                <a:schemeClr val="tx1"/>
              </a:solidFill>
              <a:cs typeface="Kalimati" pitchFamily="2"/>
            </a:rPr>
            <a:t>)</a:t>
          </a: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ne-NP" sz="1200" b="1" kern="1200" dirty="0">
              <a:solidFill>
                <a:schemeClr val="tx1"/>
              </a:solidFill>
              <a:cs typeface="Kalimati" pitchFamily="2"/>
            </a:rPr>
            <a:t>उहाँ धर्मी हुनुभएको भएतापनि हाम्रा पापहरूका निम्ति उहाँ स्वेच्छाले दु:ख पाउनुभयो। १ पत्रुस ३:१८; यूहन्ना १०:१७÷१८।</a:t>
          </a:r>
          <a:endParaRPr lang="en" sz="1200" b="1" kern="1200" dirty="0">
            <a:solidFill>
              <a:schemeClr val="tx1"/>
            </a:solidFill>
            <a:cs typeface="Kalimati" pitchFamily="2"/>
          </a:endParaRP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ne-NP" sz="1400" b="1" kern="1200" dirty="0">
              <a:solidFill>
                <a:schemeClr val="tx1"/>
              </a:solidFill>
              <a:cs typeface="Kalimati" pitchFamily="2"/>
            </a:rPr>
            <a:t>उहाँ मर्नुभएर र पुनरुत्थान हुनुभएर हामीले मुक्ति पाएर उहाँको साथमा रहन पाउनेछौँ भनेर उहाँले हामीलाई निश्‍चित गराउनुभएको छ। रोमी ६:३÷४।</a:t>
          </a:r>
          <a:endParaRPr lang="en" sz="1400" b="1" kern="1200" dirty="0">
            <a:solidFill>
              <a:schemeClr val="tx1"/>
            </a:solidFill>
            <a:cs typeface="Kalimati" pitchFamily="2"/>
          </a:endParaRP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ne-NP" sz="1200" b="1" kern="1200" dirty="0">
              <a:solidFill>
                <a:schemeClr val="tx1"/>
              </a:solidFill>
              <a:cs typeface="Kalimati" pitchFamily="2"/>
            </a:rPr>
            <a:t>यी सबै उहाँको    प्रेमको कारणले भएको हो। १ यूहन्ना ४:१०।</a:t>
          </a:r>
          <a:endParaRPr lang="en" sz="1200" b="1" kern="1200" dirty="0">
            <a:solidFill>
              <a:schemeClr val="tx1"/>
            </a:solidFill>
            <a:cs typeface="Kalimati" pitchFamily="2"/>
          </a:endParaRP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pPr/>
              <a:t>04/04/2024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pPr/>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pPr/>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pPr/>
              <a:t>04/04/2024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pPr/>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pPr/>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pPr/>
              <a:t>04/04/2024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pPr/>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09800" y="170329"/>
            <a:ext cx="77724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ne-NP"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सबै युद्धहरूका पछाडि महान् युद्ध</a:t>
            </a:r>
          </a:p>
          <a:p>
            <a:pPr algn="ctr"/>
            <a:endParaRPr lang="en"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ne-NP" sz="1600" dirty="0">
                <a:cs typeface="Kalimati" pitchFamily="2"/>
              </a:rPr>
              <a:t>अ</a:t>
            </a:r>
            <a:r>
              <a:rPr lang="ne-NP" sz="1600" dirty="0">
                <a:solidFill>
                  <a:schemeClr val="bg1"/>
                </a:solidFill>
                <a:cs typeface="Kalimati" pitchFamily="2"/>
              </a:rPr>
              <a:t>अ</a:t>
            </a:r>
            <a:r>
              <a:rPr lang="ne-NP" sz="1600" dirty="0">
                <a:solidFill>
                  <a:schemeClr val="bg1"/>
                </a:solidFill>
                <a:latin typeface="MS Mincho" pitchFamily="49" charset="-128"/>
                <a:ea typeface="MS Mincho" pitchFamily="49" charset="-128"/>
                <a:cs typeface="Kalimati" pitchFamily="2"/>
              </a:rPr>
              <a:t>प्रिल ६ २०२४को निम्ति अध्याय </a:t>
            </a:r>
            <a:r>
              <a:rPr lang="ne-NP" sz="1600" dirty="0">
                <a:cs typeface="Kalimati" pitchFamily="2"/>
              </a:rPr>
              <a:t>१</a:t>
            </a:r>
            <a:endParaRPr lang="en-US" sz="1600" dirty="0">
              <a:cs typeface="Kalimati" pitchFamily="2"/>
            </a:endParaRP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1" y="0"/>
            <a:ext cx="12191999" cy="769441"/>
          </a:xfrm>
          <a:prstGeom prst="rect">
            <a:avLst/>
          </a:prstGeom>
          <a:noFill/>
        </p:spPr>
        <p:txBody>
          <a:bodyPr wrap="square">
            <a:spAutoFit/>
          </a:bodyPr>
          <a:lstStyle/>
          <a:p>
            <a:pPr algn="ctr"/>
            <a:r>
              <a:rPr lang="ne-NP" sz="4400" b="1" spc="300" dirty="0">
                <a:ln w="0"/>
                <a:solidFill>
                  <a:schemeClr val="bg1"/>
                </a:solidFill>
                <a:effectLst>
                  <a:innerShdw blurRad="63500" dist="50800" dir="13500000">
                    <a:srgbClr val="000000">
                      <a:alpha val="50000"/>
                    </a:srgbClr>
                  </a:innerShdw>
                </a:effectLst>
              </a:rPr>
              <a:t>द्वन्द्वले आज पनि निरन्तरता पाउँछ</a:t>
            </a:r>
            <a:endParaRPr lang="en"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861774"/>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dirty="0"/>
              <a:t>"</a:t>
            </a:r>
            <a:r>
              <a:rPr lang="ne-NP" b="1" dirty="0">
                <a:solidFill>
                  <a:schemeClr val="bg2">
                    <a:lumMod val="60000"/>
                    <a:lumOff val="40000"/>
                  </a:schemeClr>
                </a:solidFill>
                <a:cs typeface="Kalimati" pitchFamily="2"/>
              </a:rPr>
              <a:t>त्यसकारण उहाँद्वारा जो परमेश्वरकहाँ आउँछन् तिनीहरूलाई पूरै मुक्ति दिन उहाँ सक्षम हुनुहुन्छ। किनभने तिनीहरूको निम्ति येशूले सधैँ पहल गरिरहनुभएको छ। " हिब्रू ७:२५।</a:t>
            </a:r>
            <a:endParaRPr lang="en-US" b="1" dirty="0">
              <a:solidFill>
                <a:schemeClr val="bg2">
                  <a:lumMod val="60000"/>
                  <a:lumOff val="40000"/>
                </a:schemeClr>
              </a:solidFill>
              <a:cs typeface="Kalimati" pitchFamily="2"/>
            </a:endParaRPr>
          </a:p>
          <a:p>
            <a:pPr algn="ctr"/>
            <a:endPar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r>
              <a:rPr lang="ne-NP" sz="2000" dirty="0"/>
              <a:t>आज, येशूले स्वर्गको पवित्र स्थानमा हाम्रो निम्ति पहल गरिरहनुभएको छ। हिब्रू ९:२४; ७:२५।</a:t>
            </a:r>
            <a:endParaRPr lang="en-US" sz="2000" dirty="0"/>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832106"/>
            <a:ext cx="4746994" cy="1938992"/>
          </a:xfrm>
          <a:prstGeom prst="rect">
            <a:avLst/>
          </a:prstGeom>
          <a:noFill/>
        </p:spPr>
        <p:txBody>
          <a:bodyPr wrap="square">
            <a:spAutoFit/>
          </a:bodyPr>
          <a:lstStyle/>
          <a:p>
            <a:r>
              <a:rPr lang="ne-NP" sz="2000" b="1" dirty="0">
                <a:cs typeface="Kalimati" pitchFamily="2"/>
              </a:rPr>
              <a:t>हाम्रो जीवनको प्रत्येक आवश्यकतामा उहाँलाई सम्झिनु येशू चाहनुहुन्छ (यूहन्ना १४:१३÷१४)। जहाँ डर र त्रास छ, उहाँले शान्ति ल्याउनुहुन्छ; जहाँ दोषी मनस्थिति छ, उहाँले क्षमा ल्याउनुहुन्छ; जहाँ कमजोर छ; उहाँले बल दिनुहुन्छ।</a:t>
            </a:r>
            <a:endParaRPr lang="en-US" sz="2000" b="1" dirty="0">
              <a:cs typeface="Kalimati" pitchFamily="2"/>
            </a:endParaRP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r>
              <a:rPr lang="ne-NP" sz="2000" b="1" dirty="0">
                <a:cs typeface="Kalimati" pitchFamily="2"/>
              </a:rPr>
              <a:t>त्यसकारण, हामी निडर र विश्‍वस्त भएर परमेश्वरकहाँ  आउने प्रावधान येशूले बनाउनुभएको छ। हिब्रू ४:१५÷१६।</a:t>
            </a:r>
            <a:endParaRPr lang="en-US" sz="2000" b="1" dirty="0">
              <a:cs typeface="Kalimati" pitchFamily="2"/>
            </a:endParaRP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400383"/>
          </a:xfrm>
          <a:prstGeom prst="rect">
            <a:avLst/>
          </a:prstGeom>
          <a:noFill/>
        </p:spPr>
        <p:txBody>
          <a:bodyPr wrap="square">
            <a:spAutoFit/>
          </a:bodyPr>
          <a:lstStyle/>
          <a:p>
            <a:pPr>
              <a:spcBef>
                <a:spcPts val="600"/>
              </a:spcBef>
            </a:pPr>
            <a:r>
              <a:rPr lang="ne-NP" sz="2000" dirty="0"/>
              <a:t>क्रूसमा बगाउनुभएको आफ्नो रगतको बाजी राखेर येशूले पिताकहाँ हामीलाई प्रस्तुत गर्नुहुन्छ।  सारा ब्रम्हाण्डको सामु उहाँका जनहरूलाई सिद्ध पारेर स्वर्गमा रहन योग्य बनाउनुभएको छ।</a:t>
            </a:r>
            <a:endParaRPr lang="en-US" sz="2000" dirty="0"/>
          </a:p>
          <a:p>
            <a:pPr>
              <a:spcBef>
                <a:spcPts val="600"/>
              </a:spcBef>
            </a:pPr>
            <a:r>
              <a:rPr lang="en" sz="2000" b="1" dirty="0"/>
              <a:t>.</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97935"/>
            <a:ext cx="4746994" cy="1015663"/>
          </a:xfrm>
          <a:prstGeom prst="rect">
            <a:avLst/>
          </a:prstGeom>
          <a:noFill/>
        </p:spPr>
        <p:txBody>
          <a:bodyPr wrap="square">
            <a:spAutoFit/>
          </a:bodyPr>
          <a:lstStyle/>
          <a:p>
            <a:r>
              <a:rPr lang="ne-NP" sz="2000" dirty="0"/>
              <a:t>हामीसँग अनन्त कालसम्म रहने येशूको सबभन्दा महान् चाहना हो। यूहन्ना १७:१४। के यो तपाईँको पनि चाहना हो?</a:t>
            </a:r>
            <a:endParaRPr lang="en-US" sz="2000" dirty="0"/>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5339923"/>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dirty="0"/>
              <a:t>"</a:t>
            </a:r>
            <a:r>
              <a:rPr lang="ne-NP" sz="2800" b="1" dirty="0">
                <a:cs typeface="Kalimati" pitchFamily="2"/>
              </a:rPr>
              <a:t>तपाईँ जुनसुकै परीक्षा पर्नुभएतापनि, तपाईँ जेसुकै चिन्ता र अन्यौलतामा पर्नुभएतापनि, तपाईँ जुनसुकै अन्धकारको घेरमा रहनुभएतापनि तपाईँले त्यस ठाउँमा हेर्नुहोस् जहाँ तपाईँले अन्तिम ज्योति देख्‍नुभएको थियो। येशूको प्रेम र सुरक्षामा तपाईँ रहनुहोस्। जब पापले तपाईँसँग संग्राम गरेर तपाईँलाई जित्‍न चाहन्छ, जब तपाईँ दोषी मनस्थिति भएर तपाईँको चेतना भारी हुन्छ, जब तपाईँको दिमागमा अविश्‍वासका बादलहरूले छोप्दछन्, तब तपाईँले यो याद गर्नुहोस् कि ख्रीष्टको अनुग्रह त्यस पापलाई दवाउन प्रशस्त छ र तपाईँको अन्धकारलाई उहाँले हराउन सक्नुहुन्छ। मुक्तिदातासँग सम्पर्क गर्ने बानी बसाल्नुहोस्। यदि यसो गरेमा हामी शान्ति क्षेत्रमा पस्न सक्नेछौँ।"</a:t>
            </a:r>
            <a:endParaRPr lang="en-US" sz="2800" b="1" dirty="0">
              <a:cs typeface="Kalimati" pitchFamily="2"/>
            </a:endParaRPr>
          </a:p>
          <a:p>
            <a:pPr>
              <a:spcBef>
                <a:spcPts val="600"/>
              </a:spcBef>
            </a:pP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943942" y="6417205"/>
            <a:ext cx="4406976" cy="338554"/>
          </a:xfrm>
          <a:prstGeom prst="rect">
            <a:avLst/>
          </a:prstGeom>
          <a:noFill/>
        </p:spPr>
        <p:txBody>
          <a:bodyPr wrap="none" rtlCol="0">
            <a:spAutoFit/>
          </a:bodyPr>
          <a:lstStyle/>
          <a:p>
            <a:r>
              <a:rPr lang="ne-NP" sz="1600" dirty="0"/>
              <a:t>ए</a:t>
            </a:r>
            <a:r>
              <a:rPr lang="ne-NP" sz="1600" b="1" dirty="0">
                <a:cs typeface="Kalimati" pitchFamily="2"/>
              </a:rPr>
              <a:t>लेन जी॰ ह्वाइट, </a:t>
            </a:r>
            <a:r>
              <a:rPr lang="ne-NP" sz="1600" b="1" i="1" dirty="0">
                <a:cs typeface="Kalimati" pitchFamily="2"/>
              </a:rPr>
              <a:t>द मिनिस्त्री अभ हिलिङ्ग</a:t>
            </a:r>
            <a:r>
              <a:rPr lang="ne-NP" sz="1600" b="1" dirty="0">
                <a:cs typeface="Kalimati" pitchFamily="2"/>
              </a:rPr>
              <a:t>, पृ॰ १९३।</a:t>
            </a:r>
            <a:endParaRPr lang="en-US" sz="1600" b="1" dirty="0">
              <a:cs typeface="Kalimati" pitchFamily="2"/>
            </a:endParaRP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400925" y="4415967"/>
            <a:ext cx="4486275" cy="1938992"/>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000" b="1" dirty="0">
                <a:effectLst>
                  <a:outerShdw blurRad="38100" dist="38100" dir="2700000" algn="tl">
                    <a:srgbClr val="000000">
                      <a:alpha val="43137"/>
                    </a:srgbClr>
                  </a:outerShdw>
                </a:effectLst>
                <a:latin typeface="Comic Sans MS" panose="030F0702030302020204" pitchFamily="66" charset="0"/>
                <a:cs typeface="Kalimati" pitchFamily="2"/>
              </a:rPr>
              <a:t>“</a:t>
            </a:r>
            <a:r>
              <a:rPr lang="ne-NP" sz="2000" dirty="0">
                <a:cs typeface="Kalimati" pitchFamily="2"/>
              </a:rPr>
              <a:t>"</a:t>
            </a:r>
            <a:r>
              <a:rPr lang="ne-NP" sz="2000" b="1" dirty="0">
                <a:cs typeface="Kalimati" pitchFamily="2"/>
              </a:rPr>
              <a:t>अनि स्‍वर्गमा लड़ाइँ भयो। मिखाएल र तिनका दूतहरूले त्‍यस अजिङ्गरसँग युद्ध गरे। अजिङ्गर र त्‍यसका दूतहरूले पनि युद्ध गरे</a:t>
            </a:r>
            <a:r>
              <a:rPr lang="en-US" sz="2000" b="1" dirty="0">
                <a:cs typeface="Kalimati" pitchFamily="2"/>
              </a:rPr>
              <a:t>,</a:t>
            </a:r>
            <a:r>
              <a:rPr lang="ne-NP" sz="2000" b="1" dirty="0">
                <a:cs typeface="Kalimati" pitchFamily="2"/>
              </a:rPr>
              <a:t> 8 तर यिनीहरू हारे</a:t>
            </a:r>
            <a:r>
              <a:rPr lang="en-US" sz="2000" b="1" dirty="0">
                <a:cs typeface="Kalimati" pitchFamily="2"/>
              </a:rPr>
              <a:t>, </a:t>
            </a:r>
            <a:r>
              <a:rPr lang="ne-NP" sz="2000" b="1" dirty="0">
                <a:cs typeface="Kalimati" pitchFamily="2"/>
              </a:rPr>
              <a:t>र यिनीहरूका निम्‍ति स्‍वर्गमा कुनै ठाउँ रहेन। प्रकाश १२:७।</a:t>
            </a:r>
            <a:endParaRPr lang="es-ES" sz="2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e-NP" sz="2400" b="1" dirty="0">
                <a:solidFill>
                  <a:srgbClr val="D1460F"/>
                </a:solidFill>
                <a:effectLst>
                  <a:reflection blurRad="6350" stA="55000" endA="300" endPos="45500" dir="5400000" sy="-100000" algn="bl" rotWithShape="0"/>
                </a:effectLst>
              </a:rPr>
              <a:t>द्वन्द्वको सुरुवाट</a:t>
            </a:r>
            <a:endParaRPr lang="en" sz="2400" b="1" dirty="0">
              <a:solidFill>
                <a:srgbClr val="D1460F"/>
              </a:solidFill>
              <a:effectLst>
                <a:reflection blurRad="6350" stA="55000" endA="300" endPos="45500" dir="5400000" sy="-100000" algn="bl" rotWithShape="0"/>
              </a:effectLst>
            </a:endParaRPr>
          </a:p>
          <a:p>
            <a:pPr>
              <a:spcBef>
                <a:spcPts val="1200"/>
              </a:spcBef>
            </a:pPr>
            <a:r>
              <a:rPr lang="ne-NP" sz="2400" b="1" dirty="0">
                <a:solidFill>
                  <a:srgbClr val="0FD21A"/>
                </a:solidFill>
                <a:effectLst>
                  <a:reflection blurRad="6350" stA="55000" endA="300" endPos="45500" dir="5400000" sy="-100000" algn="bl" rotWithShape="0"/>
                </a:effectLst>
              </a:rPr>
              <a:t>स्वर्गमा विद्रोह</a:t>
            </a:r>
          </a:p>
          <a:p>
            <a:pPr>
              <a:spcBef>
                <a:spcPts val="1200"/>
              </a:spcBef>
            </a:pPr>
            <a:r>
              <a:rPr lang="ne-NP" sz="2400" b="1" dirty="0">
                <a:solidFill>
                  <a:srgbClr val="0FD21A"/>
                </a:solidFill>
                <a:effectLst>
                  <a:reflection blurRad="6350" stA="55000" endA="300" endPos="45500" dir="5400000" sy="-100000" algn="bl" rotWithShape="0"/>
                </a:effectLst>
              </a:rPr>
              <a:t>पृथ्वीमा विद्रोह</a:t>
            </a:r>
            <a:endParaRPr lang="en" sz="2400" b="1" dirty="0">
              <a:solidFill>
                <a:srgbClr val="0791C1"/>
              </a:solidFill>
              <a:effectLst>
                <a:reflection blurRad="6350" stA="55000" endA="300" endPos="45500" dir="5400000" sy="-100000" algn="bl" rotWithShape="0"/>
              </a:effectLst>
            </a:endParaRPr>
          </a:p>
          <a:p>
            <a:pPr>
              <a:spcBef>
                <a:spcPts val="1200"/>
              </a:spcBef>
            </a:pPr>
            <a:r>
              <a:rPr lang="ne-NP" sz="2400" b="1" dirty="0">
                <a:solidFill>
                  <a:srgbClr val="CC0D83"/>
                </a:solidFill>
                <a:effectLst>
                  <a:reflection blurRad="6350" stA="55000" endA="300" endPos="45500" dir="5400000" sy="-100000" algn="bl" rotWithShape="0"/>
                </a:effectLst>
              </a:rPr>
              <a:t>प्रेमले झटारो हान्छ</a:t>
            </a:r>
          </a:p>
          <a:p>
            <a:pPr>
              <a:spcBef>
                <a:spcPts val="1200"/>
              </a:spcBef>
            </a:pPr>
            <a:r>
              <a:rPr lang="ne-NP" sz="2400" b="1" dirty="0">
                <a:solidFill>
                  <a:srgbClr val="CC0D83"/>
                </a:solidFill>
                <a:effectLst>
                  <a:reflection blurRad="6350" stA="55000" endA="300" endPos="45500" dir="5400000" sy="-100000" algn="bl" rotWithShape="0"/>
                </a:effectLst>
              </a:rPr>
              <a:t>आज पनि द्वन्द्व</a:t>
            </a:r>
            <a:endParaRPr lang="en" sz="2400" b="1" dirty="0">
              <a:solidFill>
                <a:srgbClr val="CC0D83"/>
              </a:solidFill>
              <a:effectLst>
                <a:reflection blurRad="6350" stA="55000" endA="300" endPos="45500" dir="5400000" sy="-100000" algn="bl" rotWithShape="0"/>
              </a:effectLst>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2015936"/>
          </a:xfrm>
          <a:prstGeom prst="rect">
            <a:avLst/>
          </a:prstGeom>
          <a:noFill/>
        </p:spPr>
        <p:txBody>
          <a:bodyPr wrap="square" rtlCol="0">
            <a:spAutoFit/>
          </a:bodyPr>
          <a:lstStyle/>
          <a:p>
            <a:pPr>
              <a:spcBef>
                <a:spcPts val="600"/>
              </a:spcBef>
            </a:pPr>
            <a:r>
              <a:rPr lang="ne-NP" sz="2000" dirty="0">
                <a:cs typeface="Kalimati" pitchFamily="2"/>
              </a:rPr>
              <a:t>विश्‍वब्रम्हाण्डको परिवेशमा हामी द्वन्द्व नै द्वन्द्वको चपेतामा छौँ। यदि यसप्रति हामी सजग भएनौँ वा त्यो द्वन्द्व हुन सम्भव छैन भनेर विश्‍वासै गरेतापनि त्यो द्वन्द्वको वास्तविकतालाई हामीले नकार्न सक्दैनौँ।</a:t>
            </a:r>
            <a:endParaRPr lang="en-US" sz="2000" dirty="0">
              <a:cs typeface="Kalimati" pitchFamily="2"/>
            </a:endParaRPr>
          </a:p>
          <a:p>
            <a:pPr>
              <a:spcBef>
                <a:spcPts val="600"/>
              </a:spcBef>
            </a:pPr>
            <a:r>
              <a:rPr lang="en" sz="2000" b="1" dirty="0"/>
              <a:t>.</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822061"/>
            <a:ext cx="4878864" cy="1600438"/>
          </a:xfrm>
          <a:prstGeom prst="rect">
            <a:avLst/>
          </a:prstGeom>
          <a:noFill/>
        </p:spPr>
        <p:txBody>
          <a:bodyPr wrap="square">
            <a:spAutoFit/>
          </a:bodyPr>
          <a:lstStyle/>
          <a:p>
            <a:r>
              <a:rPr lang="ne-NP" dirty="0"/>
              <a:t>तर त्य</a:t>
            </a:r>
            <a:r>
              <a:rPr lang="ne-NP" sz="1600" dirty="0">
                <a:cs typeface="Kalimati" pitchFamily="2"/>
              </a:rPr>
              <a:t>स द्वन्द्वको निर्णायक कारण नै परमेश्वरको राज्य थियो। उहाँको अस्तित्व र गरिमालाई नै खतरा वा जोखिममा परेको थियो।  उहाँप्रति बफादारी स्वर्गदूतहरू र पतित नभएका संसारका जीवहरू नै कुठाराघातमा उभिनु परेको थियो। तपाईँको बफादारिता र मेरो अस्तित्व पनि खतरामा नै छ।</a:t>
            </a:r>
            <a:endParaRPr lang="en-US" sz="1600" dirty="0">
              <a:cs typeface="Kalimati" pitchFamily="2"/>
            </a:endParaRP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406218"/>
            <a:ext cx="4878864" cy="1631216"/>
          </a:xfrm>
          <a:prstGeom prst="rect">
            <a:avLst/>
          </a:prstGeom>
          <a:noFill/>
        </p:spPr>
        <p:txBody>
          <a:bodyPr wrap="square">
            <a:spAutoFit/>
          </a:bodyPr>
          <a:lstStyle/>
          <a:p>
            <a:r>
              <a:rPr lang="ne-NP" sz="2000" dirty="0">
                <a:cs typeface="Kalimati" pitchFamily="2"/>
              </a:rPr>
              <a:t>ती द्वन्द्वका शक्तिहरू आत्मिक हुन्। यो हाम्रो निम्ति अदृश्य छ (एफिसी ६:१२)। तर त्यस द्वन्द्वको असर हामी सबैले गरिरहेका छौँ। प्राकृतिक वा मानवीय कारणले प्रकोप, अनैतिकता, मृत्यु आदि</a:t>
            </a:r>
            <a:r>
              <a:rPr lang="ne-NP" sz="2000" dirty="0"/>
              <a:t>।</a:t>
            </a:r>
            <a:endParaRPr lang="en-US" sz="2000" dirty="0"/>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chemeClr val="accent3"/>
                </a:solidFill>
                <a:effectLst>
                  <a:outerShdw blurRad="38100" dist="38100" dir="2700000" algn="tl">
                    <a:schemeClr val="bg1">
                      <a:alpha val="43000"/>
                    </a:schemeClr>
                  </a:outerShdw>
                </a:effectLst>
              </a:rPr>
              <a:t>द्वन्द्वको सुरुवाट</a:t>
            </a:r>
            <a:endParaRPr lang="en" sz="4400" b="1" dirty="0">
              <a:ln/>
              <a:solidFill>
                <a:schemeClr val="accent3"/>
              </a:solidFill>
              <a:effectLst>
                <a:outerShdw blurRad="38100" dist="38100" dir="2700000" algn="tl">
                  <a:schemeClr val="bg1">
                    <a:alpha val="43000"/>
                  </a:schemeClr>
                </a:outerShdw>
              </a:effectLst>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906871" cy="646331"/>
          </a:xfrm>
          <a:prstGeom prst="rect">
            <a:avLst/>
          </a:prstGeom>
          <a:noFill/>
        </p:spPr>
        <p:txBody>
          <a:bodyPr wrap="square">
            <a:spAutoFit/>
          </a:bodyPr>
          <a:lstStyle/>
          <a:p>
            <a:pPr algn="ctr"/>
            <a:r>
              <a:rPr lang="en" b="1" dirty="0">
                <a:solidFill>
                  <a:srgbClr val="FFFF00"/>
                </a:solidFill>
                <a:effectLst>
                  <a:glow rad="127000">
                    <a:srgbClr val="614E82"/>
                  </a:glow>
                </a:effectLst>
                <a:latin typeface="Comic Sans MS" panose="030F0702030302020204" pitchFamily="66" charset="0"/>
              </a:rPr>
              <a:t>“</a:t>
            </a:r>
            <a:r>
              <a:rPr lang="ne-NP" dirty="0"/>
              <a:t>"</a:t>
            </a:r>
            <a:r>
              <a:rPr lang="ne-NP" dirty="0">
                <a:solidFill>
                  <a:srgbClr val="FF0000"/>
                </a:solidFill>
              </a:rPr>
              <a:t>सृष्टि गरिएको दिनदेखि तिम्रा चालहरू निर्दोष थियो</a:t>
            </a:r>
            <a:r>
              <a:rPr lang="ne-NP" dirty="0"/>
              <a:t>,</a:t>
            </a:r>
            <a:endParaRPr lang="en-US" dirty="0"/>
          </a:p>
          <a:p>
            <a:r>
              <a:rPr lang="ne-NP" dirty="0">
                <a:solidFill>
                  <a:srgbClr val="C00000"/>
                </a:solidFill>
              </a:rPr>
              <a:t>जबसम्म तिमीमा दुष्टता भेट्टाइएन" (इजकिएल २८:१५)।</a:t>
            </a:r>
            <a:endParaRPr lang="en-US" dirty="0">
              <a:solidFill>
                <a:srgbClr val="C00000"/>
              </a:solidFill>
            </a:endParaRP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015663"/>
          </a:xfrm>
          <a:prstGeom prst="rect">
            <a:avLst/>
          </a:prstGeom>
          <a:noFill/>
        </p:spPr>
        <p:txBody>
          <a:bodyPr wrap="square" rtlCol="0">
            <a:spAutoFit/>
          </a:bodyPr>
          <a:lstStyle/>
          <a:p>
            <a:r>
              <a:rPr lang="ne-NP" sz="2000" dirty="0">
                <a:cs typeface="Kalimati" pitchFamily="2"/>
              </a:rPr>
              <a:t>अदनमा नै एउटा जीव थियो जसले हव्वालाई परमेश्वरमाथि अविश्‍वास गर्न उक्साइएको थियो। त्यो मानव प्राणी सृजनुभन्दा अघि परमेश्वरको विरोधमा लागेको थियो</a:t>
            </a:r>
            <a:r>
              <a:rPr lang="ne-NP" sz="2000" dirty="0"/>
              <a:t>।</a:t>
            </a:r>
            <a:endParaRPr lang="en-US" sz="2000" dirty="0"/>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r>
              <a:rPr lang="ne-NP" sz="2000" b="1" dirty="0">
                <a:cs typeface="Kalimati" pitchFamily="2"/>
              </a:rPr>
              <a:t>प्रायजसो हामी यो पहिला सोध्छौँ के परमेश्वरले सैतानलाई सृष्टि गर्नुभएको हो त वा के परमेश्वरले नै खराब तत्त्व वा दुष्टतालाई सृष्टि गर्नुभएको हो त?</a:t>
            </a:r>
            <a:endParaRPr lang="en-US" sz="2000" b="1" dirty="0">
              <a:cs typeface="Kalimati" pitchFamily="2"/>
            </a:endParaRP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3932365"/>
            <a:ext cx="6947203" cy="1477328"/>
          </a:xfrm>
          <a:prstGeom prst="rect">
            <a:avLst/>
          </a:prstGeom>
          <a:noFill/>
        </p:spPr>
        <p:txBody>
          <a:bodyPr wrap="square">
            <a:spAutoFit/>
          </a:bodyPr>
          <a:lstStyle/>
          <a:p>
            <a:r>
              <a:rPr lang="ne-NP" b="1" dirty="0">
                <a:cs typeface="Kalimati" pitchFamily="2"/>
              </a:rPr>
              <a:t>लुशिफर नाउँ गरेको स्वर्गदूत नै सैतान हो भनेर बाइबलले औँल्याउँछ (यशैया १४:१२)। सृष्टिमा त्यो स्वर्गदूत सिद्ध र सुन्दर थियो (इजकिएल २८:१३÷१४)। ऊ सबै स्वर्गदूतहरूभन्दा उच्च पदमा आशिन गरिएको थियो। ऊ संरक्षक करुब स्वर्गदूतको नमुना अनुसार स्वर्गदूतहरू चलेका थिए (इजकिएल २८:१३÷१४)।</a:t>
            </a:r>
            <a:endParaRPr lang="en-US" b="1" dirty="0">
              <a:cs typeface="Kalimati" pitchFamily="2"/>
            </a:endParaRP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923330"/>
          </a:xfrm>
          <a:prstGeom prst="rect">
            <a:avLst/>
          </a:prstGeom>
          <a:noFill/>
        </p:spPr>
        <p:txBody>
          <a:bodyPr wrap="square">
            <a:spAutoFit/>
          </a:bodyPr>
          <a:lstStyle/>
          <a:p>
            <a:r>
              <a:rPr lang="ne-NP" dirty="0">
                <a:cs typeface="Kalimati" pitchFamily="2"/>
              </a:rPr>
              <a:t>परमेश्वर र उहाँका जीवहरूको बिचमा अविश्‍वासको बिउ रोप्ने त्यस जीवलाई येशूले "शत्रु" भनेर सम्बोधन गर्नुभएको थियो। त्यो दियाबलस वा सैतान भनेर उहाँले चिनाउनुभएको थियो। मत्ती १३:३९।</a:t>
            </a:r>
            <a:endParaRPr lang="en-US" dirty="0">
              <a:cs typeface="Kalimati" pitchFamily="2"/>
            </a:endParaRP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32551" y="5255804"/>
            <a:ext cx="6902959" cy="1323439"/>
          </a:xfrm>
          <a:prstGeom prst="rect">
            <a:avLst/>
          </a:prstGeom>
          <a:noFill/>
        </p:spPr>
        <p:txBody>
          <a:bodyPr wrap="square">
            <a:spAutoFit/>
          </a:bodyPr>
          <a:lstStyle/>
          <a:p>
            <a:pPr>
              <a:spcBef>
                <a:spcPts val="600"/>
              </a:spcBef>
            </a:pPr>
            <a:r>
              <a:rPr lang="ne-NP" sz="1600" dirty="0">
                <a:cs typeface="Kalimati" pitchFamily="2"/>
              </a:rPr>
              <a:t>यदि लुशिफर सिद्ध भएको हो भने ऊ कसरी सैतान भयो त? परमेश्वर र उसको बिचमा द्वन्द्व कसरी सुरु भयो त? परमेश्वरले आफूले सृष्ठि गर्नुभएका सबै जीवहरूलाई जस्तै उसलाई पनि आत्मनिर्णय वा विवेकको स्वतन्त्रता दिएको थियो। तर त्यस आत्मनिर्णयको स्वतन्त्रतालाई लुशीफरले दुरुपयोग गर्‍यो र परमेश्वरकै सिहाँसनलाई हडप्ने सुरु कस्यो (इजकिएल २८:१५; यशैया १४:१३÷१४)।</a:t>
            </a:r>
            <a:r>
              <a:rPr lang="en" sz="1600" b="1" dirty="0">
                <a:cs typeface="Kalimati" pitchFamily="2"/>
              </a:rPr>
              <a:t>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ne-NP"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स्वर्गमा विद्रोह</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861774"/>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dirty="0"/>
              <a:t>"</a:t>
            </a:r>
            <a:r>
              <a:rPr lang="ne-NP" dirty="0">
                <a:solidFill>
                  <a:srgbClr val="FFFF00"/>
                </a:solidFill>
                <a:cs typeface="Kalimati" pitchFamily="2"/>
              </a:rPr>
              <a:t>उसको पतन हुँदा उसको पुच्छरले आकाशमा रहेका ताराहरूका एक तिहाइलाई सोर्‍यो र पृथ्वीमा झारियो।" (प्रकाश १२अ)</a:t>
            </a:r>
            <a:endParaRPr lang="en-US" dirty="0">
              <a:solidFill>
                <a:srgbClr val="FFFF00"/>
              </a:solidFill>
              <a:cs typeface="Kalimati" pitchFamily="2"/>
            </a:endParaRPr>
          </a:p>
          <a:p>
            <a:pPr algn="ct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4933176" cy="1938992"/>
          </a:xfrm>
          <a:prstGeom prst="rect">
            <a:avLst/>
          </a:prstGeom>
          <a:noFill/>
        </p:spPr>
        <p:txBody>
          <a:bodyPr wrap="square" rtlCol="0">
            <a:spAutoFit/>
          </a:bodyPr>
          <a:lstStyle/>
          <a:p>
            <a:r>
              <a:rPr lang="ne-NP" sz="2000" b="1" dirty="0">
                <a:cs typeface="Kalimati" pitchFamily="2"/>
              </a:rPr>
              <a:t>स्वर्गमा रहेको परमेश्वरको सिंहासनलाई कब्जा गर्ने षडयन्त्र गरेर परमेश्वरको राज्यको न्याय प्रणालीमा स्वर्गदूतहरूको माझमा शङ्का उब्जायो। के तिनीहरू स्वतन्त्र थिएन त? यदि परमेश्वरका कानुनहरू कठोर, अन्याय, सन्की र अस्थिर छ भने तिनीहरूमा ती स्वर्गदूतहरू किन लागिरहने?</a:t>
            </a:r>
            <a:endParaRPr lang="en-US" sz="2000" b="1" dirty="0">
              <a:cs typeface="Kalimati" pitchFamily="2"/>
            </a:endParaRP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r>
              <a:rPr lang="ne-NP" sz="2000" b="1" dirty="0">
                <a:cs typeface="Kalimati" pitchFamily="2"/>
              </a:rPr>
              <a:t>उसकै विद्रोहको कारणले जगतमा द्वन्द्वको सुरुवात भयो। प्रत्येक स्वर्गदूत र जीवले निर्णय गर्न वाध्य भएको थियो। एक तिहाइ स्पर्गदूतहरू सैतानको पछि लागे। बाँकि परमेश्वरमा नै बफादार भएर  बसे। (प्रकाश १२:४अ)</a:t>
            </a:r>
            <a:endParaRPr lang="en-US" sz="2000" b="1" dirty="0">
              <a:cs typeface="Kalimati" pitchFamily="2"/>
            </a:endParaRP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279532"/>
            <a:ext cx="4933174" cy="1323439"/>
          </a:xfrm>
          <a:prstGeom prst="rect">
            <a:avLst/>
          </a:prstGeom>
          <a:noFill/>
        </p:spPr>
        <p:txBody>
          <a:bodyPr wrap="square">
            <a:spAutoFit/>
          </a:bodyPr>
          <a:lstStyle/>
          <a:p>
            <a:r>
              <a:rPr lang="ne-NP" sz="1600" dirty="0">
                <a:cs typeface="Kalimati" pitchFamily="2"/>
              </a:rPr>
              <a:t>लुशिफर सैतान भयो र परमेश्वरका जनहरूलाई दोष दिने भयो (प्रकाश १२:१०; अय्यूब १:६, ९÷१०)। उसको मनस्थितिलाई परिवर्तन गर्न परमेश्वरले उसलाई मायालु पाराले अनुरोध गर्नुभएको थियो तर उसले त्यो सबैलाई अस्वीकार गर्‍यो।</a:t>
            </a:r>
            <a:endParaRPr lang="en-US" sz="1600" dirty="0">
              <a:cs typeface="Kalimati" pitchFamily="2"/>
            </a:endParaRP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077218"/>
          </a:xfrm>
          <a:prstGeom prst="rect">
            <a:avLst/>
          </a:prstGeom>
          <a:noFill/>
        </p:spPr>
        <p:txBody>
          <a:bodyPr wrap="square">
            <a:spAutoFit/>
          </a:bodyPr>
          <a:lstStyle/>
          <a:p>
            <a:r>
              <a:rPr lang="ne-NP" sz="1600" b="1" dirty="0">
                <a:cs typeface="Kalimati" pitchFamily="2"/>
              </a:rPr>
              <a:t>आज पनि त्यो द्वन्द्व वा भिषण युद्धले निरन्तरता पाएको छ। सैतान अझै पनि सक्रिय छ। यस संसारमा जन्मिने प्रत्येक मानिसलाई परमेश्वरको विरुद्धमा जान उसले उक्साउँछ।  यस जगतमा केवल दुई पक्षहरू मात्रै छ। जसले परमेश्वरका दश आज्ञाहरूलाई मान्छन् वा त्यसलाई अस्वीकार गर्छन्। यो निर्णय हाम्रै पोल्टामा छ (व्यवस्था ३०:११,१६,१९; यहोशू २४:१५)।</a:t>
            </a:r>
            <a:endParaRPr lang="en-US" sz="1600" b="1" dirty="0">
              <a:cs typeface="Kalimati" pitchFamily="2"/>
            </a:endParaRP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46170" y="1655326"/>
            <a:ext cx="10517154" cy="4909036"/>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e-NP" sz="2800" dirty="0"/>
              <a:t>"</a:t>
            </a:r>
            <a:r>
              <a:rPr lang="ne-NP" sz="2800" b="1" dirty="0">
                <a:cs typeface="Kalimati" pitchFamily="2"/>
              </a:rPr>
              <a:t>महान परमेश्वरले महा धोखेवाज स्वर्गबाट एकै चोटी फ्याँक्न सक्नुहुन्थ्यो वा उसलाई बिलाइ दिन सक्नुहुन्थ्यो। तर यो परमेश्वरको लक्ष्य थिएन। उहाँले आफ्ना पुत्रसँगै,  उहाँका बफादारी स्वर्गदूतहरूलाई पनि तिनीहरूको बल र बफादारी देखाउन बराबर सैतानसँग अवसर दिनुभएको थियो। यसरी प्रत्येक स्वर्गदूत कसको पक्षमा छ भनेर देखाउने अवसर मिलेको थियो। यदि परमेश्वरले उहाँको शक्ति प्रयोग गरेर तिनीहरूका विद्रोही हाकिमलाई तुरन्तै नाश पार्नुभयो भने सैतानको पक्षमा रहेका स्वर्गदूतहरूले तिनीहरूको चर्तिकला देखाउन पाउन्नथे। त्यसकारण परमेश्वरले अर्कै उपाय अपनाउनुभयो। सारा जगत ब्रम्हाण्डको सामु उहाँले उहाँको न्याय र फैसला विशेष फरक ढङ्गले प्रस्तुत गर्ने निर्णय उहाँले गर्नुभएको थियो।"</a:t>
            </a:r>
            <a:endParaRPr lang="en-US" sz="2800" b="1" dirty="0">
              <a:cs typeface="Kalimati" pitchFamily="2"/>
            </a:endParaRPr>
          </a:p>
          <a:p>
            <a:pPr>
              <a:spcBef>
                <a:spcPts val="600"/>
              </a:spcBef>
            </a:pP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865457" y="6395085"/>
            <a:ext cx="4397358" cy="338554"/>
          </a:xfrm>
          <a:prstGeom prst="rect">
            <a:avLst/>
          </a:prstGeom>
          <a:noFill/>
        </p:spPr>
        <p:txBody>
          <a:bodyPr wrap="none" rtlCol="0">
            <a:spAutoFit/>
          </a:bodyPr>
          <a:lstStyle/>
          <a:p>
            <a:r>
              <a:rPr lang="ne-NP" sz="1600" dirty="0"/>
              <a:t>ए</a:t>
            </a:r>
            <a:r>
              <a:rPr lang="ne-NP" sz="1600" b="1" dirty="0">
                <a:cs typeface="Kalimati" pitchFamily="2"/>
              </a:rPr>
              <a:t>लेन जी॰ ह्वाइट, </a:t>
            </a:r>
            <a:r>
              <a:rPr lang="ne-NP" sz="1600" b="1" i="1" dirty="0">
                <a:cs typeface="Kalimati" pitchFamily="2"/>
              </a:rPr>
              <a:t>द स्टोरी अभ रिदेम्पसन</a:t>
            </a:r>
            <a:r>
              <a:rPr lang="ne-NP" sz="1600" b="1" dirty="0">
                <a:cs typeface="Kalimati" pitchFamily="2"/>
              </a:rPr>
              <a:t>, पृ॰ १७।</a:t>
            </a:r>
            <a:endParaRPr lang="en-US" sz="1600" b="1" dirty="0">
              <a:cs typeface="Kalimati" pitchFamily="2"/>
            </a:endParaRP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882489" y="1"/>
            <a:ext cx="10074441" cy="769441"/>
          </a:xfrm>
          <a:prstGeom prst="rect">
            <a:avLst/>
          </a:prstGeom>
          <a:noFill/>
        </p:spPr>
        <p:txBody>
          <a:bodyPr wrap="square">
            <a:spAutoFit/>
          </a:bodyPr>
          <a:lstStyle/>
          <a:p>
            <a:pPr algn="ctr"/>
            <a:r>
              <a:rPr lang="ne-NP"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पृथ्वीमा विद्रोह</a:t>
            </a:r>
            <a:endParaRPr lang="en"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861774"/>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e-NP" dirty="0"/>
              <a:t>"</a:t>
            </a:r>
            <a:r>
              <a:rPr lang="ne-NP" dirty="0">
                <a:solidFill>
                  <a:schemeClr val="tx2"/>
                </a:solidFill>
                <a:cs typeface="Kalimati" pitchFamily="2"/>
              </a:rPr>
              <a:t>अनि उहाँले सोध्नुभयो, "तिमीहरू नाङ्गैछौ भने तिमीहरूलाई कसले भन्यो? के तिमीहरूले मैले निषेध गरेको रूखबाट फल खायौ।" उत्पत्ति ३:११।</a:t>
            </a:r>
            <a:endParaRPr lang="en-US" dirty="0">
              <a:solidFill>
                <a:schemeClr val="tx2"/>
              </a:solidFill>
              <a:cs typeface="Kalimati" pitchFamily="2"/>
            </a:endParaRPr>
          </a:p>
          <a:p>
            <a:pPr algn="ctr"/>
            <a:endParaRPr lang="en" sz="1400" b="1" dirty="0">
              <a:solidFill>
                <a:schemeClr val="accent1">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rtlCol="0">
            <a:spAutoFit/>
          </a:bodyPr>
          <a:lstStyle/>
          <a:p>
            <a:r>
              <a:rPr lang="ne-NP" sz="2000" dirty="0"/>
              <a:t>परमेश्वरले स्वर्गदूतहरूलाई सिद्ध र पापरहित वातावरणमा सृष्टि गर्नुभएको थियो। त्यसरी नै उहाँले मानव प्राणी पनि सिद्ध र पापरहित सृष्टि गर्नुभएको थियो। उत्पत्ति १:३१।</a:t>
            </a:r>
            <a:endParaRPr lang="en-US" sz="2000" dirty="0"/>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671295"/>
            <a:ext cx="6920329" cy="1477328"/>
          </a:xfrm>
          <a:prstGeom prst="rect">
            <a:avLst/>
          </a:prstGeom>
          <a:noFill/>
        </p:spPr>
        <p:txBody>
          <a:bodyPr wrap="square">
            <a:spAutoFit/>
          </a:bodyPr>
          <a:lstStyle/>
          <a:p>
            <a:r>
              <a:rPr lang="ne-NP" b="1" dirty="0">
                <a:cs typeface="Kalimati" pitchFamily="2"/>
              </a:rPr>
              <a:t>यही विषयमा मात्रै सैतानले तिनीहरूलाई शङ्का गर्ने वातावरण बनाएको थियो। उसले आफ्नो इच्छा तिनीहरूलाई छल गरेर जित्यो। आदम र हव्वाले परमेश्वरमाथि शङ्का गरे। उहाँका आज्ञा उल्लङ्घन गरे र जीवनको स्रोतबाट तिनीहरू फर्के (उत्पत्ति ३:६,९÷१३,९)। आदमले पापको भित्र्याउन ढोका खोले र यसरी सबै मानव प्राणीमा मृत्युको घन्टा बजाइ दियो।</a:t>
            </a:r>
            <a:endParaRPr lang="en-US" b="1" dirty="0">
              <a:cs typeface="Kalimati" pitchFamily="2"/>
            </a:endParaRP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r>
              <a:rPr lang="ne-NP" sz="2000" dirty="0"/>
              <a:t>त्यसै दिनदेखि हामी पीडा, दु:ख, कष्ट, आतङ्क, बिमार र मृत्युको संसारमा बाँचिरहेका छौँ। के हामीले आदमको पापको मोल तिरिरहेकाछौँ त?</a:t>
            </a:r>
            <a:endParaRPr lang="en-US" sz="2000" dirty="0"/>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077218"/>
          </a:xfrm>
          <a:prstGeom prst="rect">
            <a:avLst/>
          </a:prstGeom>
          <a:noFill/>
        </p:spPr>
        <p:txBody>
          <a:bodyPr wrap="square">
            <a:spAutoFit/>
          </a:bodyPr>
          <a:lstStyle/>
          <a:p>
            <a:r>
              <a:rPr lang="ne-NP" sz="1600" b="1" dirty="0">
                <a:cs typeface="Kalimati" pitchFamily="2"/>
              </a:rPr>
              <a:t>स्वर्गदूतहरूलाई जस्तै हामीलाई पनि आत्मनिर्णय गर्ने शक्ति दिएर सृष्टि गर्नुभएको थियो। के गर्ने वा नगर्ने भनेर चुन्ने अधिकार हामीलाई सित्तैँमा दिएको छ। आदम र हव्वाले त्यो स्वविवेकको स्वतन्त्रतालाई प्रयोग गर्न सरल आदेश परमेश्वरले तिनीहरूलाई दिनुभएको थियो: "तिमीहरूले असल र खराबको ज्ञान दिने रूखबाट फल टिपेर नखानु।" उत्पत्ति २:१७।</a:t>
            </a:r>
            <a:endParaRPr lang="en-US" sz="1600" b="1" dirty="0">
              <a:cs typeface="Kalimati" pitchFamily="2"/>
            </a:endParaRP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r>
              <a:rPr lang="ne-NP" sz="2000" b="1" dirty="0">
                <a:cs typeface="Kalimati" pitchFamily="2"/>
              </a:rPr>
              <a:t>हामी प्रत्येकले आफ्नै पापको मोल तिर्छौँ। सबै जनाले पाप गरेका छन् र परमेश्वरको महिमाबाट चुकिएका छौँ। रोमी ३:२३।</a:t>
            </a:r>
            <a:endParaRPr lang="en-US" sz="2000" b="1" dirty="0">
              <a:cs typeface="Kalimati" pitchFamily="2"/>
            </a:endParaRP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ne-NP"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प्रेमले प्रतिकार गर्छ</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4" y="263769"/>
            <a:ext cx="10649683" cy="1169551"/>
          </a:xfrm>
          <a:prstGeom prst="rect">
            <a:avLst/>
          </a:prstGeom>
          <a:noFill/>
        </p:spPr>
        <p:txBody>
          <a:bodyPr wrap="square">
            <a:spAutoFit/>
          </a:bodyPr>
          <a:lstStyle/>
          <a:p>
            <a:pPr algn="ctr"/>
            <a:endParaRPr lang="ne-NP" sz="1400" b="1" dirty="0">
              <a:solidFill>
                <a:srgbClr val="D2ECB6"/>
              </a:solidFill>
              <a:effectLst>
                <a:outerShdw blurRad="38100" dist="38100" dir="2700000" algn="tl">
                  <a:srgbClr val="000000">
                    <a:alpha val="43137"/>
                  </a:srgbClr>
                </a:outerShdw>
              </a:effectLst>
              <a:latin typeface="Comic Sans MS" panose="030F0702030302020204" pitchFamily="66" charset="0"/>
            </a:endParaRPr>
          </a:p>
          <a:p>
            <a:pPr algn="ctr"/>
            <a:endParaRPr lang="ne-NP" sz="1400" b="1" dirty="0">
              <a:solidFill>
                <a:srgbClr val="D2ECB6"/>
              </a:solidFill>
              <a:effectLst>
                <a:outerShdw blurRad="38100" dist="38100" dir="2700000" algn="tl">
                  <a:srgbClr val="000000">
                    <a:alpha val="43137"/>
                  </a:srgbClr>
                </a:outerShdw>
              </a:effectLst>
              <a:latin typeface="Comic Sans MS" panose="030F0702030302020204" pitchFamily="66" charset="0"/>
            </a:endParaRPr>
          </a:p>
          <a:p>
            <a:pPr algn="ctr"/>
            <a:r>
              <a:rPr lang="ne-NP" sz="1400" b="1" dirty="0">
                <a:solidFill>
                  <a:schemeClr val="bg2">
                    <a:lumMod val="60000"/>
                    <a:lumOff val="40000"/>
                  </a:schemeClr>
                </a:solidFill>
                <a:cs typeface="Kalimati" pitchFamily="2"/>
              </a:rPr>
              <a:t>यो नै प्रेम हो। हामीले परमेश्वरलाई पहिला प्रेम गरेका होइनौँ।  उहाँले नै उहाँको पुत्र पठाउनुभएर हामीलाई प्रेम गर्नुभयो। उहाँ हाम्रो प्रायश्‍चित्तको निम्ति बलि हुनुभयो।" १ यूहन्ना ४:१०।</a:t>
            </a:r>
            <a:endParaRPr lang="en-US" sz="1400" b="1" dirty="0">
              <a:solidFill>
                <a:schemeClr val="bg2">
                  <a:lumMod val="60000"/>
                  <a:lumOff val="40000"/>
                </a:schemeClr>
              </a:solidFill>
              <a:cs typeface="Kalimati" pitchFamily="2"/>
            </a:endParaRPr>
          </a:p>
          <a:p>
            <a:pPr algn="ctr"/>
            <a:endParaRPr lang="en" sz="1400" b="1" dirty="0">
              <a:solidFill>
                <a:srgbClr val="D2ECB6"/>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07886"/>
          </a:xfrm>
          <a:prstGeom prst="rect">
            <a:avLst/>
          </a:prstGeom>
          <a:noFill/>
        </p:spPr>
        <p:txBody>
          <a:bodyPr wrap="square" rtlCol="0">
            <a:spAutoFit/>
          </a:bodyPr>
          <a:lstStyle/>
          <a:p>
            <a:r>
              <a:rPr lang="ne-NP" sz="2000" dirty="0"/>
              <a:t>अनाज्ञाकारिताको नतिजाको बारेमा घोषणा गर्नुभन्दा अघि परमेश्वरले आदम र हव्वालाई भन्नुभएको थियो कि तिनीहरूको निम्ति मुक्तिको योजना थियो।  उत्पत्ति ३:१५।</a:t>
            </a:r>
            <a:endParaRPr lang="en-US" sz="2000" dirty="0"/>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r>
              <a:rPr lang="ne-NP" sz="2000" dirty="0"/>
              <a:t>हामीमा केही पनि छैन जसले गर्दा हामी परमेश्वरको प्रेमको योग्य बन्न सकौँ। तर येशूले क्रूसमा  बगाउनुभएको  प्रत्येक रगतको थोपाले परमेश्वरले हामीलाई भन्नुहुन्छ: "म तिमीलाई प्रेम गर्छु।"</a:t>
            </a:r>
            <a:endParaRPr lang="en-US" sz="2000" dirty="0"/>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r>
              <a:rPr lang="ne-NP" sz="2000" b="1" dirty="0">
                <a:cs typeface="Kalimati" pitchFamily="2"/>
              </a:rPr>
              <a:t>पापीका लक्ष्य अनन्त मृत्यु हुनु आवश्यक छैन। येशूले हाम्रो पापको मोल आफ्नै जीवनले तिरेरआफ्नो प्रेम देखाउनुभएको थियो। रोमी ५:८।</a:t>
            </a:r>
            <a:endParaRPr lang="en-US" sz="2000" b="1" dirty="0">
              <a:cs typeface="Kalimati" pitchFamily="2"/>
            </a:endParaRP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15663"/>
          </a:xfrm>
          <a:prstGeom prst="rect">
            <a:avLst/>
          </a:prstGeom>
          <a:noFill/>
        </p:spPr>
        <p:txBody>
          <a:bodyPr wrap="square">
            <a:spAutoFit/>
          </a:bodyPr>
          <a:lstStyle/>
          <a:p>
            <a:r>
              <a:rPr lang="ne-NP" sz="2000" b="1" dirty="0">
                <a:cs typeface="Kalimati" pitchFamily="2"/>
              </a:rPr>
              <a:t>स्वेच्छाले मानिस उसको सृष्टिकर्ताबाट अलग भएको थियो। तर परमेश्वरले ती कृतघ्न मानिसहरूलाई नत्यागिकनै उहाँको सत्य चरित्रलाई प्रकट गर्नुभएको थियो। विश्‍वासभन्ने गुणै नभइकन उहाँले तिनीहरूलाई पहिला प्रेम गर्नुभएको थियो। यूहन्ना ३:१६।</a:t>
            </a:r>
            <a:endParaRPr lang="en-US" sz="2000" b="1" dirty="0">
              <a:cs typeface="Kalimati" pitchFamily="2"/>
            </a:endParaRP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r>
              <a:rPr lang="ne-NP" sz="2000" dirty="0"/>
              <a:t>उहाँले हामीलाई उहाँको प्रेम कसरी देखाउनुभयो?</a:t>
            </a:r>
            <a:endParaRPr lang="en-US" sz="2000" dirty="0"/>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713417221"/>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ne-NP"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प्रेमले प्रतिकार गर्छ</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861774"/>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n-US" dirty="0"/>
              <a:t>"</a:t>
            </a:r>
            <a:r>
              <a:rPr lang="ne-NP" dirty="0"/>
              <a:t>"</a:t>
            </a:r>
            <a:r>
              <a:rPr lang="ne-NP" b="1" dirty="0">
                <a:solidFill>
                  <a:schemeClr val="bg2">
                    <a:lumMod val="60000"/>
                    <a:lumOff val="40000"/>
                  </a:schemeClr>
                </a:solidFill>
                <a:cs typeface="Kalimati" pitchFamily="2"/>
              </a:rPr>
              <a:t>यो नै प्रेम हो। हामीले परमेश्वरलाई पहिला प्रेम गरेका होइनौँ।  उहाँले नै उहाँको पुत्र पठाउनुभएर हामीलाई प्रेम गर्नुभयो। उहाँ हाम्रो प्रायश्‍चित्तको निम्ति बलि हुनुभयो।" १ यूहन्ना ४:१०।</a:t>
            </a:r>
            <a:endParaRPr lang="en-US" b="1" dirty="0">
              <a:solidFill>
                <a:schemeClr val="bg2">
                  <a:lumMod val="60000"/>
                  <a:lumOff val="40000"/>
                </a:schemeClr>
              </a:solidFill>
              <a:cs typeface="Kalimati" pitchFamily="2"/>
            </a:endParaRPr>
          </a:p>
          <a:p>
            <a:pPr algn="ctr"/>
            <a:endPar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cs typeface="Kalimati" pitchFamily="2"/>
            </a:endParaRP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1111</TotalTime>
  <Words>1477</Words>
  <Application>Microsoft Office PowerPoint</Application>
  <PresentationFormat>Panorámica</PresentationFormat>
  <Paragraphs>68</Paragraphs>
  <Slides>11</Slides>
  <Notes>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Arial</vt:lpstr>
      <vt:lpstr>Aptos</vt:lpstr>
      <vt:lpstr>Kalimati</vt:lpstr>
      <vt:lpstr>Comic Sans MS</vt:lpstr>
      <vt:lpstr>Constantia</vt:lpstr>
      <vt:lpstr>MS Mincho</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119</cp:revision>
  <dcterms:created xsi:type="dcterms:W3CDTF">2024-03-24T10:47:51Z</dcterms:created>
  <dcterms:modified xsi:type="dcterms:W3CDTF">2024-04-04T18:51:51Z</dcterms:modified>
</cp:coreProperties>
</file>