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5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Kalimati" panose="020B0604020202020204"/>
      <p:regular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विवाहको </a:t>
          </a:r>
          <a:r>
            <a:rPr lang="ne-NP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अर्तिकथा</a:t>
          </a:r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 (</a:t>
          </a:r>
          <a:r>
            <a:rPr lang="ne-NP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मर्कूस</a:t>
          </a:r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 २:१९÷२०)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ne-NP" sz="1800" b="1" dirty="0">
              <a:cs typeface="Kalimati" panose="00000400000000000000" pitchFamily="2"/>
            </a:rPr>
            <a:t>विवाहको अवसरमा को उपवास वा भोकै बस्छ र? </a:t>
          </a:r>
          <a:r>
            <a:rPr lang="ne-NP" sz="1800" b="1" dirty="0" err="1">
              <a:cs typeface="Kalimati" panose="00000400000000000000" pitchFamily="2"/>
            </a:rPr>
            <a:t>दुलाहा</a:t>
          </a:r>
          <a:r>
            <a:rPr lang="ne-NP" sz="1800" b="1" dirty="0">
              <a:cs typeface="Kalimati" panose="00000400000000000000" pitchFamily="2"/>
            </a:rPr>
            <a:t> </a:t>
          </a:r>
          <a:r>
            <a:rPr lang="ne-NP" sz="1800" b="1" dirty="0" err="1">
              <a:cs typeface="Kalimati" panose="00000400000000000000" pitchFamily="2"/>
            </a:rPr>
            <a:t>येशू</a:t>
          </a:r>
          <a:r>
            <a:rPr lang="ne-NP" sz="1800" b="1" dirty="0">
              <a:cs typeface="Kalimati" panose="00000400000000000000" pitchFamily="2"/>
            </a:rPr>
            <a:t> हुनुहुन्छ: चेलाहरू पाहुनाहरू </a:t>
          </a:r>
          <a:r>
            <a:rPr lang="ne-NP" sz="1800" b="1" dirty="0" err="1">
              <a:cs typeface="Kalimati" panose="00000400000000000000" pitchFamily="2"/>
            </a:rPr>
            <a:t>हुन्।जब</a:t>
          </a:r>
          <a:r>
            <a:rPr lang="ne-NP" sz="1800" b="1" dirty="0">
              <a:cs typeface="Kalimati" panose="00000400000000000000" pitchFamily="2"/>
            </a:rPr>
            <a:t> </a:t>
          </a:r>
          <a:r>
            <a:rPr lang="ne-NP" sz="1800" b="1" dirty="0" err="1">
              <a:cs typeface="Kalimati" panose="00000400000000000000" pitchFamily="2"/>
            </a:rPr>
            <a:t>येशू</a:t>
          </a:r>
          <a:r>
            <a:rPr lang="ne-NP" sz="1800" b="1" dirty="0">
              <a:cs typeface="Kalimati" panose="00000400000000000000" pitchFamily="2"/>
            </a:rPr>
            <a:t> मर्नुभयो र पुनरुत्थान हुनुभयो तब चेलाहरूले उपवास बस्नु आवश्यक थियो।</a:t>
          </a:r>
          <a:endParaRPr lang="es-ES" sz="1800" dirty="0">
            <a:cs typeface="Kalimati" panose="00000400000000000000" pitchFamily="2"/>
          </a:endParaRPr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ne-N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पुरानो र नयाँ लुगाको </a:t>
          </a:r>
          <a:r>
            <a:rPr lang="ne-NP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अर्तिकथा</a:t>
          </a:r>
          <a:r>
            <a:rPr lang="ne-N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 (</a:t>
          </a:r>
          <a:r>
            <a:rPr lang="ne-NP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मर्कूस</a:t>
          </a:r>
          <a:r>
            <a:rPr lang="ne-N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 २:२१÷२२)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ne-NP" sz="1800" b="1" dirty="0" err="1">
              <a:cs typeface="Kalimati" panose="00000400000000000000" pitchFamily="2"/>
            </a:rPr>
            <a:t>येशूका</a:t>
          </a:r>
          <a:r>
            <a:rPr lang="ne-NP" sz="1800" b="1" dirty="0">
              <a:cs typeface="Kalimati" panose="00000400000000000000" pitchFamily="2"/>
            </a:rPr>
            <a:t> जीवित वचनहरूमा परम्परा, संस्कार र धर्मको नाउँमा मरेका वा पौराणिक औपचारिक शिक्षाहरूको काम छैन, न ती शिक्षाहरूसँग </a:t>
          </a:r>
          <a:r>
            <a:rPr lang="ne-NP" sz="1800" b="1" dirty="0" err="1">
              <a:cs typeface="Kalimati" panose="00000400000000000000" pitchFamily="2"/>
            </a:rPr>
            <a:t>येशूको</a:t>
          </a:r>
          <a:r>
            <a:rPr lang="ne-NP" sz="1800" b="1" dirty="0">
              <a:cs typeface="Kalimati" panose="00000400000000000000" pitchFamily="2"/>
            </a:rPr>
            <a:t> सरोकार छ।</a:t>
          </a:r>
          <a:endParaRPr lang="es-ES" sz="1800" dirty="0">
            <a:cs typeface="Kalimati" panose="00000400000000000000" pitchFamily="2"/>
          </a:endParaRPr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LinFactNeighborX="-364" custLinFactNeighborY="1038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837221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cs typeface="Kalimati" panose="00000400000000000000" pitchFamily="2"/>
            </a:rPr>
            <a:t>विवाहको अवसरमा को उपवास वा भोकै बस्छ र? </a:t>
          </a:r>
          <a:r>
            <a:rPr lang="ne-NP" sz="1800" b="1" kern="1200" dirty="0" err="1">
              <a:cs typeface="Kalimati" panose="00000400000000000000" pitchFamily="2"/>
            </a:rPr>
            <a:t>दुलाहा</a:t>
          </a:r>
          <a:r>
            <a:rPr lang="ne-NP" sz="1800" b="1" kern="1200" dirty="0">
              <a:cs typeface="Kalimati" panose="00000400000000000000" pitchFamily="2"/>
            </a:rPr>
            <a:t> </a:t>
          </a:r>
          <a:r>
            <a:rPr lang="ne-NP" sz="1800" b="1" kern="1200" dirty="0" err="1">
              <a:cs typeface="Kalimati" panose="00000400000000000000" pitchFamily="2"/>
            </a:rPr>
            <a:t>येशू</a:t>
          </a:r>
          <a:r>
            <a:rPr lang="ne-NP" sz="1800" b="1" kern="1200" dirty="0">
              <a:cs typeface="Kalimati" panose="00000400000000000000" pitchFamily="2"/>
            </a:rPr>
            <a:t> हुनुहुन्छ: चेलाहरू पाहुनाहरू </a:t>
          </a:r>
          <a:r>
            <a:rPr lang="ne-NP" sz="1800" b="1" kern="1200" dirty="0" err="1">
              <a:cs typeface="Kalimati" panose="00000400000000000000" pitchFamily="2"/>
            </a:rPr>
            <a:t>हुन्।जब</a:t>
          </a:r>
          <a:r>
            <a:rPr lang="ne-NP" sz="1800" b="1" kern="1200" dirty="0">
              <a:cs typeface="Kalimati" panose="00000400000000000000" pitchFamily="2"/>
            </a:rPr>
            <a:t> </a:t>
          </a:r>
          <a:r>
            <a:rPr lang="ne-NP" sz="1800" b="1" kern="1200" dirty="0" err="1">
              <a:cs typeface="Kalimati" panose="00000400000000000000" pitchFamily="2"/>
            </a:rPr>
            <a:t>येशू</a:t>
          </a:r>
          <a:r>
            <a:rPr lang="ne-NP" sz="1800" b="1" kern="1200" dirty="0">
              <a:cs typeface="Kalimati" panose="00000400000000000000" pitchFamily="2"/>
            </a:rPr>
            <a:t> मर्नुभयो र पुनरुत्थान हुनुभयो तब चेलाहरूले उपवास बस्नु आवश्यक थियो।</a:t>
          </a:r>
          <a:endParaRPr lang="es-ES" sz="1800" kern="1200" dirty="0">
            <a:cs typeface="Kalimati" panose="00000400000000000000" pitchFamily="2"/>
          </a:endParaRPr>
        </a:p>
      </dsp:txBody>
      <dsp:txXfrm>
        <a:off x="1475" y="2837221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विवाहको </a:t>
          </a:r>
          <a:r>
            <a:rPr lang="ne-NP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अर्तिकथा</a:t>
          </a: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 (</a:t>
          </a:r>
          <a:r>
            <a:rPr lang="ne-NP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मर्कूस</a:t>
          </a: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 २:१९÷२०)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63729" y="2849637"/>
          <a:ext cx="2798036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 err="1">
              <a:cs typeface="Kalimati" panose="00000400000000000000" pitchFamily="2"/>
            </a:rPr>
            <a:t>येशूका</a:t>
          </a:r>
          <a:r>
            <a:rPr lang="ne-NP" sz="1800" b="1" kern="1200" dirty="0">
              <a:cs typeface="Kalimati" panose="00000400000000000000" pitchFamily="2"/>
            </a:rPr>
            <a:t> जीवित वचनहरूमा परम्परा, संस्कार र धर्मको नाउँमा मरेका वा पौराणिक औपचारिक शिक्षाहरूको काम छैन, न ती शिक्षाहरूसँग </a:t>
          </a:r>
          <a:r>
            <a:rPr lang="ne-NP" sz="1800" b="1" kern="1200" dirty="0" err="1">
              <a:cs typeface="Kalimati" panose="00000400000000000000" pitchFamily="2"/>
            </a:rPr>
            <a:t>येशूको</a:t>
          </a:r>
          <a:r>
            <a:rPr lang="ne-NP" sz="1800" b="1" kern="1200" dirty="0">
              <a:cs typeface="Kalimati" panose="00000400000000000000" pitchFamily="2"/>
            </a:rPr>
            <a:t> सरोकार छ।</a:t>
          </a:r>
          <a:endParaRPr lang="es-ES" sz="1800" kern="1200" dirty="0">
            <a:cs typeface="Kalimati" panose="00000400000000000000" pitchFamily="2"/>
          </a:endParaRPr>
        </a:p>
      </dsp:txBody>
      <dsp:txXfrm>
        <a:off x="3563729" y="2849637"/>
        <a:ext cx="2798036" cy="2370449"/>
      </dsp:txXfrm>
    </dsp:sp>
    <dsp:sp modelId="{CCB867B3-E157-4C84-B87D-B82D0C26119C}">
      <dsp:nvSpPr>
        <dsp:cNvPr id="0" name=""/>
        <dsp:cNvSpPr/>
      </dsp:nvSpPr>
      <dsp:spPr>
        <a:xfrm>
          <a:off x="3434230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पुरानो र नयाँ लुगाको </a:t>
          </a:r>
          <a:r>
            <a:rPr lang="ne-NP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अर्तिकथा</a:t>
          </a:r>
          <a:r>
            <a:rPr lang="ne-NP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 (</a:t>
          </a:r>
          <a:r>
            <a:rPr lang="ne-NP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मर्कूस</a:t>
          </a:r>
          <a:r>
            <a:rPr lang="ne-NP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 २:२१÷२२)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</dsp:txBody>
      <dsp:txXfrm>
        <a:off x="3434230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07/07/2024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452304" y="4707873"/>
            <a:ext cx="528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विवादहरू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379252" y="5940492"/>
            <a:ext cx="147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जुलाई २०, २०२४को निम्ति अध्याय ३</a:t>
            </a:r>
            <a:endParaRPr lang="en" sz="1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के </a:t>
            </a:r>
            <a:r>
              <a:rPr lang="ne-NP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येशूको</a:t>
            </a:r>
            <a:r>
              <a:rPr lang="ne-NP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मगज खुस्केको हो त</a:t>
            </a:r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1781174" y="638472"/>
            <a:ext cx="8629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"जब </a:t>
            </a:r>
            <a:r>
              <a:rPr lang="ne-NP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उहाँको</a:t>
            </a:r>
            <a:r>
              <a:rPr lang="ne-NP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परिवारले यस बारे सुने तब </a:t>
            </a:r>
            <a:r>
              <a:rPr lang="ne-NP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तिनीहरूलाई</a:t>
            </a:r>
            <a:r>
              <a:rPr lang="ne-NP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उहाँलाई</a:t>
            </a:r>
            <a:r>
              <a:rPr lang="ne-NP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समाल्न खोजे, किनभने </a:t>
            </a:r>
            <a:r>
              <a:rPr lang="ne-NP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तिनीहरूले</a:t>
            </a:r>
            <a:r>
              <a:rPr lang="ne-NP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भने '</a:t>
            </a:r>
            <a:r>
              <a:rPr lang="ne-NP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उहाँको</a:t>
            </a:r>
            <a:r>
              <a:rPr lang="ne-NP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मगज खुस्केको छ'" </a:t>
            </a:r>
            <a:r>
              <a:rPr lang="ne-NP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मर्कूस</a:t>
            </a:r>
            <a:r>
              <a:rPr lang="ne-NP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३:२१ रूपान्तरित।</a:t>
            </a:r>
            <a:endParaRPr lang="en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762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4076698" y="1475814"/>
            <a:ext cx="809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येशू</a:t>
            </a:r>
            <a:r>
              <a:rPr lang="ne-NP" sz="2000" b="1" dirty="0">
                <a:cs typeface="Kalimati" panose="00000400000000000000" pitchFamily="2"/>
              </a:rPr>
              <a:t> पागल हुनुभयो भनेर परिवारले किन सोचे होलान् (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३:२०÷२१)?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59540"/>
            <a:ext cx="3824995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112696" y="3949769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परिवारलाई वास्ता गरेन भन्ने परिवारको गुनासो थियो (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३:३२÷३३)।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6" y="1522510"/>
            <a:ext cx="3754154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4076699" y="2774728"/>
            <a:ext cx="80976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छोटो जानकारी पछि, </a:t>
            </a:r>
            <a:r>
              <a:rPr lang="ne-NP" sz="2000" b="1" dirty="0" err="1">
                <a:cs typeface="Kalimati" panose="00000400000000000000" pitchFamily="2"/>
              </a:rPr>
              <a:t>मर्कूसले</a:t>
            </a:r>
            <a:r>
              <a:rPr lang="ne-NP" sz="2000" b="1" dirty="0">
                <a:cs typeface="Kalimati" panose="00000400000000000000" pitchFamily="2"/>
              </a:rPr>
              <a:t> आफ्नो कथालाई निरन्तरता दिन्छन्। उनका </a:t>
            </a:r>
            <a:r>
              <a:rPr lang="ne-NP" sz="2000" b="1" dirty="0" err="1">
                <a:cs typeface="Kalimati" panose="00000400000000000000" pitchFamily="2"/>
              </a:rPr>
              <a:t>नातेदारहरूले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येशूलाई</a:t>
            </a:r>
            <a:r>
              <a:rPr lang="ne-NP" sz="2000" b="1" dirty="0">
                <a:cs typeface="Kalimati" panose="00000400000000000000" pitchFamily="2"/>
              </a:rPr>
              <a:t> खोजेको बताउँछ। </a:t>
            </a:r>
            <a:r>
              <a:rPr lang="ne-NP" sz="2000" b="1" dirty="0" err="1">
                <a:cs typeface="Kalimati" panose="00000400000000000000" pitchFamily="2"/>
              </a:rPr>
              <a:t>तिनीहरूमा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उहाँका</a:t>
            </a:r>
            <a:r>
              <a:rPr lang="ne-NP" sz="2000" b="1" dirty="0">
                <a:cs typeface="Kalimati" panose="00000400000000000000" pitchFamily="2"/>
              </a:rPr>
              <a:t> आमा र भाइहरू (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३:३१)।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4076699" y="1971383"/>
            <a:ext cx="8097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धेरै काममा व्यस्त, खानामा ध्यान नदिने, </a:t>
            </a:r>
            <a:r>
              <a:rPr lang="ne-NP" sz="2000" b="1" dirty="0" err="1">
                <a:cs typeface="Kalimati" panose="00000400000000000000" pitchFamily="2"/>
              </a:rPr>
              <a:t>यहूदी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धर्मगुरु</a:t>
            </a:r>
            <a:r>
              <a:rPr lang="ne-NP" sz="2000" b="1" dirty="0">
                <a:cs typeface="Kalimati" panose="00000400000000000000" pitchFamily="2"/>
              </a:rPr>
              <a:t>, शास्त्री र </a:t>
            </a:r>
            <a:r>
              <a:rPr lang="ne-NP" sz="2000" b="1" dirty="0" err="1">
                <a:cs typeface="Kalimati" panose="00000400000000000000" pitchFamily="2"/>
              </a:rPr>
              <a:t>फरिसीहरूसँग</a:t>
            </a:r>
            <a:r>
              <a:rPr lang="ne-NP" sz="2000" b="1" dirty="0">
                <a:cs typeface="Kalimati" panose="00000400000000000000" pitchFamily="2"/>
              </a:rPr>
              <a:t> निरन्तर रूपमा बहस </a:t>
            </a:r>
            <a:r>
              <a:rPr lang="ne-NP" sz="2000" b="1" dirty="0" err="1">
                <a:cs typeface="Kalimati" panose="00000400000000000000" pitchFamily="2"/>
              </a:rPr>
              <a:t>गर्नुपर्दा</a:t>
            </a:r>
            <a:r>
              <a:rPr lang="ne-NP" sz="2000" b="1" dirty="0">
                <a:cs typeface="Kalimati" panose="00000400000000000000" pitchFamily="2"/>
              </a:rPr>
              <a:t> भएको तनाव॰॰॰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137405" y="5657929"/>
            <a:ext cx="807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उहाँको</a:t>
            </a:r>
            <a:r>
              <a:rPr lang="ne-NP" sz="2000" b="1" dirty="0">
                <a:cs typeface="Kalimati" panose="00000400000000000000" pitchFamily="2"/>
              </a:rPr>
              <a:t> आत्मिक परिवारसँग गाँठो लगाउनु </a:t>
            </a:r>
            <a:r>
              <a:rPr lang="ne-NP" sz="2000" b="1" dirty="0" err="1">
                <a:cs typeface="Kalimati" panose="00000400000000000000" pitchFamily="2"/>
              </a:rPr>
              <a:t>उहाँको</a:t>
            </a:r>
            <a:r>
              <a:rPr lang="ne-NP" sz="2000" b="1" dirty="0">
                <a:cs typeface="Kalimati" panose="00000400000000000000" pitchFamily="2"/>
              </a:rPr>
              <a:t> निम्ति महत्त्वपूर्ण थियो। </a:t>
            </a:r>
            <a:r>
              <a:rPr lang="ne-NP" sz="2000" b="1" dirty="0" err="1">
                <a:cs typeface="Kalimati" panose="00000400000000000000" pitchFamily="2"/>
              </a:rPr>
              <a:t>उहाँले</a:t>
            </a:r>
            <a:r>
              <a:rPr lang="ne-NP" sz="2000" b="1" dirty="0">
                <a:cs typeface="Kalimati" panose="00000400000000000000" pitchFamily="2"/>
              </a:rPr>
              <a:t> भन्नुभयो, "जसले परमेश्वरको इच्छा पालन गर्छन् </a:t>
            </a:r>
            <a:r>
              <a:rPr lang="ne-NP" sz="2000" b="1" dirty="0" err="1">
                <a:cs typeface="Kalimati" panose="00000400000000000000" pitchFamily="2"/>
              </a:rPr>
              <a:t>तिनीहरू</a:t>
            </a:r>
            <a:r>
              <a:rPr lang="ne-NP" sz="2000" b="1" dirty="0">
                <a:cs typeface="Kalimati" panose="00000400000000000000" pitchFamily="2"/>
              </a:rPr>
              <a:t> नै मेरा भाइ, बहिनी र आमा हुन्" (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३:३५)।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112695" y="4635651"/>
            <a:ext cx="8072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बाहिर हेर्दा न्याय गर्नु </a:t>
            </a:r>
            <a:r>
              <a:rPr lang="ne-NP" sz="2000" b="1" dirty="0" err="1">
                <a:cs typeface="Kalimati" panose="00000400000000000000" pitchFamily="2"/>
              </a:rPr>
              <a:t>धोखापूर्ण</a:t>
            </a:r>
            <a:r>
              <a:rPr lang="ne-NP" sz="2000" b="1" dirty="0">
                <a:cs typeface="Kalimati" panose="00000400000000000000" pitchFamily="2"/>
              </a:rPr>
              <a:t> हुन्छ। </a:t>
            </a:r>
            <a:r>
              <a:rPr lang="ne-NP" sz="2000" b="1" dirty="0" err="1">
                <a:cs typeface="Kalimati" panose="00000400000000000000" pitchFamily="2"/>
              </a:rPr>
              <a:t>उहाँका</a:t>
            </a:r>
            <a:r>
              <a:rPr lang="ne-NP" sz="2000" b="1" dirty="0">
                <a:cs typeface="Kalimati" panose="00000400000000000000" pitchFamily="2"/>
              </a:rPr>
              <a:t> आमा र भाइहरू गलत थिए। </a:t>
            </a:r>
            <a:r>
              <a:rPr lang="ne-NP" sz="2000" b="1" dirty="0" err="1">
                <a:cs typeface="Kalimati" panose="00000400000000000000" pitchFamily="2"/>
              </a:rPr>
              <a:t>तिनीहरूको</a:t>
            </a:r>
            <a:r>
              <a:rPr lang="ne-NP" sz="2000" b="1" dirty="0">
                <a:cs typeface="Kalimati" panose="00000400000000000000" pitchFamily="2"/>
              </a:rPr>
              <a:t> काममा हात नहालेर चल्नु </a:t>
            </a:r>
            <a:r>
              <a:rPr lang="ne-NP" sz="2000" b="1" dirty="0" err="1">
                <a:cs typeface="Kalimati" panose="00000400000000000000" pitchFamily="2"/>
              </a:rPr>
              <a:t>उहाँको</a:t>
            </a:r>
            <a:r>
              <a:rPr lang="ne-NP" sz="2000" b="1" dirty="0">
                <a:cs typeface="Kalimati" panose="00000400000000000000" pitchFamily="2"/>
              </a:rPr>
              <a:t> लक्ष्य </a:t>
            </a:r>
            <a:r>
              <a:rPr lang="ne-NP" sz="2000" b="1" dirty="0" err="1">
                <a:cs typeface="Kalimati" panose="00000400000000000000" pitchFamily="2"/>
              </a:rPr>
              <a:t>विपरित</a:t>
            </a:r>
            <a:r>
              <a:rPr lang="ne-NP" sz="2000" b="1" dirty="0">
                <a:cs typeface="Kalimati" panose="00000400000000000000" pitchFamily="2"/>
              </a:rPr>
              <a:t> थियो। </a:t>
            </a:r>
            <a:r>
              <a:rPr lang="ne-NP" sz="2000" b="1" dirty="0" err="1">
                <a:cs typeface="Kalimati" panose="00000400000000000000" pitchFamily="2"/>
              </a:rPr>
              <a:t>तिनीहरूकै</a:t>
            </a:r>
            <a:r>
              <a:rPr lang="ne-NP" sz="2000" b="1" dirty="0">
                <a:cs typeface="Kalimati" panose="00000400000000000000" pitchFamily="2"/>
              </a:rPr>
              <a:t> मुक्तिको निम्ति हानी हुन्थ्यो।</a:t>
            </a:r>
            <a:endParaRPr lang="en" sz="20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419225" y="1581887"/>
            <a:ext cx="10772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"जो मानिसहरू परमेश्वरसँग सम्पर्कमा रहन्छ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तिनीहरूलाई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सतावट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दिने प्रवृत्तिले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छुन्दैन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।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किनकि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त्यस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सतावटमा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नैतिक बल हुँदैन। परमेश्वरका बफादारीहरूको विरुद्धमा मानिसहरू जान्छन् होला, तर भक्तहरूले संसारसँग कुनै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मिलोमत्तो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हुँदैन।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त्यसकारण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, मानिसहरूका राय वा धारणा,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तिनीहरूका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पक्ष वा विपक्षको कदमले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तिनीहरूलाई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असर पार्दैन। जुन धर्म वा आत्मिक जीवन पवित्रताको पक्षमा तालमेल गरेर चलेको हुन्छ त्यसले संसार र हल्का वा विकासे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ईसाईहरूले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तिनीहरूलाई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घृणा गर्नेछन्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किनकि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ती भक्तहरूले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तिनीहरूका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घमाण्ड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, दम्भी: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अहंकार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,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स्वार्थपना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, लोभ र सर्वमान्य पापहरूको भन्डाफोर गरिरहेको हुन्छ। जब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तपाईँले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निन्दा र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सतावट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पाउनुहुन्छ तब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तपाईँ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येशूको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घनिष्ठ साथी भएको प्रमाणित गरिरहेको हुन्छ।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येशूले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ती र अझ धेरै विरोधहरू सहनुभएको थियो। यदि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तपाईँ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परमेश्वरको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विश्‍वासी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योद्धा हुनुहुन्छ भने ती प्रतिकूल परिस्थिति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तपाईँको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निम्ति सकारात्मक हुनसक्छ। जो बहादुर छ,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तिनीहरू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एक्लै सत्यको निम्ति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उभिरहेको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हुन्छ।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तिनीहरूले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कहिल्यैं</a:t>
            </a:r>
            <a:r>
              <a:rPr lang="ne-NP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Kalimati" panose="00000400000000000000" pitchFamily="2"/>
              </a:rPr>
              <a:t> नाश नहुने मुकुट पाउनेछन्।"</a:t>
            </a:r>
            <a:endParaRPr lang="en" sz="2400" b="1" dirty="0">
              <a:solidFill>
                <a:schemeClr val="bg1"/>
              </a:solidFill>
              <a:effectLst>
                <a:glow rad="76200">
                  <a:srgbClr val="6A547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7983310" y="6550223"/>
            <a:ext cx="3677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400" b="1" dirty="0" err="1">
                <a:cs typeface="Kalimati" panose="00000400000000000000" pitchFamily="2"/>
              </a:rPr>
              <a:t>एलेन</a:t>
            </a:r>
            <a:r>
              <a:rPr lang="ne-NP" sz="1400" b="1" dirty="0">
                <a:cs typeface="Kalimati" panose="00000400000000000000" pitchFamily="2"/>
              </a:rPr>
              <a:t> जी॰ </a:t>
            </a:r>
            <a:r>
              <a:rPr lang="ne-NP" sz="1400" b="1" dirty="0" err="1">
                <a:cs typeface="Kalimati" panose="00000400000000000000" pitchFamily="2"/>
              </a:rPr>
              <a:t>ह्वाइट</a:t>
            </a:r>
            <a:r>
              <a:rPr lang="ne-NP" sz="1400" b="1" dirty="0">
                <a:cs typeface="Kalimati" panose="00000400000000000000" pitchFamily="2"/>
              </a:rPr>
              <a:t>, द मेडिकल </a:t>
            </a:r>
            <a:r>
              <a:rPr lang="ne-NP" sz="1400" b="1" dirty="0" err="1">
                <a:cs typeface="Kalimati" panose="00000400000000000000" pitchFamily="2"/>
              </a:rPr>
              <a:t>मिनिस्त्री</a:t>
            </a:r>
            <a:r>
              <a:rPr lang="ne-NP" sz="1400" b="1" dirty="0">
                <a:cs typeface="Kalimati" panose="00000400000000000000" pitchFamily="2"/>
              </a:rPr>
              <a:t>, पृ॰२८२।</a:t>
            </a:r>
            <a:endParaRPr lang="en" sz="14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319067" y="5219611"/>
            <a:ext cx="11556893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"</a:t>
            </a:r>
            <a:r>
              <a:rPr kumimoji="0" lang="ne-NP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उहाँले</a:t>
            </a:r>
            <a:r>
              <a:rPr kumimoji="0" lang="ne-NP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kumimoji="0" lang="ne-NP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तिनीहरूलाई</a:t>
            </a:r>
            <a:r>
              <a:rPr kumimoji="0" lang="ne-NP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भन्नुभयो, '</a:t>
            </a:r>
            <a:r>
              <a:rPr kumimoji="0" lang="ne-NP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साबथ</a:t>
            </a:r>
            <a:r>
              <a:rPr kumimoji="0" lang="ne-NP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मानिसको निम्ति बनाइएको हो, तर मानिस </a:t>
            </a:r>
            <a:r>
              <a:rPr kumimoji="0" lang="ne-NP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साबथको</a:t>
            </a:r>
            <a:r>
              <a:rPr kumimoji="0" lang="ne-NP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निम्ति बनाइएको होइन। </a:t>
            </a:r>
            <a:r>
              <a:rPr kumimoji="0" lang="ne-NP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त्यसकारण</a:t>
            </a:r>
            <a:r>
              <a:rPr kumimoji="0" lang="ne-NP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मानिसको पुत्र </a:t>
            </a:r>
            <a:r>
              <a:rPr kumimoji="0" lang="ne-NP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साबथको</a:t>
            </a:r>
            <a:r>
              <a:rPr kumimoji="0" lang="ne-NP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पनि प्रभु हो।'" </a:t>
            </a:r>
            <a:r>
              <a:rPr kumimoji="0" lang="ne-NP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मर्कूस</a:t>
            </a:r>
            <a:r>
              <a:rPr kumimoji="0" lang="ne-NP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२:२७।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DB3817"/>
              </a:solidFill>
              <a:effectLst/>
              <a:uLnTx/>
              <a:uFillTx/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508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5105400" y="4053334"/>
            <a:ext cx="7067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ne-NP" sz="2000" b="1" dirty="0"/>
              <a:t>क्षमाको बारेमा विवाद।</a:t>
            </a:r>
            <a:r>
              <a:rPr lang="en" sz="2000" b="1" dirty="0"/>
              <a:t> </a:t>
            </a:r>
            <a:r>
              <a:rPr lang="ne-NP" sz="2000" b="1" dirty="0" err="1"/>
              <a:t>मर्कूस</a:t>
            </a:r>
            <a:r>
              <a:rPr lang="en" sz="2000" b="1" dirty="0"/>
              <a:t> </a:t>
            </a:r>
            <a:r>
              <a:rPr lang="ne-NP" sz="2000" b="1" dirty="0"/>
              <a:t>२</a:t>
            </a:r>
            <a:r>
              <a:rPr lang="en" sz="2000" b="1" dirty="0"/>
              <a:t>:</a:t>
            </a:r>
            <a:r>
              <a:rPr lang="ne-NP" sz="2000" b="1" dirty="0"/>
              <a:t>१</a:t>
            </a:r>
            <a:r>
              <a:rPr lang="en" sz="2000" b="1" dirty="0"/>
              <a:t>-</a:t>
            </a:r>
            <a:r>
              <a:rPr lang="ne-NP" sz="2000" b="1" dirty="0"/>
              <a:t>१२।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ne-NP" sz="2000" b="1" dirty="0"/>
              <a:t>खानाको बारेमा विवाद।</a:t>
            </a:r>
            <a:r>
              <a:rPr lang="en" sz="2000" b="1" dirty="0"/>
              <a:t> </a:t>
            </a:r>
            <a:r>
              <a:rPr lang="ne-NP" sz="2000" b="1" dirty="0" err="1"/>
              <a:t>मर्कूस</a:t>
            </a:r>
            <a:r>
              <a:rPr lang="en" sz="2000" b="1" dirty="0"/>
              <a:t> </a:t>
            </a:r>
            <a:r>
              <a:rPr lang="ne-NP" sz="2000" b="1" dirty="0"/>
              <a:t>२</a:t>
            </a:r>
            <a:r>
              <a:rPr lang="en" sz="2000" b="1" dirty="0"/>
              <a:t>:</a:t>
            </a:r>
            <a:r>
              <a:rPr lang="ne-NP" sz="2000" b="1" dirty="0"/>
              <a:t>१३</a:t>
            </a:r>
            <a:r>
              <a:rPr lang="en" sz="2000" b="1" dirty="0"/>
              <a:t>-</a:t>
            </a:r>
            <a:r>
              <a:rPr lang="ne-NP" sz="2000" b="1" dirty="0"/>
              <a:t>२२।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ne-NP" sz="2000" b="1" dirty="0" err="1"/>
              <a:t>साबथको</a:t>
            </a:r>
            <a:r>
              <a:rPr lang="ne-NP" sz="2000" b="1" dirty="0"/>
              <a:t> बारेमा विवाद।</a:t>
            </a:r>
            <a:r>
              <a:rPr lang="en" sz="2000" b="1" dirty="0"/>
              <a:t> </a:t>
            </a:r>
            <a:r>
              <a:rPr lang="ne-NP" sz="2000" b="1" dirty="0"/>
              <a:t> </a:t>
            </a:r>
            <a:r>
              <a:rPr lang="ne-NP" sz="2000" b="1" dirty="0" err="1"/>
              <a:t>मर्कूस</a:t>
            </a:r>
            <a:r>
              <a:rPr lang="en" sz="2000" b="1" dirty="0"/>
              <a:t> </a:t>
            </a:r>
            <a:r>
              <a:rPr lang="ne-NP" sz="2000" b="1" dirty="0"/>
              <a:t>२</a:t>
            </a:r>
            <a:r>
              <a:rPr lang="en" sz="2000" b="1" dirty="0"/>
              <a:t>:</a:t>
            </a:r>
            <a:r>
              <a:rPr lang="ne-NP" sz="2000" b="1" dirty="0"/>
              <a:t>२३</a:t>
            </a:r>
            <a:r>
              <a:rPr lang="en" sz="2000" b="1" dirty="0"/>
              <a:t>-</a:t>
            </a:r>
            <a:r>
              <a:rPr lang="ne-NP" sz="2000" b="1" dirty="0"/>
              <a:t>३</a:t>
            </a:r>
            <a:r>
              <a:rPr lang="en" sz="2000" b="1" dirty="0"/>
              <a:t>:</a:t>
            </a:r>
            <a:r>
              <a:rPr lang="ne-NP" sz="2000" b="1" dirty="0"/>
              <a:t>६।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ne-NP" sz="2000" b="1" dirty="0" err="1"/>
              <a:t>येशूकै</a:t>
            </a:r>
            <a:r>
              <a:rPr lang="ne-NP" sz="2000" b="1" dirty="0"/>
              <a:t> बारेमा विवादास्पद </a:t>
            </a:r>
            <a:r>
              <a:rPr lang="ne-NP" sz="2000" b="1" dirty="0" err="1"/>
              <a:t>प्रश्‍नहरू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ne-NP" sz="2000" b="1" dirty="0"/>
              <a:t>कुन शक्तिले </a:t>
            </a:r>
            <a:r>
              <a:rPr lang="ne-NP" sz="2000" b="1" dirty="0" err="1"/>
              <a:t>उहाँले</a:t>
            </a:r>
            <a:r>
              <a:rPr lang="ne-NP" sz="2000" b="1" dirty="0"/>
              <a:t> </a:t>
            </a:r>
            <a:r>
              <a:rPr lang="ne-NP" sz="2000" b="1" dirty="0" err="1"/>
              <a:t>आश्‍चर्यको</a:t>
            </a:r>
            <a:r>
              <a:rPr lang="ne-NP" sz="2000" b="1" dirty="0"/>
              <a:t> काम गर्नुहुन्छ</a:t>
            </a:r>
            <a:r>
              <a:rPr lang="en" sz="2000" b="1" dirty="0"/>
              <a:t>? </a:t>
            </a:r>
            <a:r>
              <a:rPr lang="ne-NP" sz="2000" b="1" dirty="0" err="1"/>
              <a:t>मर्कूस</a:t>
            </a:r>
            <a:r>
              <a:rPr lang="en" sz="2000" b="1" dirty="0"/>
              <a:t> </a:t>
            </a:r>
            <a:r>
              <a:rPr lang="ne-NP" sz="2000" b="1" dirty="0"/>
              <a:t>३</a:t>
            </a:r>
            <a:r>
              <a:rPr lang="en" sz="2000" b="1" dirty="0"/>
              <a:t>:</a:t>
            </a:r>
            <a:r>
              <a:rPr lang="ne-NP" sz="2000" b="1" dirty="0"/>
              <a:t>२</a:t>
            </a:r>
            <a:r>
              <a:rPr lang="en" sz="2000" b="1" dirty="0"/>
              <a:t>-</a:t>
            </a:r>
            <a:r>
              <a:rPr lang="ne-NP" sz="2000" b="1" dirty="0"/>
              <a:t>३०।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ne-NP" sz="2000" b="1" dirty="0"/>
              <a:t>के </a:t>
            </a:r>
            <a:r>
              <a:rPr lang="ne-NP" sz="2000" b="1" dirty="0" err="1"/>
              <a:t>येशूको</a:t>
            </a:r>
            <a:r>
              <a:rPr lang="ne-NP" sz="2000" b="1" dirty="0"/>
              <a:t> मगज खुस्केको हो त</a:t>
            </a:r>
            <a:r>
              <a:rPr lang="en" sz="2000" b="1" dirty="0"/>
              <a:t>? </a:t>
            </a:r>
            <a:r>
              <a:rPr lang="ne-NP" sz="2000" b="1" dirty="0" err="1"/>
              <a:t>मर्कूस</a:t>
            </a:r>
            <a:r>
              <a:rPr lang="en" sz="2000" b="1" dirty="0"/>
              <a:t> </a:t>
            </a:r>
            <a:r>
              <a:rPr lang="ne-NP" sz="2000" b="1" dirty="0"/>
              <a:t>३</a:t>
            </a:r>
            <a:r>
              <a:rPr lang="en" sz="2000" b="1" dirty="0"/>
              <a:t>:</a:t>
            </a:r>
            <a:r>
              <a:rPr lang="ne-NP" sz="2000" b="1" dirty="0"/>
              <a:t>२०</a:t>
            </a:r>
            <a:r>
              <a:rPr lang="en" sz="2000" b="1" dirty="0"/>
              <a:t>-</a:t>
            </a:r>
            <a:r>
              <a:rPr lang="ne-NP" sz="2000" b="1" dirty="0"/>
              <a:t>२१</a:t>
            </a:r>
            <a:r>
              <a:rPr lang="en" sz="2000" b="1" dirty="0"/>
              <a:t>, </a:t>
            </a:r>
            <a:r>
              <a:rPr lang="ne-NP" sz="2000" b="1" dirty="0"/>
              <a:t>३१</a:t>
            </a:r>
            <a:r>
              <a:rPr lang="en" sz="2000" b="1" dirty="0"/>
              <a:t>-</a:t>
            </a:r>
            <a:r>
              <a:rPr lang="ne-NP" sz="2000" b="1" dirty="0"/>
              <a:t>३५।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800" y="250121"/>
            <a:ext cx="724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ne-NP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येशूका</a:t>
            </a:r>
            <a:r>
              <a:rPr lang="ne-N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आचरण, </a:t>
            </a:r>
            <a:r>
              <a:rPr lang="ne-NP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उहाँको</a:t>
            </a:r>
            <a:r>
              <a:rPr lang="ne-N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प्रचार गर्ने शैली र </a:t>
            </a:r>
            <a:r>
              <a:rPr lang="ne-NP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उहाँको</a:t>
            </a:r>
            <a:r>
              <a:rPr lang="ne-N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निको पार्ने कामले </a:t>
            </a:r>
            <a:r>
              <a:rPr lang="ne-NP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तत्कालिन</a:t>
            </a:r>
            <a:r>
              <a:rPr lang="ne-N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धार्मिक </a:t>
            </a:r>
            <a:r>
              <a:rPr lang="ne-NP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अगुवाहरूले</a:t>
            </a:r>
            <a:r>
              <a:rPr lang="ne-N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मानेका धर्म र परम्पराहरूको निम्ति आपत्तिजनक भएकोले </a:t>
            </a:r>
            <a:r>
              <a:rPr lang="ne-NP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तिनीहरूसँग</a:t>
            </a:r>
            <a:r>
              <a:rPr lang="ne-N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बाझिन पुगेको थियो।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3762375"/>
            <a:ext cx="4265083" cy="29527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851" y="590575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86" y="6278971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799" y="3228945"/>
            <a:ext cx="7248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नि:सन्देह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येशूको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जीवन नै विवादास्पद थियो।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800" y="2446573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उहाँका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आफ्नै आफन्तहरूले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उहाँको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कामको व्यस्तताले गर्दा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उहाँले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दिमाग गुमायो भनेर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विश्‍वास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गरेका थिए।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348347"/>
            <a:ext cx="7248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येशूले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ईश्‍वर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निन्दा गर्नुभएको,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खँचुवा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र पापीहरूका साथी हुनुभएको;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साबथ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टोड्ने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र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बिलजेबुब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वा सैतानसँग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मिलोमत्तो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गरेर काम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गरिहनुभएको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भनेर पनि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तिनीहरूले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आरोप लगाए।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क्षमाको बारेमा विवादहरू</a:t>
            </a:r>
            <a:endParaRPr lang="en" sz="4400" b="1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0" y="60382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"जब </a:t>
            </a:r>
            <a:r>
              <a:rPr lang="ne-NP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येशूले</a:t>
            </a:r>
            <a:r>
              <a:rPr lang="ne-N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तिनीहरूका</a:t>
            </a:r>
            <a:r>
              <a:rPr lang="ne-N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विश्‍वास</a:t>
            </a:r>
            <a:r>
              <a:rPr lang="ne-N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देखे, तब </a:t>
            </a:r>
            <a:r>
              <a:rPr lang="ne-NP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उहाँले</a:t>
            </a:r>
            <a:r>
              <a:rPr lang="ne-N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पक्षाघात भएको मानिसलाई भन्नुभयो, 'बाबु </a:t>
            </a:r>
            <a:r>
              <a:rPr lang="ne-NP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तिम्रो</a:t>
            </a:r>
            <a:r>
              <a:rPr lang="ne-N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पापहरू क्षमा भयो।'" (</a:t>
            </a:r>
            <a:r>
              <a:rPr lang="ne-NP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मर्कूस</a:t>
            </a:r>
            <a:r>
              <a:rPr lang="ne-N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२:५)।</a:t>
            </a:r>
            <a:endParaRPr lang="e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161924" y="973157"/>
            <a:ext cx="7924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जब </a:t>
            </a:r>
            <a:r>
              <a:rPr lang="ne-NP" sz="2000" b="1" dirty="0" err="1">
                <a:cs typeface="Kalimati" panose="00000400000000000000" pitchFamily="2"/>
              </a:rPr>
              <a:t>कपर्नुममा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येशू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पत्रुसको</a:t>
            </a:r>
            <a:r>
              <a:rPr lang="ne-NP" sz="2000" b="1" dirty="0">
                <a:cs typeface="Kalimati" panose="00000400000000000000" pitchFamily="2"/>
              </a:rPr>
              <a:t> घरमा फर्कनुभएको थियो, तब धेरै मानिसहरू </a:t>
            </a:r>
            <a:r>
              <a:rPr lang="ne-NP" sz="2000" b="1" dirty="0" err="1">
                <a:cs typeface="Kalimati" panose="00000400000000000000" pitchFamily="2"/>
              </a:rPr>
              <a:t>उहाँको</a:t>
            </a:r>
            <a:r>
              <a:rPr lang="ne-NP" sz="2000" b="1" dirty="0">
                <a:cs typeface="Kalimati" panose="00000400000000000000" pitchFamily="2"/>
              </a:rPr>
              <a:t> वचन सुन्न आएका थिए (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२:१÷२)। आफ्ना पक्षाघात भएको साथीलाई लिएर चार जना साथीहरू </a:t>
            </a:r>
            <a:r>
              <a:rPr lang="ne-NP" sz="2000" b="1" dirty="0" err="1">
                <a:cs typeface="Kalimati" panose="00000400000000000000" pitchFamily="2"/>
              </a:rPr>
              <a:t>येशूकहाँ</a:t>
            </a:r>
            <a:r>
              <a:rPr lang="ne-NP" sz="2000" b="1" dirty="0">
                <a:cs typeface="Kalimati" panose="00000400000000000000" pitchFamily="2"/>
              </a:rPr>
              <a:t> निको पार्न ल्याएका थिए। तर </a:t>
            </a:r>
            <a:r>
              <a:rPr lang="ne-NP" sz="2000" b="1" dirty="0" err="1">
                <a:cs typeface="Kalimati" panose="00000400000000000000" pitchFamily="2"/>
              </a:rPr>
              <a:t>तिनीहरूले</a:t>
            </a:r>
            <a:r>
              <a:rPr lang="ne-NP" sz="2000" b="1" dirty="0">
                <a:cs typeface="Kalimati" panose="00000400000000000000" pitchFamily="2"/>
              </a:rPr>
              <a:t> उसलाई </a:t>
            </a:r>
            <a:r>
              <a:rPr lang="ne-NP" sz="2000" b="1" dirty="0" err="1">
                <a:cs typeface="Kalimati" panose="00000400000000000000" pitchFamily="2"/>
              </a:rPr>
              <a:t>उहाँकहाँ</a:t>
            </a:r>
            <a:r>
              <a:rPr lang="ne-NP" sz="2000" b="1" dirty="0">
                <a:cs typeface="Kalimati" panose="00000400000000000000" pitchFamily="2"/>
              </a:rPr>
              <a:t> ल्याउन सकेन। </a:t>
            </a:r>
            <a:r>
              <a:rPr lang="ne-NP" sz="2000" b="1" dirty="0" err="1">
                <a:cs typeface="Kalimati" panose="00000400000000000000" pitchFamily="2"/>
              </a:rPr>
              <a:t>येशूका</a:t>
            </a:r>
            <a:r>
              <a:rPr lang="ne-NP" sz="2000" b="1" dirty="0">
                <a:cs typeface="Kalimati" panose="00000400000000000000" pitchFamily="2"/>
              </a:rPr>
              <a:t> उसलाई ल्याउने </a:t>
            </a:r>
            <a:r>
              <a:rPr lang="ne-NP" sz="2000" b="1" dirty="0" err="1">
                <a:cs typeface="Kalimati" panose="00000400000000000000" pitchFamily="2"/>
              </a:rPr>
              <a:t>ने</a:t>
            </a:r>
            <a:r>
              <a:rPr lang="ne-NP" sz="2000" b="1" dirty="0">
                <a:cs typeface="Kalimati" panose="00000400000000000000" pitchFamily="2"/>
              </a:rPr>
              <a:t> जिद्दी गरेकाले </a:t>
            </a:r>
            <a:r>
              <a:rPr lang="ne-NP" sz="2000" b="1" dirty="0" err="1">
                <a:cs typeface="Kalimati" panose="00000400000000000000" pitchFamily="2"/>
              </a:rPr>
              <a:t>तिनीहरूले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माथी</a:t>
            </a:r>
            <a:r>
              <a:rPr lang="ne-NP" sz="2000" b="1" dirty="0">
                <a:cs typeface="Kalimati" panose="00000400000000000000" pitchFamily="2"/>
              </a:rPr>
              <a:t> छानामा गएर त्यसलाई उघारेर बिरामीलाई </a:t>
            </a:r>
            <a:r>
              <a:rPr lang="ne-NP" sz="2000" b="1" dirty="0" err="1">
                <a:cs typeface="Kalimati" panose="00000400000000000000" pitchFamily="2"/>
              </a:rPr>
              <a:t>येशूको</a:t>
            </a:r>
            <a:r>
              <a:rPr lang="ne-NP" sz="2000" b="1" dirty="0">
                <a:cs typeface="Kalimati" panose="00000400000000000000" pitchFamily="2"/>
              </a:rPr>
              <a:t> नजिक तल झारे। </a:t>
            </a: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बोल्दा </a:t>
            </a:r>
            <a:r>
              <a:rPr lang="ne-NP" sz="2000" b="1" dirty="0" err="1">
                <a:cs typeface="Kalimati" panose="00000400000000000000" pitchFamily="2"/>
              </a:rPr>
              <a:t>बोल्दा</a:t>
            </a:r>
            <a:r>
              <a:rPr lang="ne-NP" sz="2000" b="1" dirty="0">
                <a:cs typeface="Kalimati" panose="00000400000000000000" pitchFamily="2"/>
              </a:rPr>
              <a:t> रोक्नुभयो। सबै जना चुपचाप भए। </a:t>
            </a: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के गर्नुहुनेछ भनेर </a:t>
            </a:r>
            <a:r>
              <a:rPr lang="ne-NP" sz="2000" b="1" dirty="0" err="1">
                <a:cs typeface="Kalimati" panose="00000400000000000000" pitchFamily="2"/>
              </a:rPr>
              <a:t>तिनीहरूले</a:t>
            </a:r>
            <a:r>
              <a:rPr lang="ne-NP" sz="2000" b="1" dirty="0">
                <a:cs typeface="Kalimati" panose="00000400000000000000" pitchFamily="2"/>
              </a:rPr>
              <a:t> हेरेका थिए (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२:३÷४)।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96" y="1133229"/>
            <a:ext cx="3848332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161924" y="5528250"/>
            <a:ext cx="792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 err="1">
                <a:cs typeface="Kalimati" panose="00000400000000000000" pitchFamily="2"/>
              </a:rPr>
              <a:t>येशूलाई</a:t>
            </a:r>
            <a:r>
              <a:rPr lang="ne-NP" b="1" dirty="0">
                <a:cs typeface="Kalimati" panose="00000400000000000000" pitchFamily="2"/>
              </a:rPr>
              <a:t> क्षमा दिने शक्ति </a:t>
            </a:r>
            <a:r>
              <a:rPr lang="ne-NP" b="1" dirty="0" err="1">
                <a:cs typeface="Kalimati" panose="00000400000000000000" pitchFamily="2"/>
              </a:rPr>
              <a:t>दिनुभएकोले</a:t>
            </a:r>
            <a:r>
              <a:rPr lang="ne-NP" b="1" dirty="0">
                <a:cs typeface="Kalimati" panose="00000400000000000000" pitchFamily="2"/>
              </a:rPr>
              <a:t> मानिसहरूले परमेश्वरको प्रशंसा गरे (</a:t>
            </a:r>
            <a:r>
              <a:rPr lang="ne-NP" b="1" dirty="0" err="1">
                <a:cs typeface="Kalimati" panose="00000400000000000000" pitchFamily="2"/>
              </a:rPr>
              <a:t>मर्कूस</a:t>
            </a:r>
            <a:r>
              <a:rPr lang="ne-NP" b="1" dirty="0">
                <a:cs typeface="Kalimati" panose="00000400000000000000" pitchFamily="2"/>
              </a:rPr>
              <a:t> २:१२; </a:t>
            </a:r>
            <a:r>
              <a:rPr lang="ne-NP" b="1" dirty="0" err="1">
                <a:cs typeface="Kalimati" panose="00000400000000000000" pitchFamily="2"/>
              </a:rPr>
              <a:t>मत्ती</a:t>
            </a:r>
            <a:r>
              <a:rPr lang="ne-NP" b="1" dirty="0">
                <a:cs typeface="Kalimati" panose="00000400000000000000" pitchFamily="2"/>
              </a:rPr>
              <a:t> ९:८)। पक्षाघात भएको मानिस हिँडे; तर </a:t>
            </a:r>
            <a:r>
              <a:rPr lang="ne-NP" b="1" dirty="0" err="1">
                <a:cs typeface="Kalimati" panose="00000400000000000000" pitchFamily="2"/>
              </a:rPr>
              <a:t>धर्मगुरु</a:t>
            </a:r>
            <a:r>
              <a:rPr lang="ne-NP" b="1" dirty="0">
                <a:cs typeface="Kalimati" panose="00000400000000000000" pitchFamily="2"/>
              </a:rPr>
              <a:t> र पण्डितहरू अन्धो भएका थिए। </a:t>
            </a:r>
            <a:r>
              <a:rPr lang="ne-NP" b="1" dirty="0" err="1">
                <a:cs typeface="Kalimati" panose="00000400000000000000" pitchFamily="2"/>
              </a:rPr>
              <a:t>तिनीहरूलाई</a:t>
            </a:r>
            <a:r>
              <a:rPr lang="ne-NP" b="1" dirty="0">
                <a:cs typeface="Kalimati" panose="00000400000000000000" pitchFamily="2"/>
              </a:rPr>
              <a:t> थाहा थिएन कि </a:t>
            </a:r>
            <a:r>
              <a:rPr lang="ne-NP" b="1" dirty="0" err="1">
                <a:cs typeface="Kalimati" panose="00000400000000000000" pitchFamily="2"/>
              </a:rPr>
              <a:t>येशूले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तिनीहरूको</a:t>
            </a:r>
            <a:r>
              <a:rPr lang="ne-NP" b="1" dirty="0">
                <a:cs typeface="Kalimati" panose="00000400000000000000" pitchFamily="2"/>
              </a:rPr>
              <a:t> सोचलाई पढ्न सक्नुहुन्छ। </a:t>
            </a:r>
            <a:r>
              <a:rPr lang="ne-NP" b="1" dirty="0" err="1">
                <a:cs typeface="Kalimati" panose="00000400000000000000" pitchFamily="2"/>
              </a:rPr>
              <a:t>उहाँले</a:t>
            </a:r>
            <a:r>
              <a:rPr lang="ne-NP" b="1" dirty="0">
                <a:cs typeface="Kalimati" panose="00000400000000000000" pitchFamily="2"/>
              </a:rPr>
              <a:t> पापीलाई क्षमा गर्नु र निको पार्ने अधिकार थियो।</a:t>
            </a:r>
            <a:endParaRPr lang="en" b="1" dirty="0">
              <a:cs typeface="Kalimati" panose="00000400000000000000" pitchFamily="2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161923" y="4527976"/>
            <a:ext cx="7924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धर्मगुरुहरूको</a:t>
            </a:r>
            <a:r>
              <a:rPr lang="ne-NP" sz="2000" b="1" dirty="0">
                <a:cs typeface="Kalimati" panose="00000400000000000000" pitchFamily="2"/>
              </a:rPr>
              <a:t> निम्ति यो </a:t>
            </a:r>
            <a:r>
              <a:rPr lang="ne-NP" sz="2000" b="1" dirty="0" err="1">
                <a:cs typeface="Kalimati" panose="00000400000000000000" pitchFamily="2"/>
              </a:rPr>
              <a:t>ईश्‍वर</a:t>
            </a:r>
            <a:r>
              <a:rPr lang="ne-NP" sz="2000" b="1" dirty="0">
                <a:cs typeface="Kalimati" panose="00000400000000000000" pitchFamily="2"/>
              </a:rPr>
              <a:t> निन्दा थियो (हो, यदि </a:t>
            </a:r>
            <a:r>
              <a:rPr lang="ne-NP" sz="2000" b="1" dirty="0" err="1">
                <a:cs typeface="Kalimati" panose="00000400000000000000" pitchFamily="2"/>
              </a:rPr>
              <a:t>येशू</a:t>
            </a:r>
            <a:r>
              <a:rPr lang="ne-NP" sz="2000" b="1" dirty="0">
                <a:cs typeface="Kalimati" panose="00000400000000000000" pitchFamily="2"/>
              </a:rPr>
              <a:t> आफै परमेश्वर नभएको भए)। </a:t>
            </a:r>
            <a:r>
              <a:rPr lang="ne-NP" sz="2000" b="1" dirty="0" err="1">
                <a:cs typeface="Kalimati" panose="00000400000000000000" pitchFamily="2"/>
              </a:rPr>
              <a:t>उहाँमा</a:t>
            </a:r>
            <a:r>
              <a:rPr lang="ne-NP" sz="2000" b="1" dirty="0">
                <a:cs typeface="Kalimati" panose="00000400000000000000" pitchFamily="2"/>
              </a:rPr>
              <a:t> क्षमा दिने शक्ति छ भनेर देखाउनु भएको थियो, </a:t>
            </a: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त्यस पक्षाघातलाई निको पार्नुभयो (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२:८÷११)।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161920" y="3219926"/>
            <a:ext cx="7924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"</a:t>
            </a:r>
            <a:r>
              <a:rPr lang="ne-NP" sz="2000" b="1" dirty="0" err="1">
                <a:cs typeface="Kalimati" panose="00000400000000000000" pitchFamily="2"/>
              </a:rPr>
              <a:t>तिम्रा</a:t>
            </a:r>
            <a:r>
              <a:rPr lang="ne-NP" sz="2000" b="1" dirty="0">
                <a:cs typeface="Kalimati" panose="00000400000000000000" pitchFamily="2"/>
              </a:rPr>
              <a:t> पापहरू क्षमा भए" (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२:५)। म त हिँड्न पो चाहेको भनेर त्यो </a:t>
            </a:r>
            <a:r>
              <a:rPr lang="ne-NP" sz="2000" b="1" dirty="0" err="1">
                <a:cs typeface="Kalimati" panose="00000400000000000000" pitchFamily="2"/>
              </a:rPr>
              <a:t>पक्षाघाती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चिच्याउन</a:t>
            </a:r>
            <a:r>
              <a:rPr lang="ne-NP" sz="2000" b="1" dirty="0">
                <a:cs typeface="Kalimati" panose="00000400000000000000" pitchFamily="2"/>
              </a:rPr>
              <a:t> सक्ने थियो। तर ऊ </a:t>
            </a:r>
            <a:r>
              <a:rPr lang="ne-NP" sz="2000" b="1" dirty="0" err="1">
                <a:cs typeface="Kalimati" panose="00000400000000000000" pitchFamily="2"/>
              </a:rPr>
              <a:t>चिच्याएन</a:t>
            </a:r>
            <a:r>
              <a:rPr lang="ne-NP" sz="2000" b="1" dirty="0">
                <a:cs typeface="Kalimati" panose="00000400000000000000" pitchFamily="2"/>
              </a:rPr>
              <a:t>। </a:t>
            </a: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उसको रोगको जगलाई नै निको पार्नुभएको थियो। हिँड्ने नहिँड्ने उसको चासो थिएन। तर उसले क्षमा पायो जसले गर्दा उसको प्राणमा शान्ति दिइएको थियो। </a:t>
            </a:r>
            <a:endParaRPr lang="en" sz="20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ne-NP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खानाको बारेमा विवाद</a:t>
            </a:r>
            <a:endParaRPr lang="en" sz="4400" b="1" dirty="0">
              <a:ln w="12700" cmpd="sng">
                <a:solidFill>
                  <a:schemeClr val="accent6"/>
                </a:solidFill>
                <a:prstDash val="solid"/>
              </a:ln>
              <a:gradFill>
                <a:gsLst>
                  <a:gs pos="0">
                    <a:schemeClr val="accent6"/>
                  </a:gs>
                  <a:gs pos="4000">
                    <a:schemeClr val="accent6">
                      <a:lumMod val="60000"/>
                      <a:lumOff val="40000"/>
                    </a:schemeClr>
                  </a:gs>
                  <a:gs pos="8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"जब उहाँ हिँड्दै थिए, </a:t>
            </a:r>
            <a:r>
              <a:rPr lang="ne-NP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उहाँले</a:t>
            </a:r>
            <a:r>
              <a:rPr lang="ne-NP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लेबी</a:t>
            </a:r>
            <a:r>
              <a:rPr lang="ne-NP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आल्फायुसको</a:t>
            </a:r>
            <a:r>
              <a:rPr lang="ne-NP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छोरो कर </a:t>
            </a:r>
            <a:r>
              <a:rPr lang="ne-NP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लिने</a:t>
            </a:r>
            <a:r>
              <a:rPr lang="ne-NP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छाप्रोमा </a:t>
            </a:r>
            <a:r>
              <a:rPr lang="ne-NP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बसिरहनुभएको</a:t>
            </a:r>
            <a:r>
              <a:rPr lang="ne-NP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देखे। "मेरो पछि लाग," </a:t>
            </a:r>
            <a:r>
              <a:rPr lang="ne-NP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येशूले</a:t>
            </a:r>
            <a:r>
              <a:rPr lang="ne-NP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उसलाई भन्नुभयो। त्यो </a:t>
            </a:r>
            <a:r>
              <a:rPr lang="ne-NP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लेबी</a:t>
            </a:r>
            <a:r>
              <a:rPr lang="ne-NP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जुरुक्‍क</a:t>
            </a:r>
            <a:r>
              <a:rPr lang="ne-NP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उठेर </a:t>
            </a:r>
            <a:r>
              <a:rPr lang="ne-NP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येशूको</a:t>
            </a:r>
            <a:r>
              <a:rPr lang="ne-NP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पछि लागे। </a:t>
            </a:r>
            <a:r>
              <a:rPr lang="ne-NP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मर्कूस</a:t>
            </a:r>
            <a:r>
              <a:rPr lang="ne-NP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२:१४।</a:t>
            </a:r>
            <a:endParaRPr lang="es-ES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284803"/>
            <a:ext cx="8391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लेबीलाई</a:t>
            </a:r>
            <a:r>
              <a:rPr lang="ne-NP" sz="2000" b="1" dirty="0">
                <a:cs typeface="Kalimati" panose="00000400000000000000" pitchFamily="2"/>
              </a:rPr>
              <a:t> बोलाउनुहुँदा विवाद भएको मामिलालाई बुझ्न </a:t>
            </a:r>
            <a:r>
              <a:rPr lang="ne-NP" sz="2000" b="1" dirty="0" err="1">
                <a:cs typeface="Kalimati" panose="00000400000000000000" pitchFamily="2"/>
              </a:rPr>
              <a:t>गार्‍हो</a:t>
            </a:r>
            <a:r>
              <a:rPr lang="ne-NP" sz="2000" b="1" dirty="0">
                <a:cs typeface="Kalimati" panose="00000400000000000000" pitchFamily="2"/>
              </a:rPr>
              <a:t> छैन (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२:१३÷१४)। </a:t>
            </a:r>
            <a:r>
              <a:rPr lang="ne-NP" sz="2000" b="1" dirty="0" err="1">
                <a:cs typeface="Kalimati" panose="00000400000000000000" pitchFamily="2"/>
              </a:rPr>
              <a:t>कठ्ठर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यहूदीको</a:t>
            </a:r>
            <a:r>
              <a:rPr lang="ne-NP" sz="2000" b="1" dirty="0">
                <a:cs typeface="Kalimati" panose="00000400000000000000" pitchFamily="2"/>
              </a:rPr>
              <a:t> निम्ति सरकारी कर्मचारी </a:t>
            </a:r>
            <a:r>
              <a:rPr lang="ne-NP" sz="2000" b="1" dirty="0" err="1">
                <a:cs typeface="Kalimati" panose="00000400000000000000" pitchFamily="2"/>
              </a:rPr>
              <a:t>अन्यजाति</a:t>
            </a:r>
            <a:r>
              <a:rPr lang="ne-NP" sz="2000" b="1" dirty="0">
                <a:cs typeface="Kalimati" panose="00000400000000000000" pitchFamily="2"/>
              </a:rPr>
              <a:t> भन्दा गिरेको हुन्थ्यो। उनी गद्दारी </a:t>
            </a:r>
            <a:r>
              <a:rPr lang="ne-NP" sz="2000" b="1" dirty="0" err="1">
                <a:cs typeface="Kalimati" panose="00000400000000000000" pitchFamily="2"/>
              </a:rPr>
              <a:t>यहूदी</a:t>
            </a:r>
            <a:r>
              <a:rPr lang="ne-NP" sz="2000" b="1" dirty="0">
                <a:cs typeface="Kalimati" panose="00000400000000000000" pitchFamily="2"/>
              </a:rPr>
              <a:t> र शत्रुहरूलाई आफ्नो ज्यान बेचेको भनेर ठानेका थिए। </a:t>
            </a:r>
            <a:r>
              <a:rPr lang="ne-NP" sz="2000" b="1" dirty="0" err="1">
                <a:cs typeface="Kalimati" panose="00000400000000000000" pitchFamily="2"/>
              </a:rPr>
              <a:t>तिनीहरू</a:t>
            </a:r>
            <a:r>
              <a:rPr lang="ne-NP" sz="2000" b="1" dirty="0">
                <a:cs typeface="Kalimati" panose="00000400000000000000" pitchFamily="2"/>
              </a:rPr>
              <a:t> उनीसँग खान र छुन पनि सक्दैनथे।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525" y="2507570"/>
            <a:ext cx="3605213" cy="4189788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562226" y="5127603"/>
            <a:ext cx="5634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 err="1">
                <a:cs typeface="Kalimati" panose="00000400000000000000" pitchFamily="2"/>
              </a:rPr>
              <a:t>तर्कयुक्त</a:t>
            </a:r>
            <a:r>
              <a:rPr lang="ne-NP" b="1" dirty="0">
                <a:cs typeface="Kalimati" panose="00000400000000000000" pitchFamily="2"/>
              </a:rPr>
              <a:t> तरिकाले </a:t>
            </a:r>
            <a:r>
              <a:rPr lang="ne-NP" b="1" dirty="0" err="1">
                <a:cs typeface="Kalimati" panose="00000400000000000000" pitchFamily="2"/>
              </a:rPr>
              <a:t>तिनीहरूको</a:t>
            </a:r>
            <a:r>
              <a:rPr lang="ne-NP" b="1" dirty="0">
                <a:cs typeface="Kalimati" panose="00000400000000000000" pitchFamily="2"/>
              </a:rPr>
              <a:t> आरोपलाई </a:t>
            </a:r>
            <a:r>
              <a:rPr lang="ne-NP" b="1" dirty="0" err="1">
                <a:cs typeface="Kalimati" panose="00000400000000000000" pitchFamily="2"/>
              </a:rPr>
              <a:t>येशूले</a:t>
            </a:r>
            <a:r>
              <a:rPr lang="ne-NP" b="1" dirty="0">
                <a:cs typeface="Kalimati" panose="00000400000000000000" pitchFamily="2"/>
              </a:rPr>
              <a:t> फर्काउनुभयो: यहाँ जस्तो पापीहरूलाई मुक्ति दिने ठाउँ कहाँ पाउँला? (</a:t>
            </a:r>
            <a:r>
              <a:rPr lang="ne-NP" b="1" dirty="0" err="1">
                <a:cs typeface="Kalimati" panose="00000400000000000000" pitchFamily="2"/>
              </a:rPr>
              <a:t>मर्कूस</a:t>
            </a:r>
            <a:r>
              <a:rPr lang="ne-NP" b="1" dirty="0">
                <a:cs typeface="Kalimati" panose="00000400000000000000" pitchFamily="2"/>
              </a:rPr>
              <a:t> २:१७)। अनि </a:t>
            </a:r>
            <a:r>
              <a:rPr lang="ne-NP" b="1" dirty="0" err="1">
                <a:cs typeface="Kalimati" panose="00000400000000000000" pitchFamily="2"/>
              </a:rPr>
              <a:t>तिनीहरूलाई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तिनीहरूको</a:t>
            </a:r>
            <a:r>
              <a:rPr lang="ne-NP" b="1" dirty="0">
                <a:cs typeface="Kalimati" panose="00000400000000000000" pitchFamily="2"/>
              </a:rPr>
              <a:t> आफ्नै मिजासको जाँच गरे भनेर </a:t>
            </a:r>
            <a:r>
              <a:rPr lang="ne-NP" b="1" dirty="0" err="1">
                <a:cs typeface="Kalimati" panose="00000400000000000000" pitchFamily="2"/>
              </a:rPr>
              <a:t>उहाँले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चुनौति</a:t>
            </a:r>
            <a:r>
              <a:rPr lang="ne-NP" b="1" dirty="0">
                <a:cs typeface="Kalimati" panose="00000400000000000000" pitchFamily="2"/>
              </a:rPr>
              <a:t> दिनुभयो। </a:t>
            </a:r>
            <a:r>
              <a:rPr lang="ne-NP" b="1" dirty="0" err="1">
                <a:cs typeface="Kalimati" panose="00000400000000000000" pitchFamily="2"/>
              </a:rPr>
              <a:t>तिनीहरूले</a:t>
            </a:r>
            <a:r>
              <a:rPr lang="ne-NP" b="1" dirty="0">
                <a:cs typeface="Kalimati" panose="00000400000000000000" pitchFamily="2"/>
              </a:rPr>
              <a:t> प्रेम गर्न </a:t>
            </a:r>
            <a:r>
              <a:rPr lang="ne-NP" b="1" dirty="0" err="1">
                <a:cs typeface="Kalimati" panose="00000400000000000000" pitchFamily="2"/>
              </a:rPr>
              <a:t>सिक्नै</a:t>
            </a:r>
            <a:r>
              <a:rPr lang="ne-NP" b="1" dirty="0">
                <a:cs typeface="Kalimati" panose="00000400000000000000" pitchFamily="2"/>
              </a:rPr>
              <a:t> पर्थ्यो (</a:t>
            </a:r>
            <a:r>
              <a:rPr lang="ne-NP" b="1" dirty="0" err="1">
                <a:cs typeface="Kalimati" panose="00000400000000000000" pitchFamily="2"/>
              </a:rPr>
              <a:t>मर्कूस</a:t>
            </a:r>
            <a:r>
              <a:rPr lang="ne-NP" b="1" dirty="0">
                <a:cs typeface="Kalimati" panose="00000400000000000000" pitchFamily="2"/>
              </a:rPr>
              <a:t> ९:१२÷१३)।</a:t>
            </a:r>
            <a:endParaRPr lang="en" b="1" dirty="0">
              <a:cs typeface="Kalimati" panose="00000400000000000000" pitchFamily="2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800476" y="2687181"/>
            <a:ext cx="45408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अझ स्थितिलाई खराब पार्न उहाँ कर </a:t>
            </a:r>
            <a:r>
              <a:rPr lang="ne-NP" sz="2000" b="1" dirty="0" err="1">
                <a:cs typeface="Kalimati" panose="00000400000000000000" pitchFamily="2"/>
              </a:rPr>
              <a:t>लिनेको</a:t>
            </a:r>
            <a:r>
              <a:rPr lang="ne-NP" sz="2000" b="1" dirty="0">
                <a:cs typeface="Kalimati" panose="00000400000000000000" pitchFamily="2"/>
              </a:rPr>
              <a:t> घरमा गएर खाना मात्र खानु भएन त्यस मानिस जस्तै अरूहरूले </a:t>
            </a:r>
            <a:r>
              <a:rPr lang="ne-NP" sz="2000" b="1" dirty="0" err="1">
                <a:cs typeface="Kalimati" panose="00000400000000000000" pitchFamily="2"/>
              </a:rPr>
              <a:t>उहाँलाई</a:t>
            </a:r>
            <a:r>
              <a:rPr lang="ne-NP" sz="2000" b="1" dirty="0">
                <a:cs typeface="Kalimati" panose="00000400000000000000" pitchFamily="2"/>
              </a:rPr>
              <a:t> घेर्न पुगेका थिए (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२:१५)। </a:t>
            </a:r>
            <a:r>
              <a:rPr lang="ne-NP" sz="2000" b="1" dirty="0" err="1">
                <a:cs typeface="Kalimati" panose="00000400000000000000" pitchFamily="2"/>
              </a:rPr>
              <a:t>उहाँको</a:t>
            </a:r>
            <a:r>
              <a:rPr lang="ne-NP" sz="2000" b="1" dirty="0">
                <a:cs typeface="Kalimati" panose="00000400000000000000" pitchFamily="2"/>
              </a:rPr>
              <a:t> त्यस व्यवहारलाई आपत्ति </a:t>
            </a:r>
            <a:r>
              <a:rPr lang="ne-NP" sz="2000" b="1" dirty="0" err="1">
                <a:cs typeface="Kalimati" panose="00000400000000000000" pitchFamily="2"/>
              </a:rPr>
              <a:t>जनाउनेहरूले</a:t>
            </a:r>
            <a:r>
              <a:rPr lang="ne-NP" sz="2000" b="1" dirty="0">
                <a:cs typeface="Kalimati" panose="00000400000000000000" pitchFamily="2"/>
              </a:rPr>
              <a:t> मुख खोले, "</a:t>
            </a:r>
            <a:r>
              <a:rPr lang="ne-NP" sz="2000" b="1" dirty="0" err="1">
                <a:cs typeface="Kalimati" panose="00000400000000000000" pitchFamily="2"/>
              </a:rPr>
              <a:t>क्याहो</a:t>
            </a:r>
            <a:r>
              <a:rPr lang="ne-NP" sz="2000" b="1" dirty="0">
                <a:cs typeface="Kalimati" panose="00000400000000000000" pitchFamily="2"/>
              </a:rPr>
              <a:t> यो, उहाँ त कर्मचारी र पापीहरूसँग मिलेर खाए र पिए?" 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२:१६।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ne-NP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येशूले</a:t>
            </a:r>
            <a:r>
              <a:rPr lang="ne-NP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तिनीहरूलाई</a:t>
            </a:r>
            <a:r>
              <a:rPr lang="ne-NP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भन्‍नुभयो</a:t>
            </a:r>
            <a:r>
              <a:rPr lang="ne-NP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“के दुलहा </a:t>
            </a:r>
            <a:r>
              <a:rPr lang="ne-NP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तिनीहरूका</a:t>
            </a:r>
            <a:r>
              <a:rPr lang="ne-NP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साथमा </a:t>
            </a:r>
            <a:r>
              <a:rPr lang="ne-NP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रहुञ्‍जेल</a:t>
            </a:r>
            <a:r>
              <a:rPr lang="ne-NP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जन्‍तीहरू</a:t>
            </a:r>
            <a:r>
              <a:rPr lang="ne-NP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उपवास वा केही नखाइ </a:t>
            </a:r>
            <a:r>
              <a:rPr lang="ne-NP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बस्‍छन्</a:t>
            </a:r>
            <a:r>
              <a:rPr lang="ne-NP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‌ र? </a:t>
            </a:r>
            <a:r>
              <a:rPr lang="ne-NP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जहिलेसम्‍म</a:t>
            </a:r>
            <a:r>
              <a:rPr lang="ne-NP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दुलहा </a:t>
            </a:r>
            <a:r>
              <a:rPr lang="ne-NP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तिनीहरूका</a:t>
            </a:r>
            <a:r>
              <a:rPr lang="ne-NP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साथमा </a:t>
            </a:r>
            <a:r>
              <a:rPr lang="ne-NP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हुन्‍छन्</a:t>
            </a:r>
            <a:r>
              <a:rPr lang="ne-NP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‌ </a:t>
            </a:r>
            <a:r>
              <a:rPr lang="ne-NP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तिनीहरू</a:t>
            </a:r>
            <a:r>
              <a:rPr lang="ne-NP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उपवास </a:t>
            </a:r>
            <a:r>
              <a:rPr lang="ne-NP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बस्‍दैनन्</a:t>
            </a:r>
            <a:r>
              <a:rPr lang="ne-NP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‌।" </a:t>
            </a:r>
            <a:r>
              <a:rPr lang="ne-NP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मर्कूस</a:t>
            </a:r>
            <a:r>
              <a:rPr lang="ne-NP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२:१९। </a:t>
            </a:r>
            <a:endParaRPr lang="en" dirty="0">
              <a:effectLst>
                <a:glow rad="88900">
                  <a:srgbClr val="B8360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85726" y="1426575"/>
            <a:ext cx="5400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ती </a:t>
            </a:r>
            <a:r>
              <a:rPr lang="ne-NP" b="1" dirty="0" err="1">
                <a:cs typeface="Kalimati" panose="00000400000000000000" pitchFamily="2"/>
              </a:rPr>
              <a:t>यहूदी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फरिसी</a:t>
            </a:r>
            <a:r>
              <a:rPr lang="ne-NP" b="1" dirty="0">
                <a:cs typeface="Kalimati" panose="00000400000000000000" pitchFamily="2"/>
              </a:rPr>
              <a:t> वा पण्डितहरूमा अरूहरू प्रति प्रेम र स्नेह थिएन। </a:t>
            </a:r>
            <a:r>
              <a:rPr lang="ne-NP" b="1" dirty="0" err="1">
                <a:cs typeface="Kalimati" panose="00000400000000000000" pitchFamily="2"/>
              </a:rPr>
              <a:t>तिनीहरूले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यूहन्नाका</a:t>
            </a:r>
            <a:r>
              <a:rPr lang="ne-NP" b="1" dirty="0">
                <a:cs typeface="Kalimati" panose="00000400000000000000" pitchFamily="2"/>
              </a:rPr>
              <a:t> चेलाहरूलाई </a:t>
            </a:r>
            <a:r>
              <a:rPr lang="ne-NP" b="1" dirty="0" err="1">
                <a:cs typeface="Kalimati" panose="00000400000000000000" pitchFamily="2"/>
              </a:rPr>
              <a:t>येशूको</a:t>
            </a:r>
            <a:r>
              <a:rPr lang="ne-NP" b="1" dirty="0">
                <a:cs typeface="Kalimati" panose="00000400000000000000" pitchFamily="2"/>
              </a:rPr>
              <a:t> खिलाफमा आलोचना गर्न उक्साउन प्रयास गरेका थिए, "</a:t>
            </a:r>
            <a:r>
              <a:rPr lang="ne-NP" b="1" dirty="0" err="1">
                <a:cs typeface="Kalimati" panose="00000400000000000000" pitchFamily="2"/>
              </a:rPr>
              <a:t>यूहन्नाका</a:t>
            </a:r>
            <a:r>
              <a:rPr lang="ne-NP" b="1" dirty="0">
                <a:cs typeface="Kalimati" panose="00000400000000000000" pitchFamily="2"/>
              </a:rPr>
              <a:t> र </a:t>
            </a:r>
            <a:r>
              <a:rPr lang="ne-NP" b="1" dirty="0" err="1">
                <a:cs typeface="Kalimati" panose="00000400000000000000" pitchFamily="2"/>
              </a:rPr>
              <a:t>फरिसीहरूका</a:t>
            </a:r>
            <a:r>
              <a:rPr lang="ne-NP" b="1" dirty="0">
                <a:cs typeface="Kalimati" panose="00000400000000000000" pitchFamily="2"/>
              </a:rPr>
              <a:t> चेलाहरूले उपवास बस्छन् तर </a:t>
            </a:r>
            <a:r>
              <a:rPr lang="ne-NP" b="1" dirty="0" err="1">
                <a:cs typeface="Kalimati" panose="00000400000000000000" pitchFamily="2"/>
              </a:rPr>
              <a:t>तपाईँका</a:t>
            </a:r>
            <a:r>
              <a:rPr lang="ne-NP" b="1" dirty="0">
                <a:cs typeface="Kalimati" panose="00000400000000000000" pitchFamily="2"/>
              </a:rPr>
              <a:t> चेलाहरूले किन उपवास बस्दैनन्?" </a:t>
            </a:r>
            <a:r>
              <a:rPr lang="ne-NP" b="1" dirty="0" err="1">
                <a:cs typeface="Kalimati" panose="00000400000000000000" pitchFamily="2"/>
              </a:rPr>
              <a:t>मर्कूस</a:t>
            </a:r>
            <a:r>
              <a:rPr lang="ne-NP" b="1" dirty="0">
                <a:cs typeface="Kalimati" panose="00000400000000000000" pitchFamily="2"/>
              </a:rPr>
              <a:t> २:१८।</a:t>
            </a:r>
            <a:endParaRPr lang="en" b="1" dirty="0">
              <a:cs typeface="Kalimati" panose="00000400000000000000" pitchFamily="2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876305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ne-NP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खानाको बारेमा विवाद </a:t>
            </a:r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e-NP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२</a:t>
            </a:r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85726" y="3057791"/>
            <a:ext cx="5400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अर्तिकथाहरूबाट</a:t>
            </a:r>
            <a:r>
              <a:rPr lang="ne-NP" sz="2000" b="1" dirty="0">
                <a:cs typeface="Kalimati" panose="00000400000000000000" pitchFamily="2"/>
              </a:rPr>
              <a:t> आफ्नो उत्तर दिनुभयो:</a:t>
            </a:r>
            <a:endParaRPr lang="en" sz="20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साबथको</a:t>
            </a:r>
            <a:r>
              <a:rPr lang="ne-NP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बारेमा विवाद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603825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फरिसीहरूले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उहाँ प्रति यो आपत्ति व्यक्त गरे, "हेर्नुहोस् त 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तपाईँका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चेलाहरूले 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साबथमा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जे अवैध छ त्यही गरिरहेका छन्?" 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मर्कूस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२:२४।</a:t>
            </a:r>
            <a:endParaRPr lang="en" sz="1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66675" y="1063109"/>
            <a:ext cx="705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परमेश्वरले </a:t>
            </a:r>
            <a:r>
              <a:rPr lang="ne-NP" sz="2000" b="1" dirty="0" err="1"/>
              <a:t>आशिष</a:t>
            </a:r>
            <a:r>
              <a:rPr lang="ne-NP" sz="2000" b="1" dirty="0"/>
              <a:t> दिनुभएको </a:t>
            </a:r>
            <a:r>
              <a:rPr lang="ne-NP" sz="2000" b="1" dirty="0" err="1"/>
              <a:t>साबथमा</a:t>
            </a:r>
            <a:r>
              <a:rPr lang="ne-NP" sz="2000" b="1" dirty="0"/>
              <a:t> </a:t>
            </a:r>
            <a:r>
              <a:rPr lang="ne-NP" sz="2000" b="1" dirty="0" err="1"/>
              <a:t>फरिसीहरूले</a:t>
            </a:r>
            <a:r>
              <a:rPr lang="ne-NP" sz="2000" b="1" dirty="0"/>
              <a:t> </a:t>
            </a:r>
            <a:r>
              <a:rPr lang="ne-NP" sz="2000" b="1" dirty="0" err="1"/>
              <a:t>कमसेकम</a:t>
            </a:r>
            <a:r>
              <a:rPr lang="ne-NP" sz="2000" b="1" dirty="0"/>
              <a:t> ३९ कामहरू गर्नु नहुने भनेर सिकाएका थिए।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5572123" y="3764846"/>
            <a:ext cx="6619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पछि </a:t>
            </a: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काम गर्नुभयो जुन ३९ मनाही गरेका कामहरूमा एक थिएन, तर त्यसलाई पनि </a:t>
            </a:r>
            <a:r>
              <a:rPr lang="ne-NP" sz="2000" b="1" dirty="0" err="1">
                <a:cs typeface="Kalimati" panose="00000400000000000000" pitchFamily="2"/>
              </a:rPr>
              <a:t>धर्मगुरुहरूले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साबथलाई</a:t>
            </a:r>
            <a:r>
              <a:rPr lang="ne-NP" sz="2000" b="1" dirty="0">
                <a:cs typeface="Kalimati" panose="00000400000000000000" pitchFamily="2"/>
              </a:rPr>
              <a:t> तोडेको भनेर आरोप लगाएका थिए (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३:१÷३)।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3880545"/>
            <a:ext cx="5150983" cy="283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00" y="1117637"/>
            <a:ext cx="4905375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66674" y="2771269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जवाफ</a:t>
            </a:r>
            <a:r>
              <a:rPr lang="ne-NP" sz="2000" b="1" dirty="0">
                <a:cs typeface="Kalimati" panose="00000400000000000000" pitchFamily="2"/>
              </a:rPr>
              <a:t> दिनुहुन्छ: के तिमीहरूलाई याद छैन जब </a:t>
            </a:r>
            <a:r>
              <a:rPr lang="ne-NP" sz="2000" b="1" dirty="0" err="1">
                <a:cs typeface="Kalimati" panose="00000400000000000000" pitchFamily="2"/>
              </a:rPr>
              <a:t>दाउद</a:t>
            </a:r>
            <a:r>
              <a:rPr lang="ne-NP" sz="2000" b="1" dirty="0">
                <a:cs typeface="Kalimati" panose="00000400000000000000" pitchFamily="2"/>
              </a:rPr>
              <a:t> भोकाएका थिए उनले मन्दिरको पवित्र रोटी खाएका थिए, जुन पुजारीले मात्र खान सक्थ्यो? (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२:२५÷२६)।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66673" y="1750843"/>
            <a:ext cx="7058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 अन्न लिएर त्यसको भुस निकालेर चेलाहरूले </a:t>
            </a:r>
            <a:r>
              <a:rPr lang="ne-NP" b="1" dirty="0" err="1">
                <a:cs typeface="Kalimati" panose="00000400000000000000" pitchFamily="2"/>
              </a:rPr>
              <a:t>खाँदा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साबथमा</a:t>
            </a:r>
            <a:r>
              <a:rPr lang="ne-NP" b="1" dirty="0">
                <a:cs typeface="Kalimati" panose="00000400000000000000" pitchFamily="2"/>
              </a:rPr>
              <a:t> तीन निषेध गरिएको काम </a:t>
            </a:r>
            <a:r>
              <a:rPr lang="ne-NP" b="1" dirty="0" err="1">
                <a:cs typeface="Kalimati" panose="00000400000000000000" pitchFamily="2"/>
              </a:rPr>
              <a:t>तिनीहरूले</a:t>
            </a:r>
            <a:r>
              <a:rPr lang="ne-NP" b="1" dirty="0">
                <a:cs typeface="Kalimati" panose="00000400000000000000" pitchFamily="2"/>
              </a:rPr>
              <a:t> गरेका थिए: बालाको कटानी, चुटेको र भुस झारेको (</a:t>
            </a:r>
            <a:r>
              <a:rPr lang="ne-NP" b="1" dirty="0" err="1">
                <a:cs typeface="Kalimati" panose="00000400000000000000" pitchFamily="2"/>
              </a:rPr>
              <a:t>मर्कूस</a:t>
            </a:r>
            <a:r>
              <a:rPr lang="ne-NP" b="1" dirty="0">
                <a:cs typeface="Kalimati" panose="00000400000000000000" pitchFamily="2"/>
              </a:rPr>
              <a:t> २:२३÷२४; </a:t>
            </a:r>
            <a:r>
              <a:rPr lang="ne-NP" b="1" dirty="0" err="1">
                <a:cs typeface="Kalimati" panose="00000400000000000000" pitchFamily="2"/>
              </a:rPr>
              <a:t>मत्ती</a:t>
            </a:r>
            <a:r>
              <a:rPr lang="ne-NP" b="1" dirty="0">
                <a:cs typeface="Kalimati" panose="00000400000000000000" pitchFamily="2"/>
              </a:rPr>
              <a:t> १२:१÷२)।</a:t>
            </a:r>
            <a:endParaRPr lang="en" b="1" dirty="0">
              <a:cs typeface="Kalimati" panose="00000400000000000000" pitchFamily="2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5572123" y="6165503"/>
            <a:ext cx="6619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यो अचम्मको छ कि </a:t>
            </a:r>
            <a:r>
              <a:rPr lang="ne-NP" b="1" dirty="0" err="1">
                <a:cs typeface="Kalimati" panose="00000400000000000000" pitchFamily="2"/>
              </a:rPr>
              <a:t>साबथ</a:t>
            </a:r>
            <a:r>
              <a:rPr lang="ne-NP" b="1" dirty="0">
                <a:cs typeface="Kalimati" panose="00000400000000000000" pitchFamily="2"/>
              </a:rPr>
              <a:t> पालन गर्ने </a:t>
            </a:r>
            <a:r>
              <a:rPr lang="ne-NP" b="1" dirty="0" err="1">
                <a:cs typeface="Kalimati" panose="00000400000000000000" pitchFamily="2"/>
              </a:rPr>
              <a:t>कठ्ठर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यहूदीहरूले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साबथको</a:t>
            </a:r>
            <a:r>
              <a:rPr lang="ne-NP" b="1" dirty="0">
                <a:cs typeface="Kalimati" panose="00000400000000000000" pitchFamily="2"/>
              </a:rPr>
              <a:t> दिनमै </a:t>
            </a:r>
            <a:r>
              <a:rPr lang="ne-NP" b="1" dirty="0" err="1">
                <a:cs typeface="Kalimati" panose="00000400000000000000" pitchFamily="2"/>
              </a:rPr>
              <a:t>येशूलाई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मार्ने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खडयन्त्र</a:t>
            </a:r>
            <a:r>
              <a:rPr lang="ne-NP" b="1" dirty="0">
                <a:cs typeface="Kalimati" panose="00000400000000000000" pitchFamily="2"/>
              </a:rPr>
              <a:t> रचेका थिए। </a:t>
            </a:r>
            <a:r>
              <a:rPr lang="ne-NP" b="1" dirty="0" err="1">
                <a:cs typeface="Kalimati" panose="00000400000000000000" pitchFamily="2"/>
              </a:rPr>
              <a:t>मर्कूस</a:t>
            </a:r>
            <a:r>
              <a:rPr lang="ne-NP" b="1" dirty="0">
                <a:cs typeface="Kalimati" panose="00000400000000000000" pitchFamily="2"/>
              </a:rPr>
              <a:t> ३:६।</a:t>
            </a:r>
            <a:endParaRPr lang="en" b="1" dirty="0">
              <a:cs typeface="Kalimati" panose="00000400000000000000" pitchFamily="2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5572123" y="5473006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आखिरमा आएर </a:t>
            </a:r>
            <a:r>
              <a:rPr lang="ne-NP" sz="2000" b="1" dirty="0" err="1">
                <a:cs typeface="Kalimati" panose="00000400000000000000" pitchFamily="2"/>
              </a:rPr>
              <a:t>येशू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साबथको</a:t>
            </a:r>
            <a:r>
              <a:rPr lang="ne-NP" sz="2000" b="1" dirty="0">
                <a:cs typeface="Kalimati" panose="00000400000000000000" pitchFamily="2"/>
              </a:rPr>
              <a:t> प्रभु हुनुहुन्छ। हाम्रै हितको निम्ति </a:t>
            </a:r>
            <a:r>
              <a:rPr lang="ne-NP" sz="2000" b="1" dirty="0" err="1">
                <a:cs typeface="Kalimati" panose="00000400000000000000" pitchFamily="2"/>
              </a:rPr>
              <a:t>उहाँले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साबथ</a:t>
            </a:r>
            <a:r>
              <a:rPr lang="ne-NP" sz="2000" b="1" dirty="0">
                <a:cs typeface="Kalimati" panose="00000400000000000000" pitchFamily="2"/>
              </a:rPr>
              <a:t> दिनुभएको थियो। 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२:२७÷२८।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5572122" y="4765804"/>
            <a:ext cx="6619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 err="1">
                <a:cs typeface="Kalimati" panose="00000400000000000000" pitchFamily="2"/>
              </a:rPr>
              <a:t>येशूको</a:t>
            </a:r>
            <a:r>
              <a:rPr lang="ne-NP" b="1" dirty="0">
                <a:cs typeface="Kalimati" panose="00000400000000000000" pitchFamily="2"/>
              </a:rPr>
              <a:t>  </a:t>
            </a:r>
            <a:r>
              <a:rPr lang="ne-NP" b="1" dirty="0" err="1">
                <a:cs typeface="Kalimati" panose="00000400000000000000" pitchFamily="2"/>
              </a:rPr>
              <a:t>जवाफ</a:t>
            </a:r>
            <a:r>
              <a:rPr lang="ne-NP" b="1" dirty="0">
                <a:cs typeface="Kalimati" panose="00000400000000000000" pitchFamily="2"/>
              </a:rPr>
              <a:t> थियो: "</a:t>
            </a:r>
            <a:r>
              <a:rPr lang="ne-NP" b="1" dirty="0" err="1">
                <a:cs typeface="Kalimati" panose="00000400000000000000" pitchFamily="2"/>
              </a:rPr>
              <a:t>साबथमा</a:t>
            </a:r>
            <a:r>
              <a:rPr lang="ne-NP" b="1" dirty="0">
                <a:cs typeface="Kalimati" panose="00000400000000000000" pitchFamily="2"/>
              </a:rPr>
              <a:t> गर्नु पर्ने काम कुन वैधानिक छ: असल गर्ने कि खराब गर्ने, उद्धार गर्ने कि </a:t>
            </a:r>
            <a:r>
              <a:rPr lang="ne-NP" b="1" dirty="0" err="1">
                <a:cs typeface="Kalimati" panose="00000400000000000000" pitchFamily="2"/>
              </a:rPr>
              <a:t>मार्ने</a:t>
            </a:r>
            <a:r>
              <a:rPr lang="ne-NP" b="1" dirty="0">
                <a:cs typeface="Kalimati" panose="00000400000000000000" pitchFamily="2"/>
              </a:rPr>
              <a:t>?" </a:t>
            </a:r>
            <a:r>
              <a:rPr lang="ne-NP" b="1" dirty="0" err="1">
                <a:cs typeface="Kalimati" panose="00000400000000000000" pitchFamily="2"/>
              </a:rPr>
              <a:t>मर्कूस</a:t>
            </a:r>
            <a:r>
              <a:rPr lang="ne-NP" b="1" dirty="0">
                <a:cs typeface="Kalimati" panose="00000400000000000000" pitchFamily="2"/>
              </a:rPr>
              <a:t> ३:४।</a:t>
            </a:r>
            <a:endParaRPr lang="en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964590" y="2967335"/>
            <a:ext cx="771048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5400" b="1" dirty="0" err="1">
                <a:ln/>
                <a:solidFill>
                  <a:srgbClr val="9E2909"/>
                </a:solidFill>
              </a:rPr>
              <a:t>येशूकै</a:t>
            </a:r>
            <a:r>
              <a:rPr lang="ne-NP" sz="5400" b="1" dirty="0">
                <a:ln/>
                <a:solidFill>
                  <a:srgbClr val="9E2909"/>
                </a:solidFill>
              </a:rPr>
              <a:t> बारेमा विवादहरू</a:t>
            </a:r>
            <a:endParaRPr lang="en" sz="5400" b="1" dirty="0">
              <a:ln/>
              <a:solidFill>
                <a:srgbClr val="9E2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आश्‍चर्य</a:t>
            </a:r>
            <a:r>
              <a:rPr lang="ne-NP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कामहरू </a:t>
            </a:r>
            <a:r>
              <a:rPr lang="ne-NP" sz="4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उहाँले</a:t>
            </a:r>
            <a:r>
              <a:rPr lang="ne-NP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कसको शक्तिले </a:t>
            </a:r>
            <a:r>
              <a:rPr lang="ne-NP" sz="4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गर्दैहुनुहुन्छ</a:t>
            </a:r>
            <a:r>
              <a:rPr lang="en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1152523" y="676572"/>
            <a:ext cx="988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“</a:t>
            </a:r>
            <a:r>
              <a:rPr lang="ne-NP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"</a:t>
            </a:r>
            <a:r>
              <a:rPr lang="ne-NP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यरूशलेमबाट</a:t>
            </a:r>
            <a:r>
              <a:rPr lang="ne-NP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आएका </a:t>
            </a:r>
            <a:r>
              <a:rPr lang="ne-NP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व्‍यवस्‍थाका</a:t>
            </a:r>
            <a:r>
              <a:rPr lang="ne-NP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शास्‍त्रीहरूले</a:t>
            </a:r>
            <a:r>
              <a:rPr lang="ne-NP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भने, “</a:t>
            </a:r>
            <a:r>
              <a:rPr lang="ne-NP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त्‍यसमा</a:t>
            </a:r>
            <a:r>
              <a:rPr lang="ne-NP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बालजिबुल</a:t>
            </a:r>
            <a:r>
              <a:rPr lang="ne-NP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भूत छ, र भूतहरूको मालिकद्वारा नै </a:t>
            </a:r>
            <a:r>
              <a:rPr lang="ne-NP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त्‍यसले</a:t>
            </a:r>
            <a:r>
              <a:rPr lang="ne-NP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भूतहरू </a:t>
            </a:r>
            <a:r>
              <a:rPr lang="ne-NP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निकाल्‍दछ</a:t>
            </a:r>
            <a:r>
              <a:rPr lang="ne-NP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।” </a:t>
            </a:r>
            <a:r>
              <a:rPr lang="ne-NP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मर्कुस</a:t>
            </a:r>
            <a:r>
              <a:rPr lang="ne-NP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३:२२। </a:t>
            </a:r>
            <a:endParaRPr lang="es-E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238124" y="1446013"/>
            <a:ext cx="8153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येशूका</a:t>
            </a:r>
            <a:r>
              <a:rPr lang="ne-NP" sz="2000" b="1" dirty="0">
                <a:cs typeface="Kalimati" panose="00000400000000000000" pitchFamily="2"/>
              </a:rPr>
              <a:t> परिवारको बारेमा चर्चा गर्दै </a:t>
            </a:r>
            <a:r>
              <a:rPr lang="ne-NP" sz="2000" b="1" dirty="0" err="1">
                <a:cs typeface="Kalimati" panose="00000400000000000000" pitchFamily="2"/>
              </a:rPr>
              <a:t>मर्कूसले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येशूको</a:t>
            </a:r>
            <a:r>
              <a:rPr lang="ne-NP" sz="2000" b="1" dirty="0">
                <a:cs typeface="Kalimati" panose="00000400000000000000" pitchFamily="2"/>
              </a:rPr>
              <a:t> कथा सुरु गर्छन्, अनि बीचमा </a:t>
            </a:r>
            <a:r>
              <a:rPr lang="ne-NP" sz="2000" b="1" dirty="0" err="1">
                <a:cs typeface="Kalimati" panose="00000400000000000000" pitchFamily="2"/>
              </a:rPr>
              <a:t>फरिसीहरूसँग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वादविवादमा</a:t>
            </a:r>
            <a:r>
              <a:rPr lang="ne-NP" sz="2000" b="1" dirty="0">
                <a:cs typeface="Kalimati" panose="00000400000000000000" pitchFamily="2"/>
              </a:rPr>
              <a:t> उहाँ फस्नुभएको  उनले बताउँछ। पछि उनी </a:t>
            </a:r>
            <a:r>
              <a:rPr lang="ne-NP" sz="2000" b="1" dirty="0" err="1">
                <a:cs typeface="Kalimati" panose="00000400000000000000" pitchFamily="2"/>
              </a:rPr>
              <a:t>येशूको</a:t>
            </a:r>
            <a:r>
              <a:rPr lang="ne-NP" sz="2000" b="1" dirty="0">
                <a:cs typeface="Kalimati" panose="00000400000000000000" pitchFamily="2"/>
              </a:rPr>
              <a:t> पहिलो कथामा फर्किन्छ। धेरै समयमा </a:t>
            </a:r>
            <a:r>
              <a:rPr lang="ne-NP" sz="2000" b="1" dirty="0" err="1">
                <a:cs typeface="Kalimati" panose="00000400000000000000" pitchFamily="2"/>
              </a:rPr>
              <a:t>मर्कूसले</a:t>
            </a:r>
            <a:r>
              <a:rPr lang="ne-NP" sz="2000" b="1" dirty="0">
                <a:cs typeface="Kalimati" panose="00000400000000000000" pitchFamily="2"/>
              </a:rPr>
              <a:t> यस खालको शैली अपनाएको देखिन्छ। उनले दुई एकै खालका कथाहरू जोडेर वर्णन गर्छन् पछि </a:t>
            </a:r>
            <a:r>
              <a:rPr lang="ne-NP" sz="2000" b="1" dirty="0" err="1">
                <a:cs typeface="Kalimati" panose="00000400000000000000" pitchFamily="2"/>
              </a:rPr>
              <a:t>अत्यन्तै</a:t>
            </a:r>
            <a:r>
              <a:rPr lang="ne-NP" sz="2000" b="1" dirty="0">
                <a:cs typeface="Kalimati" panose="00000400000000000000" pitchFamily="2"/>
              </a:rPr>
              <a:t> महत्त्वपूर्ण कथालाई उनले केन्द्रित गर्छन्।</a:t>
            </a:r>
            <a:endParaRPr lang="en" sz="2000" b="1" dirty="0">
              <a:cs typeface="Kalimati" panose="00000400000000000000" pitchFamily="2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15030"/>
            <a:ext cx="2295524" cy="935858"/>
            <a:chOff x="7534275" y="1569217"/>
            <a:chExt cx="2295524" cy="935858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ne-NP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येशूका</a:t>
              </a:r>
              <a:r>
                <a:rPr lang="ne-NP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परिवारले </a:t>
              </a:r>
              <a:r>
                <a:rPr lang="ne-NP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Kalimati" panose="00000400000000000000" pitchFamily="2"/>
                </a:rPr>
                <a:t>उहाँलाई</a:t>
              </a:r>
              <a:r>
                <a:rPr lang="ne-NP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Kalimati" panose="00000400000000000000" pitchFamily="2"/>
                </a:rPr>
                <a:t> </a:t>
              </a:r>
              <a:r>
                <a:rPr lang="ne-NP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Kalimati" panose="00000400000000000000" pitchFamily="2"/>
                </a:rPr>
                <a:t>खोजीरहेको</a:t>
              </a:r>
              <a:r>
                <a:rPr lang="ne-NP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Kalimati" panose="00000400000000000000" pitchFamily="2"/>
                </a:rPr>
                <a:t> हुन्छ</a:t>
              </a:r>
              <a:endPara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91424" y="1569217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Kalimati" panose="00000400000000000000" pitchFamily="2"/>
                </a:rPr>
                <a:t>मर्कूस</a:t>
              </a:r>
              <a:r>
                <a:rPr lang="ne-NP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Kalimati" panose="00000400000000000000" pitchFamily="2"/>
                </a:rPr>
                <a:t> ३:२०÷२१</a:t>
              </a:r>
              <a:endPara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8"/>
            <a:ext cx="3343275" cy="904875"/>
            <a:chOff x="7534275" y="1600199"/>
            <a:chExt cx="2238375" cy="1123289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199"/>
              <a:ext cx="2238375" cy="1123289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ne-NP" sz="1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फरिसीहरूले</a:t>
              </a:r>
              <a:r>
                <a:rPr lang="ne-NP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ne-NP" sz="1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उहाँलाई</a:t>
              </a:r>
              <a:r>
                <a:rPr lang="ne-NP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दोष </a:t>
              </a:r>
              <a:r>
                <a:rPr lang="ne-NP" sz="1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फरिसीहरूले</a:t>
              </a:r>
              <a:r>
                <a:rPr lang="ne-NP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ne-NP" sz="1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उहाँलाई</a:t>
              </a:r>
              <a:r>
                <a:rPr lang="ne-NP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दोष लगाउँछन्</a:t>
              </a:r>
              <a:endParaRPr lang="e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Kalimati" panose="00000400000000000000" pitchFamily="2"/>
                </a:rPr>
                <a:t>मर्कूस</a:t>
              </a:r>
              <a:r>
                <a:rPr lang="ne-NP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Kalimati" panose="00000400000000000000" pitchFamily="2"/>
                </a:rPr>
                <a:t> ३:२२÷३०</a:t>
              </a:r>
              <a:endPara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ne-NP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येशूका</a:t>
              </a:r>
              <a:r>
                <a:rPr lang="ne-NP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परिवारले </a:t>
              </a:r>
              <a:r>
                <a:rPr lang="ne-NP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उहाँलाई</a:t>
              </a:r>
              <a:r>
                <a:rPr lang="ne-NP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ne-NP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खोजीरहेको</a:t>
              </a:r>
              <a:r>
                <a:rPr lang="ne-NP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हुन्छ</a:t>
              </a:r>
              <a:endPara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Kalimati" panose="00000400000000000000" pitchFamily="2"/>
                </a:rPr>
                <a:t>मर्कूस</a:t>
              </a:r>
              <a:r>
                <a:rPr lang="ne-NP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Kalimati" panose="00000400000000000000" pitchFamily="2"/>
                </a:rPr>
                <a:t> ३:३१÷३५</a:t>
              </a:r>
              <a:endPara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6248400" y="4194096"/>
            <a:ext cx="594360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यस मामिलाको महत्त्वपूर्ण कथा हो कुन शक्तिले </a:t>
            </a: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दुष्ट आत्मालाई निकालेको भनेर शास्त्रीहरूले </a:t>
            </a:r>
            <a:r>
              <a:rPr lang="ne-NP" sz="2000" b="1" dirty="0" err="1">
                <a:cs typeface="Kalimati" panose="00000400000000000000" pitchFamily="2"/>
              </a:rPr>
              <a:t>उहाँलाई</a:t>
            </a:r>
            <a:r>
              <a:rPr lang="ne-NP" sz="2000" b="1" dirty="0">
                <a:cs typeface="Kalimati" panose="00000400000000000000" pitchFamily="2"/>
              </a:rPr>
              <a:t> दोष लगाउँछन्। 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३:२२।</a:t>
            </a:r>
          </a:p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फेरि </a:t>
            </a:r>
            <a:r>
              <a:rPr lang="ne-NP" b="1" dirty="0" err="1">
                <a:cs typeface="Kalimati" panose="00000400000000000000" pitchFamily="2"/>
              </a:rPr>
              <a:t>येशूले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अर्तिकथालाई</a:t>
            </a:r>
            <a:r>
              <a:rPr lang="ne-NP" b="1" dirty="0">
                <a:cs typeface="Kalimati" panose="00000400000000000000" pitchFamily="2"/>
              </a:rPr>
              <a:t> नै प्रयोग </a:t>
            </a:r>
            <a:r>
              <a:rPr lang="ne-NP" b="1" dirty="0" err="1">
                <a:cs typeface="Kalimati" panose="00000400000000000000" pitchFamily="2"/>
              </a:rPr>
              <a:t>गर्नुभएर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उहाँलाई</a:t>
            </a:r>
            <a:r>
              <a:rPr lang="ne-NP" b="1" dirty="0">
                <a:cs typeface="Kalimati" panose="00000400000000000000" pitchFamily="2"/>
              </a:rPr>
              <a:t> दोष लगाउने कारण अमिल्दो छ भनेर देखाउनुहुन्छ (</a:t>
            </a:r>
            <a:r>
              <a:rPr lang="ne-NP" b="1" dirty="0" err="1">
                <a:cs typeface="Kalimati" panose="00000400000000000000" pitchFamily="2"/>
              </a:rPr>
              <a:t>मर्कूस</a:t>
            </a:r>
            <a:r>
              <a:rPr lang="ne-NP" b="1" dirty="0">
                <a:cs typeface="Kalimati" panose="00000400000000000000" pitchFamily="2"/>
              </a:rPr>
              <a:t> ३:२३÷२७)।</a:t>
            </a:r>
            <a:endParaRPr lang="en" b="1" dirty="0">
              <a:cs typeface="Kalimati" panose="00000400000000000000" pitchFamily="2"/>
            </a:endParaRPr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1" y="4077503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410" y="4077503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368550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238124" y="3077229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यस मामिलाको महत्त्वपूर्ण कथा हो कुन शक्तिले </a:t>
            </a: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दुष्ट आत्मालाई निकालेको भनेर शास्त्रीहरूले </a:t>
            </a:r>
            <a:r>
              <a:rPr lang="ne-NP" sz="2000" b="1" dirty="0" err="1">
                <a:cs typeface="Kalimati" panose="00000400000000000000" pitchFamily="2"/>
              </a:rPr>
              <a:t>उहाँलाई</a:t>
            </a:r>
            <a:r>
              <a:rPr lang="ne-NP" sz="2000" b="1" dirty="0">
                <a:cs typeface="Kalimati" panose="00000400000000000000" pitchFamily="2"/>
              </a:rPr>
              <a:t> दोष लगाउँछन्। 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३:२२।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6248400" y="5825609"/>
            <a:ext cx="594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पवित्र आत्माको कामलाई दोष लगाउने काम खतरा छ भनेर </a:t>
            </a: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सजग गराउनुहुन्छ। </a:t>
            </a:r>
            <a:r>
              <a:rPr lang="ne-NP" sz="2000" b="1" dirty="0" err="1">
                <a:cs typeface="Kalimati" panose="00000400000000000000" pitchFamily="2"/>
              </a:rPr>
              <a:t>मर्कूस</a:t>
            </a:r>
            <a:r>
              <a:rPr lang="ne-NP" sz="2000" b="1" dirty="0">
                <a:cs typeface="Kalimati" panose="00000400000000000000" pitchFamily="2"/>
              </a:rPr>
              <a:t> ३:२८÷३०।</a:t>
            </a:r>
            <a:endParaRPr lang="en" sz="20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1458</Words>
  <Application>Microsoft Office PowerPoint</Application>
  <PresentationFormat>Panorámica</PresentationFormat>
  <Paragraphs>65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Constantia</vt:lpstr>
      <vt:lpstr>Kalimati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105</cp:revision>
  <dcterms:created xsi:type="dcterms:W3CDTF">2024-06-22T14:42:36Z</dcterms:created>
  <dcterms:modified xsi:type="dcterms:W3CDTF">2024-07-07T11:03:51Z</dcterms:modified>
</cp:coreProperties>
</file>