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95" r:id="rId3"/>
    <p:sldId id="317" r:id="rId4"/>
    <p:sldId id="257" r:id="rId5"/>
    <p:sldId id="298" r:id="rId6"/>
    <p:sldId id="259" r:id="rId7"/>
    <p:sldId id="260" r:id="rId8"/>
    <p:sldId id="292" r:id="rId9"/>
    <p:sldId id="297" r:id="rId10"/>
    <p:sldId id="300" r:id="rId11"/>
    <p:sldId id="311" r:id="rId12"/>
    <p:sldId id="312" r:id="rId13"/>
    <p:sldId id="304" r:id="rId14"/>
    <p:sldId id="313" r:id="rId15"/>
    <p:sldId id="314" r:id="rId16"/>
    <p:sldId id="315" r:id="rId17"/>
    <p:sldId id="308" r:id="rId18"/>
    <p:sldId id="316" r:id="rId19"/>
    <p:sldId id="291" r:id="rId20"/>
  </p:sldIdLst>
  <p:sldSz cx="12192000" cy="6858000"/>
  <p:notesSz cx="6858000" cy="9144000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  <p:embeddedFont>
      <p:font typeface="Kalimati" panose="020B0604020202020204"/>
      <p:regular r:id="rId3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A6D"/>
    <a:srgbClr val="AE4522"/>
    <a:srgbClr val="F6F3FF"/>
    <a:srgbClr val="2254AE"/>
    <a:srgbClr val="EABDB4"/>
    <a:srgbClr val="C74F36"/>
    <a:srgbClr val="8443EC"/>
    <a:srgbClr val="E400EA"/>
    <a:srgbClr val="FEB3FF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5A7ED7"/>
        </a:solidFill>
      </dgm:spPr>
      <dgm:t>
        <a:bodyPr/>
        <a:lstStyle/>
        <a:p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निल नदीको देवता हेपी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5A7ED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626A6D"/>
        </a:solidFill>
        <a:ln>
          <a:solidFill>
            <a:srgbClr val="626A6D"/>
          </a:solidFill>
        </a:ln>
      </dgm:spPr>
      <dgm:t>
        <a:bodyPr/>
        <a:lstStyle/>
        <a:p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सूर्य देवता </a:t>
          </a:r>
          <a:r>
            <a:rPr lang="ne-NP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रा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26A6D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Y="79763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6064" custLinFactY="-100000" custLinFactNeighborX="100000" custLinFactNeighborY="-150423"/>
      <dgm:spPr>
        <a:prstGeom prst="plaque">
          <a:avLst/>
        </a:prstGeom>
        <a:ln>
          <a:solidFill>
            <a:srgbClr val="626A6D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8133" custLinFactY="-77844" custLinFactNeighborX="100000" custLinFactNeighborY="-100000"/>
      <dgm:spPr>
        <a:prstGeom prst="plaque">
          <a:avLst/>
        </a:prstGeom>
        <a:ln>
          <a:solidFill>
            <a:srgbClr val="626A6D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438E67"/>
        </a:solidFill>
      </dgm:spPr>
      <dgm:t>
        <a:bodyPr/>
        <a:lstStyle/>
        <a:p>
          <a:r>
            <a:rPr lang="ne-NP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भ्यागुताहरूका</a:t>
          </a:r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देवता </a:t>
          </a:r>
          <a:r>
            <a:rPr lang="ne-NP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हेकेट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438E6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E7144"/>
        </a:solidFill>
      </dgm:spPr>
      <dgm:t>
        <a:bodyPr/>
        <a:lstStyle/>
        <a:p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पृथ्वी वा जमिनको देवता </a:t>
          </a:r>
          <a:r>
            <a:rPr lang="ne-NP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गेब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E7144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F88B47"/>
        </a:solidFill>
        <a:ln>
          <a:solidFill>
            <a:srgbClr val="F88B47"/>
          </a:solidFill>
        </a:ln>
      </dgm:spPr>
      <dgm:t>
        <a:bodyPr/>
        <a:lstStyle/>
        <a:p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दलदल वा </a:t>
          </a:r>
          <a:r>
            <a:rPr lang="ne-NP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सिमसागरकी</a:t>
          </a:r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देवी </a:t>
          </a:r>
          <a:r>
            <a:rPr lang="ne-NP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उत्चिट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88B4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12AA6C"/>
        </a:solidFill>
        <a:ln>
          <a:solidFill>
            <a:srgbClr val="12AA6C"/>
          </a:solidFill>
        </a:ln>
      </dgm:spPr>
      <dgm:t>
        <a:bodyPr/>
        <a:lstStyle/>
        <a:p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सृष्टि गर्ने भगवान, </a:t>
          </a:r>
          <a:r>
            <a:rPr lang="ne-NP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खुनुम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12AA6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443EC"/>
        </a:solidFill>
        <a:ln>
          <a:solidFill>
            <a:srgbClr val="8443EC"/>
          </a:solidFill>
        </a:ln>
      </dgm:spPr>
      <dgm:t>
        <a:bodyPr/>
        <a:lstStyle/>
        <a:p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निको पार्ने देवी </a:t>
          </a:r>
          <a:r>
            <a:rPr lang="ne-NP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सेखमेट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443E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आकाशकी देवी </a:t>
          </a:r>
          <a:r>
            <a:rPr lang="ne-NP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नुट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हुरी बतासको देवता </a:t>
          </a:r>
          <a:r>
            <a:rPr lang="ne-NP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सेथ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7613" custLinFactY="-100000" custLinFactNeighborX="100000" custLinFactNeighborY="-126439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AE4522"/>
        </a:solidFill>
        <a:ln>
          <a:solidFill>
            <a:srgbClr val="AE4522"/>
          </a:solidFill>
        </a:ln>
      </dgm:spPr>
      <dgm:t>
        <a:bodyPr/>
        <a:lstStyle/>
        <a:p>
          <a:r>
            <a:rPr lang="ne-NP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अन्‍नको</a:t>
          </a:r>
          <a:r>
            <a:rPr lang="ne-NP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देवता नेपर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E4522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AE452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AE452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338274" y="848714"/>
          <a:ext cx="1619238" cy="1394429"/>
        </a:xfrm>
        <a:prstGeom prst="hexagon">
          <a:avLst>
            <a:gd name="adj" fmla="val 25000"/>
            <a:gd name="vf" fmla="val 115470"/>
          </a:avLst>
        </a:prstGeom>
        <a:solidFill>
          <a:srgbClr val="5A7ED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निल नदीको देवता हेपी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9413" y="1064986"/>
        <a:ext cx="1116960" cy="961885"/>
      </dsp:txXfrm>
    </dsp:sp>
    <dsp:sp modelId="{4003989A-EAE1-47D4-B0F1-272D4DE7EFDC}">
      <dsp:nvSpPr>
        <dsp:cNvPr id="0" name=""/>
        <dsp:cNvSpPr/>
      </dsp:nvSpPr>
      <dsp:spPr>
        <a:xfrm>
          <a:off x="1375835" y="146448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110988"/>
          <a:ext cx="1617168" cy="139400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5A7ED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094871" y="131203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1048207"/>
          <a:ext cx="1787816" cy="1228033"/>
        </a:xfrm>
        <a:prstGeom prst="plaque">
          <a:avLst/>
        </a:prstGeom>
        <a:solidFill>
          <a:srgbClr val="626A6D"/>
        </a:solidFill>
        <a:ln>
          <a:solidFill>
            <a:srgbClr val="626A6D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सूर्य देवता </a:t>
          </a:r>
          <a:r>
            <a:rPr lang="ne-NP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रा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3717" y="1192936"/>
        <a:ext cx="1498358" cy="938575"/>
      </dsp:txXfrm>
    </dsp:sp>
    <dsp:sp modelId="{4003989A-EAE1-47D4-B0F1-272D4DE7EFDC}">
      <dsp:nvSpPr>
        <dsp:cNvPr id="0" name=""/>
        <dsp:cNvSpPr/>
      </dsp:nvSpPr>
      <dsp:spPr>
        <a:xfrm>
          <a:off x="1916968" y="112130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77892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9339" y="108369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59299" y="1029459"/>
          <a:ext cx="2128655" cy="1833121"/>
        </a:xfrm>
        <a:prstGeom prst="hexagon">
          <a:avLst>
            <a:gd name="adj" fmla="val 25000"/>
            <a:gd name="vf" fmla="val 115470"/>
          </a:avLst>
        </a:prstGeom>
        <a:solidFill>
          <a:srgbClr val="438E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भ्यागुताहरूका</a:t>
          </a: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देवता </a:t>
          </a:r>
          <a:r>
            <a:rPr lang="ne-NP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हेकेट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9447" y="1313771"/>
        <a:ext cx="1468359" cy="1264497"/>
      </dsp:txXfrm>
    </dsp:sp>
    <dsp:sp modelId="{4003989A-EAE1-47D4-B0F1-272D4DE7EFDC}">
      <dsp:nvSpPr>
        <dsp:cNvPr id="0" name=""/>
        <dsp:cNvSpPr/>
      </dsp:nvSpPr>
      <dsp:spPr>
        <a:xfrm>
          <a:off x="1808676" y="1838948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59643"/>
          <a:ext cx="2125933" cy="18325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438E6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39320" y="1638537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2505" y="937549"/>
          <a:ext cx="2057833" cy="1772132"/>
        </a:xfrm>
        <a:prstGeom prst="hexagon">
          <a:avLst>
            <a:gd name="adj" fmla="val 25000"/>
            <a:gd name="vf" fmla="val 115470"/>
          </a:avLst>
        </a:prstGeom>
        <a:solidFill>
          <a:srgbClr val="8E714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पृथ्वी वा जमिनको देवता </a:t>
          </a:r>
          <a:r>
            <a:rPr lang="ne-NP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गेब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1669" y="1212401"/>
        <a:ext cx="1419505" cy="1222428"/>
      </dsp:txXfrm>
    </dsp:sp>
    <dsp:sp modelId="{4003989A-EAE1-47D4-B0F1-272D4DE7EFDC}">
      <dsp:nvSpPr>
        <dsp:cNvPr id="0" name=""/>
        <dsp:cNvSpPr/>
      </dsp:nvSpPr>
      <dsp:spPr>
        <a:xfrm>
          <a:off x="1760239" y="1720106"/>
          <a:ext cx="240174" cy="2072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11738" y="0"/>
          <a:ext cx="2055202" cy="1771590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E714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03172" y="1526363"/>
          <a:ext cx="240174" cy="2072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F88B47"/>
        </a:solid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दलदल वा </a:t>
          </a:r>
          <a:r>
            <a:rPr lang="ne-NP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सिमसागरकी</a:t>
          </a: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देवी </a:t>
          </a:r>
          <a:r>
            <a:rPr lang="ne-NP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उत्चिट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12AA6C"/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सृष्टि गर्ने भगवान, </a:t>
          </a:r>
          <a:r>
            <a:rPr lang="ne-NP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खुनुम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8443EC"/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निको पार्ने देवी </a:t>
          </a:r>
          <a:r>
            <a:rPr lang="ne-NP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सेखमेट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आकाशकी देवी </a:t>
          </a:r>
          <a:r>
            <a:rPr lang="ne-NP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नुट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हुरी बतासको देवता </a:t>
          </a:r>
          <a:r>
            <a:rPr lang="ne-NP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सेथ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8254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AE4522"/>
        </a:solidFill>
        <a:ln>
          <a:solidFill>
            <a:srgbClr val="AE4522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e-NP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अन्‍नको</a:t>
          </a:r>
          <a:r>
            <a:rPr lang="ne-NP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देवता नेपर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E80B-0763-4392-AFEC-354438841FD7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B3F07-6A77-47EE-9E29-7A3E18A48F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36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2867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52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C8958-DEB7-CE22-FC6D-874948BF9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EF29E2-AD31-C01F-58A2-5D3A78B0B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DE711F-8E64-54BD-9B60-E0FE3CC1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AB7981-DBB1-4A17-E46C-3EADF237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F98C41-9286-C54D-DBE4-EE6D5C60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1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76388-247B-3D63-6639-2397DC1F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5AF03D-D81D-0604-EABA-67C272975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9EE5D0-F6D3-2B3F-F0B0-AE7F939F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164F0C-96DC-4BB6-C435-4740AA38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85E4C-9CC8-13F0-20EF-51613BB3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4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0A970D-770E-571E-C3AA-9C7C2982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197039-1AD1-B43E-C33F-B790CD07A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B1716-A20D-3F86-0CEB-4C3B549D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A92CA-B51E-CF92-1DBC-C6E85ADA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5DC67D-D153-E694-1D82-DF43C956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9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1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3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6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63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9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7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6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D5125-5046-5F2F-2343-37DB7D6E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784373-01BF-1220-5EBE-91E1CB4B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5427E-3F54-B3F2-81E7-B30FDFDE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690D6-BBBF-6B02-EBBE-050F66B2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11BF-E062-43D6-20D0-97123E98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8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2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089D1-DC0C-B76F-6145-88605D40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FF360C-F41B-91C6-0047-AF32273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ED7722-D889-89EA-CD35-7E43074D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D4814-A038-A670-AA70-524ACD39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46418E-4AFC-C82C-7F43-603EDC44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8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E03DF-6290-4D7B-4A3F-9CFAAABD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5F0331-DCCA-D8E6-1AFA-A98A2037A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9A39AB-334F-7115-3650-05F6FC95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6DDFF0-1923-8E05-C056-218E4E3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E0A56-A4AC-1123-42C6-490DC7AB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B3349A-73D7-1591-B084-8DD0EDD7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8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0784D-2F4A-0824-7888-A4F01E3B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3A4750-E1F5-02AF-942F-6EED89C7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3D45AB-3DD4-6E7C-AA6C-9BC54868B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EA4474-9B8D-6BD9-7136-F2C0DA10D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6584BE-939E-B706-2502-729980CFB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8BCE80-AAF9-1BF5-9956-1FD56E31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4780FF-3C5F-992F-9639-75579B8F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9C8D03-1901-F2E4-8C9B-8112B4A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1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DB36D-6633-70B0-F512-C5E09F66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5DC6E2-0328-364B-DD05-D6DF162E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21B49F-A231-6378-C06D-70C6884A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844733-1778-9887-439D-CAC97406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BC637D-C03F-705A-5EE7-98F19480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5F84BD-3819-6377-3CAE-75286939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A4B5AA-E84C-2014-5C9F-366859A5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6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74DEB-393F-ED00-8A84-634AB56E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1F71C-2FEA-1977-7205-F21A6511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3AEF4D-096F-CC25-9A4A-F787D3BCE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EB55F0-911D-7351-D9CF-9E198E8A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FB2D06-8850-52D4-18E4-D6D7E15B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44B813-A5F0-B377-240A-D4593EFA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7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7AEDE-1A9E-040F-31E6-66F9B60E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00E7A2-D8EB-9534-B175-1C8A24140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8F72D6-FD8B-36D6-3716-564C8B41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946F10-2E5E-5D77-034F-985DB095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C7AE18-933E-076A-0A80-9B4FC9C5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AAC27D-71F7-8C6A-3E8B-F45252F5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8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A8CE9C4-C26A-D45F-FCC6-C170A18A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62B41F-B65A-B127-8B50-089DA3A96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362FA5-E187-0472-7BA2-8EE66BB69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35A8A0-36A1-4A87-9068-626A0DA9179F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D69CFD-9D71-4117-AE9A-B7845D039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564C53-EC07-5628-0E3C-1D56B3D20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F9E0AD-476D-4439-8624-E1E7787E3D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62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85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5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81025-E3A0-6F59-52CC-D77FD91D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473F330-3F0B-E513-A946-48688D94F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D8139A3-04D6-F8A6-8F94-96FE518644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565"/>
            <a:ext cx="2693955" cy="1435903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CDF9E83D-C9DD-35D3-FA32-FDA5170AD1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059474"/>
            <a:ext cx="2693955" cy="1435903"/>
          </a:xfrm>
          <a:prstGeom prst="rect">
            <a:avLst/>
          </a:prstGeom>
        </p:spPr>
      </p:pic>
      <p:pic>
        <p:nvPicPr>
          <p:cNvPr id="22" name="Imagen 21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796DBDA-9095-C82D-0E00-84FF713F6F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94948"/>
            <a:ext cx="2693955" cy="1435903"/>
          </a:xfrm>
          <a:prstGeom prst="rect">
            <a:avLst/>
          </a:prstGeom>
        </p:spPr>
      </p:pic>
      <p:pic>
        <p:nvPicPr>
          <p:cNvPr id="23" name="Imagen 2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9C19F68-0193-B217-CDAC-A43A3F89EE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4676987"/>
            <a:ext cx="2693955" cy="1435903"/>
          </a:xfrm>
          <a:prstGeom prst="rect">
            <a:avLst/>
          </a:prstGeom>
        </p:spPr>
      </p:pic>
      <p:pic>
        <p:nvPicPr>
          <p:cNvPr id="24" name="Imagen 2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186F4C80-854F-31D4-CC45-4E72860D8F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5627" flipV="1">
            <a:off x="-199936" y="2034710"/>
            <a:ext cx="2954044" cy="15745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FB2F19-2B37-4768-9F9D-B8897B898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DE70AE-3FFB-9B00-1DD1-C4E55118CE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/>
          <a:stretch>
            <a:fillRect/>
          </a:stretch>
        </p:blipFill>
        <p:spPr>
          <a:xfrm>
            <a:off x="9020439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42FCEF-43A9-88A0-5C11-502EA758CF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6DAEF76-BE58-A3B4-86A2-4A9E7CB4A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9921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4EE753-455C-3037-4E6C-ED21843A86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"/>
          <a:stretch>
            <a:fillRect/>
          </a:stretch>
        </p:blipFill>
        <p:spPr>
          <a:xfrm>
            <a:off x="5849921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CC7871-84DC-DFF8-C91D-84DBD3FE80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/>
          <a:stretch>
            <a:fillRect/>
          </a:stretch>
        </p:blipFill>
        <p:spPr>
          <a:xfrm>
            <a:off x="5849921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F8EEE6-5426-D5E4-9EDB-F039FDF927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3955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7B0C9B-73B9-30D3-9B0A-BB0DEA76E8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3"/>
          <a:stretch>
            <a:fillRect/>
          </a:stretch>
        </p:blipFill>
        <p:spPr>
          <a:xfrm>
            <a:off x="2693955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5BE6D0-5564-E511-4FCF-C4970A27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955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0B3F37-679F-377F-000E-346FB817BC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2622" y="-238126"/>
            <a:ext cx="1843262" cy="6062262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  <a:scene3d>
              <a:camera prst="orthographicFront"/>
              <a:lightRig rig="glow" dir="t"/>
            </a:scene3d>
            <a:sp3d extrusionH="57150" contourW="31750">
              <a:bevelT w="38100" h="38100" prst="relaxedInset"/>
              <a:contourClr>
                <a:schemeClr val="accent5">
                  <a:lumMod val="50000"/>
                </a:schemeClr>
              </a:contourClr>
            </a:sp3d>
          </a:bodyPr>
          <a:lstStyle/>
          <a:p>
            <a:pPr algn="ctr"/>
            <a:r>
              <a:rPr lang="ne-NP" sz="6600" b="1" kern="0" spc="-3000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विपत्तिहरू</a:t>
            </a:r>
            <a:endParaRPr lang="en" sz="6600" b="1" kern="0" spc="-3000" dirty="0">
              <a:ln w="9525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25400" dir="2700000" algn="tl" rotWithShape="0">
                  <a:schemeClr val="accent4">
                    <a:lumMod val="75000"/>
                  </a:scheme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F0B25D-8EFF-3246-7EBA-08D72A67C7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171493"/>
            <a:ext cx="2554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1600" b="1" dirty="0" err="1">
                <a:solidFill>
                  <a:schemeClr val="accent5">
                    <a:lumMod val="50000"/>
                  </a:schemeClr>
                </a:solidFill>
              </a:rPr>
              <a:t>जुलाइ</a:t>
            </a:r>
            <a:r>
              <a:rPr lang="ne-NP" sz="1600" b="1" dirty="0">
                <a:solidFill>
                  <a:schemeClr val="accent5">
                    <a:lumMod val="50000"/>
                  </a:schemeClr>
                </a:solidFill>
              </a:rPr>
              <a:t> २६, २०२५को निम्ति अध्याय ४</a:t>
            </a:r>
            <a:endParaRPr lang="en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D62EA-3F7A-9522-934C-608CD685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gua, mujer, hombre, parado&#10;&#10;El contenido generado por IA puede ser incorrecto.">
            <a:extLst>
              <a:ext uri="{FF2B5EF4-FFF2-40B4-BE49-F238E27FC236}">
                <a16:creationId xmlns:a16="http://schemas.microsoft.com/office/drawing/2014/main" id="{9901A5B1-02F2-8EDE-C518-FA3EB6317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2649" y="1571125"/>
            <a:ext cx="672730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E0B570-BB3B-5613-4892-6123BC68514A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ne-NP" b="1" dirty="0">
                <a:solidFill>
                  <a:srgbClr val="438E67"/>
                </a:solidFill>
                <a:latin typeface="Comic Sans MS" panose="030F0702030302020204" pitchFamily="66" charset="0"/>
              </a:rPr>
              <a:t>"तब </a:t>
            </a:r>
            <a:r>
              <a:rPr lang="ne-NP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परमप्रभुले</a:t>
            </a:r>
            <a:r>
              <a:rPr lang="ne-NP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मोशालाई</a:t>
            </a:r>
            <a:r>
              <a:rPr lang="ne-NP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भन्‍नुभयो</a:t>
            </a:r>
            <a:r>
              <a:rPr lang="ne-NP" b="1" dirty="0">
                <a:solidFill>
                  <a:srgbClr val="438E67"/>
                </a:solidFill>
                <a:latin typeface="Comic Sans MS" panose="030F0702030302020204" pitchFamily="66" charset="0"/>
              </a:rPr>
              <a:t>, “</a:t>
            </a:r>
            <a:r>
              <a:rPr lang="ne-NP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हारूनलाई</a:t>
            </a:r>
            <a:r>
              <a:rPr lang="ne-NP" b="1" dirty="0">
                <a:solidFill>
                  <a:srgbClr val="438E67"/>
                </a:solidFill>
                <a:latin typeface="Comic Sans MS" panose="030F0702030302020204" pitchFamily="66" charset="0"/>
              </a:rPr>
              <a:t> भन्‌, ‘</a:t>
            </a:r>
            <a:r>
              <a:rPr lang="ne-NP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आफ्‍नो</a:t>
            </a:r>
            <a:r>
              <a:rPr lang="ne-NP" b="1" dirty="0">
                <a:solidFill>
                  <a:srgbClr val="438E67"/>
                </a:solidFill>
                <a:latin typeface="Comic Sans MS" panose="030F0702030302020204" pitchFamily="66" charset="0"/>
              </a:rPr>
              <a:t> लहुरो लिएर खोलाहरू, कुलाहरू र पोखरीहरूमाथि हात पसार्नुहोस्‌, र मिश्रभरि </a:t>
            </a:r>
            <a:r>
              <a:rPr lang="ne-NP" b="1" dirty="0" err="1">
                <a:solidFill>
                  <a:srgbClr val="438E67"/>
                </a:solidFill>
                <a:latin typeface="Comic Sans MS" panose="030F0702030302020204" pitchFamily="66" charset="0"/>
              </a:rPr>
              <a:t>भ्‍यागुताहरू</a:t>
            </a:r>
            <a:r>
              <a:rPr lang="ne-NP" b="1" dirty="0">
                <a:solidFill>
                  <a:srgbClr val="438E67"/>
                </a:solidFill>
                <a:latin typeface="Comic Sans MS" panose="030F0702030302020204" pitchFamily="66" charset="0"/>
              </a:rPr>
              <a:t> आऊन्‌।” प्रस्थान ८:५</a:t>
            </a:r>
            <a:endParaRPr lang="es-ES" sz="1800" b="1" dirty="0">
              <a:solidFill>
                <a:srgbClr val="438E67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D55EC0-9B0A-02D5-85F0-A6A8270B6382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दोस्रो विपत्ति (हल्का): </a:t>
            </a:r>
            <a:r>
              <a:rPr lang="ne-NP" sz="44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भ्यागुताहरू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E8F4E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34BDEF-044F-59C4-A4D9-BE0888357CDF}"/>
              </a:ext>
            </a:extLst>
          </p:cNvPr>
          <p:cNvSpPr txBox="1"/>
          <p:nvPr/>
        </p:nvSpPr>
        <p:spPr>
          <a:xfrm>
            <a:off x="244285" y="489683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Exodus 8:1-15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ADAB16B-03A2-8460-F132-DD87BE7AD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9520294"/>
              </p:ext>
            </p:extLst>
          </p:nvPr>
        </p:nvGraphicFramePr>
        <p:xfrm>
          <a:off x="244285" y="1693248"/>
          <a:ext cx="3887955" cy="292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9EAA392-0F05-BF9A-80A8-579DBCF35417}"/>
              </a:ext>
            </a:extLst>
          </p:cNvPr>
          <p:cNvSpPr txBox="1"/>
          <p:nvPr/>
        </p:nvSpPr>
        <p:spPr>
          <a:xfrm>
            <a:off x="244285" y="5296947"/>
            <a:ext cx="36814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फेरि जादुगरहरूले विपत्तिको </a:t>
            </a:r>
            <a:r>
              <a:rPr lang="ne-NP" sz="2000" b="1" dirty="0" err="1">
                <a:solidFill>
                  <a:prstClr val="black"/>
                </a:solidFill>
              </a:rPr>
              <a:t>नक्‍कल</a:t>
            </a:r>
            <a:r>
              <a:rPr lang="ne-NP" sz="2000" b="1" dirty="0">
                <a:solidFill>
                  <a:prstClr val="black"/>
                </a:solidFill>
              </a:rPr>
              <a:t> गरे तर </a:t>
            </a:r>
            <a:r>
              <a:rPr lang="ne-NP" sz="2000" b="1" dirty="0" err="1">
                <a:solidFill>
                  <a:prstClr val="black"/>
                </a:solidFill>
              </a:rPr>
              <a:t>भ्यागुताहरूलाई</a:t>
            </a:r>
            <a:r>
              <a:rPr lang="ne-NP" sz="2000" b="1" dirty="0">
                <a:solidFill>
                  <a:prstClr val="black"/>
                </a:solidFill>
              </a:rPr>
              <a:t> आउन रोक्न सकेन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7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FA7A1-892E-9A9A-CA21-92B131DF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E050054-4EDD-697E-D20A-CDE4BDD4455F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“</a:t>
            </a:r>
            <a:r>
              <a:rPr lang="ne-NP" b="1" dirty="0">
                <a:solidFill>
                  <a:srgbClr val="8E7144"/>
                </a:solidFill>
                <a:latin typeface="Comic Sans MS" panose="030F0702030302020204" pitchFamily="66" charset="0"/>
              </a:rPr>
              <a:t>"फेरि </a:t>
            </a:r>
            <a:r>
              <a:rPr lang="ne-NP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परमप्रभुले</a:t>
            </a:r>
            <a:r>
              <a:rPr lang="ne-NP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मोशालाई</a:t>
            </a:r>
            <a:r>
              <a:rPr lang="ne-NP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भन्‍नुभयो</a:t>
            </a:r>
            <a:r>
              <a:rPr lang="ne-NP" b="1" dirty="0">
                <a:solidFill>
                  <a:srgbClr val="8E7144"/>
                </a:solidFill>
                <a:latin typeface="Comic Sans MS" panose="030F0702030302020204" pitchFamily="66" charset="0"/>
              </a:rPr>
              <a:t>, “</a:t>
            </a:r>
            <a:r>
              <a:rPr lang="ne-NP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हारूनलाई</a:t>
            </a:r>
            <a:r>
              <a:rPr lang="ne-NP" b="1" dirty="0">
                <a:solidFill>
                  <a:srgbClr val="8E7144"/>
                </a:solidFill>
                <a:latin typeface="Comic Sans MS" panose="030F0702030302020204" pitchFamily="66" charset="0"/>
              </a:rPr>
              <a:t> भन्‌, ‘</a:t>
            </a:r>
            <a:r>
              <a:rPr lang="ne-NP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तपाईंको</a:t>
            </a:r>
            <a:r>
              <a:rPr lang="ne-NP" b="1" dirty="0">
                <a:solidFill>
                  <a:srgbClr val="8E7144"/>
                </a:solidFill>
                <a:latin typeface="Comic Sans MS" panose="030F0702030302020204" pitchFamily="66" charset="0"/>
              </a:rPr>
              <a:t> लहुरो लिएर जमिनको धूलोमा हिर्काउनुहोस्‌, र ती मिश्रभरि </a:t>
            </a:r>
            <a:r>
              <a:rPr lang="ne-NP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भुसुना</a:t>
            </a:r>
            <a:r>
              <a:rPr lang="ne-NP" b="1" dirty="0">
                <a:solidFill>
                  <a:srgbClr val="8E7144"/>
                </a:solidFill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rgbClr val="8E7144"/>
                </a:solidFill>
                <a:latin typeface="Comic Sans MS" panose="030F0702030302020204" pitchFamily="66" charset="0"/>
              </a:rPr>
              <a:t>बनिऊन्</a:t>
            </a:r>
            <a:r>
              <a:rPr lang="ne-NP" b="1" dirty="0">
                <a:solidFill>
                  <a:srgbClr val="8E7144"/>
                </a:solidFill>
                <a:latin typeface="Comic Sans MS" panose="030F0702030302020204" pitchFamily="66" charset="0"/>
              </a:rPr>
              <a:t>‌’।” प्रस्थान ८:१६।</a:t>
            </a:r>
            <a:endParaRPr lang="es-ES" sz="1800" b="1" dirty="0">
              <a:solidFill>
                <a:srgbClr val="8E714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723346-4315-F375-8098-6C594C01D621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तेस्रो विपत्ति (हल्का): जुम्रा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1ECE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882452-A1BB-CDFF-EBB7-E4DF8F2B3A6E}"/>
              </a:ext>
            </a:extLst>
          </p:cNvPr>
          <p:cNvSpPr txBox="1"/>
          <p:nvPr/>
        </p:nvSpPr>
        <p:spPr>
          <a:xfrm>
            <a:off x="395286" y="4112063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srgbClr val="8E7144"/>
                </a:solidFill>
              </a:rPr>
              <a:t>प्रस्थान ८:१६-१९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rgbClr val="8E7144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4D700DBF-50D2-13C5-E182-C50A82870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6581540"/>
              </p:ext>
            </p:extLst>
          </p:nvPr>
        </p:nvGraphicFramePr>
        <p:xfrm>
          <a:off x="395286" y="1619250"/>
          <a:ext cx="3782077" cy="2709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282CC8B4-E755-BE1B-BBB3-FDB5BC65F0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127C96-E1BE-5DD9-A9C6-CA935802D497}"/>
              </a:ext>
            </a:extLst>
          </p:cNvPr>
          <p:cNvSpPr txBox="1"/>
          <p:nvPr/>
        </p:nvSpPr>
        <p:spPr>
          <a:xfrm>
            <a:off x="395286" y="4435766"/>
            <a:ext cx="36814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जमिनको </a:t>
            </a:r>
            <a:r>
              <a:rPr lang="ne-NP" sz="2000" b="1" dirty="0" err="1">
                <a:solidFill>
                  <a:prstClr val="black"/>
                </a:solidFill>
              </a:rPr>
              <a:t>धुलोबाट</a:t>
            </a:r>
            <a:r>
              <a:rPr lang="ne-NP" sz="2000" b="1" dirty="0">
                <a:solidFill>
                  <a:prstClr val="black"/>
                </a:solidFill>
              </a:rPr>
              <a:t> जीवन सृष्टि गर्नु (उत्पत्ति १:२४)? विपत्तिहरूको उत्पत्तिको बारेमा अब कुनै </a:t>
            </a:r>
            <a:r>
              <a:rPr lang="ne-NP" sz="2000" b="1" dirty="0" err="1">
                <a:solidFill>
                  <a:prstClr val="black"/>
                </a:solidFill>
              </a:rPr>
              <a:t>शंका</a:t>
            </a:r>
            <a:r>
              <a:rPr lang="ne-NP" sz="2000" b="1" dirty="0">
                <a:solidFill>
                  <a:prstClr val="black"/>
                </a:solidFill>
              </a:rPr>
              <a:t> रहेन: "यो परमेश्वरको </a:t>
            </a:r>
            <a:r>
              <a:rPr lang="ne-NP" sz="2000" b="1" dirty="0" err="1">
                <a:solidFill>
                  <a:prstClr val="black"/>
                </a:solidFill>
              </a:rPr>
              <a:t>औंला</a:t>
            </a:r>
            <a:r>
              <a:rPr lang="ne-NP" sz="2000" b="1" dirty="0">
                <a:solidFill>
                  <a:prstClr val="black"/>
                </a:solidFill>
              </a:rPr>
              <a:t> हो" (प्रस्थान ८:१९)। र जादुगरहरू अन्ततः चुप लागे।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054DC-64D8-A28A-ADF3-8AA17E45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1E8EA46-2BD0-0641-752B-6FF72DE12678}"/>
              </a:ext>
            </a:extLst>
          </p:cNvPr>
          <p:cNvSpPr txBox="1"/>
          <p:nvPr/>
        </p:nvSpPr>
        <p:spPr>
          <a:xfrm>
            <a:off x="690562" y="800011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"अनि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परमप्रभुले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त्‍यसै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गर्नुभयो। फारोको महल, उनका अधिकारीहरूका घर-घरमा हूलका हूल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झीँगाहरू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आए, र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झीँगाहरूको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कारण मिश्र बरबाद भयो।" प्रस्थान ८:२४।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F6691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35E404-73D1-0A2F-4CA9-8D03E430F84F}"/>
              </a:ext>
            </a:extLst>
          </p:cNvPr>
          <p:cNvSpPr txBox="1"/>
          <p:nvPr/>
        </p:nvSpPr>
        <p:spPr>
          <a:xfrm>
            <a:off x="1" y="123825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Kalimati" panose="00000400000000000000" pitchFamily="2"/>
              </a:rPr>
              <a:t>चौथो विपत्ति (गम्भीर): </a:t>
            </a:r>
            <a:r>
              <a:rPr lang="ne-NP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Kalimati" panose="00000400000000000000" pitchFamily="2"/>
              </a:rPr>
              <a:t>झिङ्गाहरू</a:t>
            </a:r>
            <a:endParaRPr lang="en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cs typeface="Kalimati" panose="00000400000000000000" pitchFamily="2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C3DBE5-AB9C-894D-5B9C-72698371C061}"/>
              </a:ext>
            </a:extLst>
          </p:cNvPr>
          <p:cNvSpPr txBox="1"/>
          <p:nvPr/>
        </p:nvSpPr>
        <p:spPr>
          <a:xfrm>
            <a:off x="6968390" y="4767768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srgbClr val="F88B47"/>
                </a:solidFill>
              </a:rPr>
              <a:t>प्रस्थान ८:२०-२२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rgbClr val="F88B47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629B6A6-209C-E965-4BE2-1CE5DB03B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3119541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93BFA260-68A6-5861-0B03-840791D059B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4ABBFB-5B65-309B-4D57-77827245C9A4}"/>
              </a:ext>
            </a:extLst>
          </p:cNvPr>
          <p:cNvSpPr txBox="1"/>
          <p:nvPr/>
        </p:nvSpPr>
        <p:spPr>
          <a:xfrm>
            <a:off x="6968390" y="5135509"/>
            <a:ext cx="48330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पहिलो पटक, </a:t>
            </a:r>
            <a:r>
              <a:rPr lang="ne-NP" sz="2000" b="1" dirty="0" err="1">
                <a:solidFill>
                  <a:prstClr val="black"/>
                </a:solidFill>
              </a:rPr>
              <a:t>इस्राएलीहरू</a:t>
            </a:r>
            <a:r>
              <a:rPr lang="ne-NP" sz="2000" b="1" dirty="0">
                <a:solidFill>
                  <a:prstClr val="black"/>
                </a:solidFill>
              </a:rPr>
              <a:t> महामारीबाट सुरक्षित भए। यसले गर्दा फारोले वार्ता गर्न बाध्य भए, तर अन्ततः उनी आफ्नो सम्झौता पालना गर्न असफल भए।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2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66A6C6-01CF-D6A1-F40E-52D2E3DF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7B62C3C-B594-2A4F-23B2-584F706A8DB8}"/>
              </a:ext>
            </a:extLst>
          </p:cNvPr>
          <p:cNvSpPr txBox="1"/>
          <p:nvPr/>
        </p:nvSpPr>
        <p:spPr>
          <a:xfrm>
            <a:off x="690562" y="769441"/>
            <a:ext cx="108108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 अनि नील नदी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भ्‍यागुताले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भरिनेछ, र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तिनीहरूले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तपाईँको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महल,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तपाईँको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सुत्‍ने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कोठा,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तपाईँको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पलङ्ग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तपाईँका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सारा अधिकारीहरूका घर-घरमा र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तपाईँका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प्रजामाथि, र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तपाईँका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चुलाहरू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र पीठो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मुछ्‌ने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आह्रीहरूमा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आउनेछने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।" (प्रस्थान ९:३)।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12AA6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F9D26E-A1B0-76BD-3326-6657EEE067E6}"/>
              </a:ext>
            </a:extLst>
          </p:cNvPr>
          <p:cNvSpPr txBox="1"/>
          <p:nvPr/>
        </p:nvSpPr>
        <p:spPr>
          <a:xfrm>
            <a:off x="1" y="9525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44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पाँचौं महामारी (गम्भीर): गाईवस्तुको मृत्यु</a:t>
            </a:r>
            <a:endParaRPr lang="en" sz="4400" b="1" dirty="0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C20041-4CD2-C5ED-CAC9-AAA235CBD330}"/>
              </a:ext>
            </a:extLst>
          </p:cNvPr>
          <p:cNvSpPr txBox="1"/>
          <p:nvPr/>
        </p:nvSpPr>
        <p:spPr>
          <a:xfrm>
            <a:off x="7044639" y="4921772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srgbClr val="12AA6C"/>
                </a:solidFill>
              </a:rPr>
              <a:t>प्रस्थान ९:१-७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rgbClr val="12AA6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903568-9884-D2D7-00C9-1A044253D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6076193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5CDEA013-B74C-1BEB-C3B5-E04BD9B103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F5698B-BFE7-E204-83C9-CED1F4BB9FC1}"/>
              </a:ext>
            </a:extLst>
          </p:cNvPr>
          <p:cNvSpPr txBox="1"/>
          <p:nvPr/>
        </p:nvSpPr>
        <p:spPr>
          <a:xfrm>
            <a:off x="7044639" y="5475886"/>
            <a:ext cx="44567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धेरै देवताहरूका टाउको जनावरहरूको थियो, महामारीले प्रायजसो धेरै देवताहरूलाई अपमान गरेको थियो।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6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916C8-6CB1-38B5-774C-413FE388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787A0E7-218B-6515-FDDE-066F8E2A2F4B}"/>
              </a:ext>
            </a:extLst>
          </p:cNvPr>
          <p:cNvSpPr txBox="1"/>
          <p:nvPr/>
        </p:nvSpPr>
        <p:spPr>
          <a:xfrm>
            <a:off x="430304" y="852039"/>
            <a:ext cx="11331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"तब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तिनीहरू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भट्टीको खरानी लिएर फारोको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सामुन्‍ने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खड़ा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भए, र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मोशाले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हावामा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त्‍यो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छरिदिए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। अनि मानिस र पशुका शरीरमा खटिरा </a:t>
            </a:r>
            <a:r>
              <a:rPr lang="ne-NP" b="1" dirty="0" err="1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निस्‍किआए</a:t>
            </a:r>
            <a:r>
              <a:rPr lang="ne-NP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।" प्रस्थान ९:१०।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8443E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7288F4-2A6A-6D59-F814-5F68871C6693}"/>
              </a:ext>
            </a:extLst>
          </p:cNvPr>
          <p:cNvSpPr txBox="1"/>
          <p:nvPr/>
        </p:nvSpPr>
        <p:spPr>
          <a:xfrm>
            <a:off x="1" y="7620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छैटौं</a:t>
            </a:r>
            <a:r>
              <a:rPr lang="ne-NP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 महामारी (गम्भीर): </a:t>
            </a:r>
            <a:r>
              <a:rPr lang="ne-NP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अल्सर</a:t>
            </a:r>
            <a:r>
              <a:rPr lang="ne-NP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 वा खटिरा</a:t>
            </a:r>
            <a:endParaRPr lang="e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9531C6-7866-BE3C-B213-3CBDC6E70D4E}"/>
              </a:ext>
            </a:extLst>
          </p:cNvPr>
          <p:cNvSpPr txBox="1"/>
          <p:nvPr/>
        </p:nvSpPr>
        <p:spPr>
          <a:xfrm>
            <a:off x="6462666" y="4289923"/>
            <a:ext cx="5661955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srgbClr val="8443EC"/>
                </a:solidFill>
              </a:rPr>
              <a:t>प्रस्थान ९:८-१२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rgbClr val="8443E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098E087-2A0A-4415-6600-1B5568D49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1890229"/>
              </p:ext>
            </p:extLst>
          </p:nvPr>
        </p:nvGraphicFramePr>
        <p:xfrm>
          <a:off x="7719360" y="1817725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B94E89F9-BBE4-A2BC-9F5C-8B2BF538C7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42A4D2-A3D6-6E5C-EE49-3D7422EFB795}"/>
              </a:ext>
            </a:extLst>
          </p:cNvPr>
          <p:cNvSpPr txBox="1"/>
          <p:nvPr/>
        </p:nvSpPr>
        <p:spPr>
          <a:xfrm>
            <a:off x="6462666" y="4690033"/>
            <a:ext cx="57293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जादुगरहरूले आफूहरूलाई पनि निको पार्न सकेनन् (प्रस्थान ९:११)। फारोलाई विपत्तिहरूको स्रोतको बारेमा कुनै </a:t>
            </a:r>
            <a:r>
              <a:rPr lang="ne-NP" sz="2000" b="1" dirty="0" err="1">
                <a:solidFill>
                  <a:prstClr val="black"/>
                </a:solidFill>
              </a:rPr>
              <a:t>शंका</a:t>
            </a:r>
            <a:r>
              <a:rPr lang="ne-NP" sz="2000" b="1" dirty="0">
                <a:solidFill>
                  <a:prstClr val="black"/>
                </a:solidFill>
              </a:rPr>
              <a:t> थिएन। तर उनले परमेश्वरलाई दण्डवत् गर्न अस्वीकार गर्ने निर्णय गरेका थिए, र परमेश्वरले उनलाई उनको विद्रोहको फल </a:t>
            </a:r>
            <a:r>
              <a:rPr lang="ne-NP" sz="2000" b="1" dirty="0" err="1">
                <a:solidFill>
                  <a:prstClr val="black"/>
                </a:solidFill>
              </a:rPr>
              <a:t>चाख्‍न</a:t>
            </a:r>
            <a:r>
              <a:rPr lang="ne-NP" sz="2000" b="1" dirty="0">
                <a:solidFill>
                  <a:prstClr val="black"/>
                </a:solidFill>
              </a:rPr>
              <a:t> दिनुभयो (प्रस्थान ९:१२)।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6B1AF-1BC4-BAFF-2F5C-5A070A5A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9AAF885-A2F5-408D-C811-2867B824022D}"/>
              </a:ext>
            </a:extLst>
          </p:cNvPr>
          <p:cNvSpPr txBox="1"/>
          <p:nvPr/>
        </p:nvSpPr>
        <p:spPr>
          <a:xfrm>
            <a:off x="690562" y="723811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</a:t>
            </a:r>
            <a:r>
              <a:rPr lang="ne-NP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यसकारण</a:t>
            </a:r>
            <a:r>
              <a:rPr lang="ne-NP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भोलि यसै बेला म </a:t>
            </a:r>
            <a:r>
              <a:rPr lang="ne-NP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यस्‍तो</a:t>
            </a:r>
            <a:r>
              <a:rPr lang="ne-NP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घोर असिना </a:t>
            </a:r>
            <a:r>
              <a:rPr lang="ne-NP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बर्साउनेछु</a:t>
            </a:r>
            <a:r>
              <a:rPr lang="ne-NP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जो मिश्र देश </a:t>
            </a:r>
            <a:r>
              <a:rPr lang="ne-NP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स्‍थापित</a:t>
            </a:r>
            <a:r>
              <a:rPr lang="ne-NP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भएको दिनदेखि </a:t>
            </a:r>
            <a:r>
              <a:rPr lang="ne-NP" b="1" dirty="0" err="1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अहिलेसम्‍म</a:t>
            </a:r>
            <a:r>
              <a:rPr lang="ne-NP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बर्सिएको छैन।” प्रस्थान ९:१८। </a:t>
            </a:r>
            <a:endParaRPr lang="es-ES" sz="1800" b="1" dirty="0">
              <a:solidFill>
                <a:srgbClr val="F6F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8C607-DFC0-5B78-C74C-A3C9FD5D82B3}"/>
              </a:ext>
            </a:extLst>
          </p:cNvPr>
          <p:cNvSpPr txBox="1"/>
          <p:nvPr/>
        </p:nvSpPr>
        <p:spPr>
          <a:xfrm>
            <a:off x="1" y="47625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e-NP" sz="4400" b="1" dirty="0">
                <a:ln/>
                <a:solidFill>
                  <a:schemeClr val="accent4"/>
                </a:solidFill>
              </a:rPr>
              <a:t>सातौं महामारी (विनाशकारी): असिना</a:t>
            </a:r>
            <a:endParaRPr lang="en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7D08DB-D194-20D5-D98A-BFAA27CB5413}"/>
              </a:ext>
            </a:extLst>
          </p:cNvPr>
          <p:cNvSpPr txBox="1"/>
          <p:nvPr/>
        </p:nvSpPr>
        <p:spPr>
          <a:xfrm>
            <a:off x="4214751" y="2119418"/>
            <a:ext cx="3109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srgbClr val="2254AE"/>
                </a:solidFill>
              </a:rPr>
              <a:t>प्रस्थान ९:१३-३५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rgbClr val="2254A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CB47C43-8A27-DF18-8CAF-D79AA66E4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6679466"/>
              </p:ext>
            </p:extLst>
          </p:nvPr>
        </p:nvGraphicFramePr>
        <p:xfrm>
          <a:off x="356788" y="1705512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93BE1DE-D1E3-7200-756E-157F43160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8468313"/>
              </p:ext>
            </p:extLst>
          </p:nvPr>
        </p:nvGraphicFramePr>
        <p:xfrm>
          <a:off x="356788" y="4189395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D9F6C3D-0AE3-88FF-B73E-98094084F8F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123" y="1564104"/>
            <a:ext cx="4150360" cy="5173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57219E-1DC4-344C-4662-0CBBF98A1690}"/>
              </a:ext>
            </a:extLst>
          </p:cNvPr>
          <p:cNvSpPr txBox="1"/>
          <p:nvPr/>
        </p:nvSpPr>
        <p:spPr>
          <a:xfrm>
            <a:off x="4214751" y="2519528"/>
            <a:ext cx="310948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 err="1">
                <a:solidFill>
                  <a:prstClr val="black"/>
                </a:solidFill>
              </a:rPr>
              <a:t>मिश्रीहरूको</a:t>
            </a:r>
            <a:r>
              <a:rPr lang="ne-NP" sz="2000" b="1" dirty="0">
                <a:solidFill>
                  <a:prstClr val="black"/>
                </a:solidFill>
              </a:rPr>
              <a:t> विश्वासको जाँच भएको थियो। विश्वास </a:t>
            </a:r>
            <a:r>
              <a:rPr lang="ne-NP" sz="2000" b="1" dirty="0" err="1">
                <a:solidFill>
                  <a:prstClr val="black"/>
                </a:solidFill>
              </a:rPr>
              <a:t>गर्नेहरूले</a:t>
            </a:r>
            <a:r>
              <a:rPr lang="ne-NP" sz="2000" b="1" dirty="0">
                <a:solidFill>
                  <a:prstClr val="black"/>
                </a:solidFill>
              </a:rPr>
              <a:t> आफ्ना नोकरहरू र गाईवस्तुहरूको ज्यान बचाए। (प्रस्थान ९:२०)। फारोले विश्वास गरेनन्, र यद्यपि उनले आफ्नो पाप स्वीकार गरे, उनको </a:t>
            </a:r>
            <a:r>
              <a:rPr lang="ne-NP" sz="2000" b="1" dirty="0" err="1">
                <a:solidFill>
                  <a:prstClr val="black"/>
                </a:solidFill>
              </a:rPr>
              <a:t>स्वीकारोक्ति</a:t>
            </a:r>
            <a:r>
              <a:rPr lang="ne-NP" sz="2000" b="1" dirty="0">
                <a:solidFill>
                  <a:prstClr val="black"/>
                </a:solidFill>
              </a:rPr>
              <a:t> हृदयदेखि भएको थिएन (प्रस्थान ९:२७-३०)।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6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Graphic spid="3" grpId="0">
        <p:bldAsOne/>
      </p:bldGraphic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C150A-2268-4263-73BD-6E62C56B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D6FD46-6334-2167-4EA6-E2C13C1F94B8}"/>
              </a:ext>
            </a:extLst>
          </p:cNvPr>
          <p:cNvSpPr txBox="1"/>
          <p:nvPr/>
        </p:nvSpPr>
        <p:spPr>
          <a:xfrm>
            <a:off x="462663" y="748407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</a:t>
            </a:r>
            <a:r>
              <a:rPr lang="ne-NP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तपाईँले</a:t>
            </a:r>
            <a:r>
              <a:rPr lang="ne-NP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मेरा प्रजालाई जान दिन </a:t>
            </a:r>
            <a:r>
              <a:rPr lang="ne-NP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अस्‍वीकार</a:t>
            </a:r>
            <a:r>
              <a:rPr lang="ne-NP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गर्नुभयो भने, भोलि म </a:t>
            </a:r>
            <a:r>
              <a:rPr lang="ne-NP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तपाईँका</a:t>
            </a:r>
            <a:r>
              <a:rPr lang="ne-NP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सिमानाभित्र सलहहरू </a:t>
            </a:r>
            <a:r>
              <a:rPr lang="ne-NP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ल्‍याउनेछु</a:t>
            </a:r>
            <a:r>
              <a:rPr lang="ne-NP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 प्रस्थान १०:४।</a:t>
            </a:r>
            <a:endParaRPr lang="es-ES" sz="1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01CDCF-7EE7-2AED-519D-7A15EF303620}"/>
              </a:ext>
            </a:extLst>
          </p:cNvPr>
          <p:cNvSpPr txBox="1"/>
          <p:nvPr/>
        </p:nvSpPr>
        <p:spPr>
          <a:xfrm>
            <a:off x="1" y="47625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ne-NP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आठौं महामारी (विनाशकारी): सलह</a:t>
            </a:r>
            <a:endParaRPr lang="en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B1F340-336F-B309-6D88-59272B1E7E67}"/>
              </a:ext>
            </a:extLst>
          </p:cNvPr>
          <p:cNvSpPr txBox="1"/>
          <p:nvPr/>
        </p:nvSpPr>
        <p:spPr>
          <a:xfrm>
            <a:off x="241283" y="4311690"/>
            <a:ext cx="3589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srgbClr val="AE4522"/>
                </a:solidFill>
              </a:rPr>
              <a:t>प्रस्थान १०:१-२०।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rgbClr val="AE452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6BC07-2808-93E4-CBAA-9FA91EC3DB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5988354"/>
              </p:ext>
            </p:extLst>
          </p:nvPr>
        </p:nvGraphicFramePr>
        <p:xfrm>
          <a:off x="462663" y="1609259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DDCF6F-B541-DF30-7E69-010B5FB533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A7CFF1-7107-3639-B807-575CE68043D1}"/>
              </a:ext>
            </a:extLst>
          </p:cNvPr>
          <p:cNvSpPr txBox="1"/>
          <p:nvPr/>
        </p:nvSpPr>
        <p:spPr>
          <a:xfrm>
            <a:off x="241283" y="4711800"/>
            <a:ext cx="3589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मिश्र तहसनहस भएपछि, </a:t>
            </a:r>
            <a:r>
              <a:rPr lang="ne-NP" sz="2000" b="1" dirty="0" err="1">
                <a:solidFill>
                  <a:prstClr val="black"/>
                </a:solidFill>
              </a:rPr>
              <a:t>मिश्रीहरूले</a:t>
            </a:r>
            <a:r>
              <a:rPr lang="ne-NP" sz="2000" b="1" dirty="0">
                <a:solidFill>
                  <a:prstClr val="black"/>
                </a:solidFill>
              </a:rPr>
              <a:t> </a:t>
            </a:r>
            <a:r>
              <a:rPr lang="ne-NP" sz="2000" b="1" dirty="0" err="1">
                <a:solidFill>
                  <a:prstClr val="black"/>
                </a:solidFill>
              </a:rPr>
              <a:t>आफैंले</a:t>
            </a:r>
            <a:r>
              <a:rPr lang="ne-NP" sz="2000" b="1" dirty="0">
                <a:solidFill>
                  <a:prstClr val="black"/>
                </a:solidFill>
              </a:rPr>
              <a:t> </a:t>
            </a:r>
            <a:r>
              <a:rPr lang="ne-NP" sz="2000" b="1" dirty="0" err="1">
                <a:solidFill>
                  <a:prstClr val="black"/>
                </a:solidFill>
              </a:rPr>
              <a:t>इस्राएललाई</a:t>
            </a:r>
            <a:r>
              <a:rPr lang="ne-NP" sz="2000" b="1" dirty="0">
                <a:solidFill>
                  <a:prstClr val="black"/>
                </a:solidFill>
              </a:rPr>
              <a:t> जान दिन फारोलाई बिन्ती गरे। (प्रस्थान १०:७)।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9CFFE-E128-A059-D1F9-8FDCB1D8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E65032-ED16-4008-6A46-5AF1B2CF2FA9}"/>
              </a:ext>
            </a:extLst>
          </p:cNvPr>
          <p:cNvSpPr txBox="1"/>
          <p:nvPr/>
        </p:nvSpPr>
        <p:spPr>
          <a:xfrm>
            <a:off x="690562" y="723811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e-NP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"फेरि </a:t>
            </a:r>
            <a:r>
              <a:rPr lang="ne-NP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परमप्रभुले</a:t>
            </a:r>
            <a:r>
              <a:rPr lang="ne-NP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मोशालाई</a:t>
            </a:r>
            <a:r>
              <a:rPr lang="ne-NP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भन्‍नुभयो</a:t>
            </a:r>
            <a:r>
              <a:rPr lang="ne-NP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“</a:t>
            </a:r>
            <a:r>
              <a:rPr lang="ne-NP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तिम्रो</a:t>
            </a:r>
            <a:r>
              <a:rPr lang="ne-NP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हात आकाशतिर पसार्‌, र मिश्रमा </a:t>
            </a:r>
            <a:r>
              <a:rPr lang="ne-NP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अँध्‍यारो</a:t>
            </a:r>
            <a:r>
              <a:rPr lang="ne-NP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भइजाओस्</a:t>
            </a:r>
            <a:r>
              <a:rPr lang="ne-NP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‌। </a:t>
            </a:r>
            <a:r>
              <a:rPr lang="ne-NP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छाम्‍दा</a:t>
            </a:r>
            <a:r>
              <a:rPr lang="ne-NP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थाहा </a:t>
            </a:r>
            <a:r>
              <a:rPr lang="ne-NP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पाउनेजस्‍तो</a:t>
            </a:r>
            <a:r>
              <a:rPr lang="ne-NP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अन्‍धकार</a:t>
            </a:r>
            <a:r>
              <a:rPr lang="ne-NP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होस्‌।” प्रस्थान १०:२१ </a:t>
            </a:r>
            <a:endParaRPr lang="es-ES" sz="1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47BB59-4904-5FBA-CCB9-B71F88664C36}"/>
              </a:ext>
            </a:extLst>
          </p:cNvPr>
          <p:cNvSpPr txBox="1"/>
          <p:nvPr/>
        </p:nvSpPr>
        <p:spPr>
          <a:xfrm>
            <a:off x="1" y="3810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ne-NP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नवौं</a:t>
            </a:r>
            <a:r>
              <a:rPr lang="ne-NP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विपत्ति (विनाशकारी): अन्धकार</a:t>
            </a:r>
            <a:endParaRPr lang="en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A408383-1839-D338-FED0-30BEE13A4716}"/>
              </a:ext>
            </a:extLst>
          </p:cNvPr>
          <p:cNvSpPr txBox="1"/>
          <p:nvPr/>
        </p:nvSpPr>
        <p:spPr>
          <a:xfrm>
            <a:off x="224440" y="3858101"/>
            <a:ext cx="3782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srgbClr val="626A6D"/>
                </a:solidFill>
              </a:rPr>
              <a:t>प्रस्थान १०:२१-२९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B710B13-AE9B-7B60-645B-A8C8F8A6A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1290033"/>
              </p:ext>
            </p:extLst>
          </p:nvPr>
        </p:nvGraphicFramePr>
        <p:xfrm>
          <a:off x="441809" y="1503968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2240E1FD-744E-1BA6-31B7-404B377DC4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93DC52-8702-3997-4B43-2E8559CFAE88}"/>
              </a:ext>
            </a:extLst>
          </p:cNvPr>
          <p:cNvSpPr txBox="1"/>
          <p:nvPr/>
        </p:nvSpPr>
        <p:spPr>
          <a:xfrm>
            <a:off x="224440" y="4257054"/>
            <a:ext cx="397859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मिश्रमा तीन दिनको लागि जीवन ठप्प भयो (</a:t>
            </a:r>
            <a:r>
              <a:rPr lang="ne-NP" sz="2000" b="1" dirty="0" err="1">
                <a:solidFill>
                  <a:prstClr val="black"/>
                </a:solidFill>
              </a:rPr>
              <a:t>गोशेन</a:t>
            </a:r>
            <a:r>
              <a:rPr lang="ne-NP" sz="2000" b="1" dirty="0">
                <a:solidFill>
                  <a:prstClr val="black"/>
                </a:solidFill>
              </a:rPr>
              <a:t> बाहेक)। परमेश्वरले मनन गर्ने समय दिनुभयो, जसको पूरा फाइदा फारोले उठाउन सकेनन्।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0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112D0D-E55F-AA28-4AFF-44843A5ADA00}"/>
              </a:ext>
            </a:extLst>
          </p:cNvPr>
          <p:cNvSpPr txBox="1"/>
          <p:nvPr/>
        </p:nvSpPr>
        <p:spPr>
          <a:xfrm>
            <a:off x="270911" y="1612085"/>
            <a:ext cx="1159870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“प्रत्येक विपत्ति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आउनुभन्दा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पहिले,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मोशाले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यसको प्रकृति र प्रभावहरू वर्णन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गर्नुपरेको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थियो, ताकि राजाले चाहेमा आफूलाई यसबाट बचाउन सकून्। अस्वीकार गरिएको प्रत्येक सजाय पछि अर्को कठोर सजाय दिइएको थियो जबसम्म उनको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घमण्डी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हृदय नम्र गरेन र उनले स्वर्ग र पृथ्वीको निर्मातालाई साँचो र जीवित परमेश्वरको रूपमा स्वीकार गरेको थिएन।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मिश्रीहरूलाई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तिनीहरूका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शक्तिशाली मानिसहरूको बुद्धि कति व्यर्थ थियो,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तिनीहरूका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देवताहरूको शक्ति कति कमजोर थियो  भनेर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परमप्रभुले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देखाउनु भएको थियो। 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तिनीहरू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यहोवाको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आज्ञाको विपरीत थिए भनेर हेर्ने अवसर दिइएको थियो।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उहाँले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मिश्रका मानिसहरूलाई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तिनीहरूको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मूर्तिपूजाको लागि दण्ड दिनुहुनेछ र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तिनीहरूका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अर्थहीन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देवताहरूबाट प्राप्त आशीर्वादहरूको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घमण्डलाई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बन्द गर्नुहुनेछ भनेर देखाउनुभएको थियो। परमेश्वरले आफ्नो नामको महिमा गर्नुहुनेछ, ताकि अन्य राष्ट्रहरूले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उहाँको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शक्तिको बारेमा सुन्न सकून् र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उहाँका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शक्तिशाली कार्यहरूमा काँप्न सकून्, र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उहाँका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मानिसहरूले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तिनीहरूको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मूर्तिपूजाबाट फर्केर </a:t>
            </a:r>
            <a:r>
              <a:rPr lang="ne-NP" sz="2600" b="1" dirty="0" err="1">
                <a:latin typeface="Constantia" panose="02030602050306030303" pitchFamily="18" charset="0"/>
                <a:cs typeface="Kalimati" panose="00000400000000000000" pitchFamily="2"/>
              </a:rPr>
              <a:t>उहाँलाई</a:t>
            </a:r>
            <a:r>
              <a:rPr lang="ne-NP" sz="2600" b="1" dirty="0">
                <a:latin typeface="Constantia" panose="02030602050306030303" pitchFamily="18" charset="0"/>
                <a:cs typeface="Kalimati" panose="00000400000000000000" pitchFamily="2"/>
              </a:rPr>
              <a:t> शुद्ध उपासना गर्न सकून्।”</a:t>
            </a:r>
            <a:endParaRPr lang="en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74E5FC-383C-D18E-234E-4DEC4C25BEFA}"/>
              </a:ext>
            </a:extLst>
          </p:cNvPr>
          <p:cNvSpPr txBox="1"/>
          <p:nvPr/>
        </p:nvSpPr>
        <p:spPr>
          <a:xfrm>
            <a:off x="67376" y="637859"/>
            <a:ext cx="980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b="1" dirty="0" err="1"/>
              <a:t>एलेन</a:t>
            </a:r>
            <a:r>
              <a:rPr lang="ne-NP" b="1" dirty="0"/>
              <a:t> जी. </a:t>
            </a:r>
            <a:r>
              <a:rPr lang="ne-NP" b="1" dirty="0" err="1"/>
              <a:t>ह्वाइट</a:t>
            </a:r>
            <a:r>
              <a:rPr lang="ne-NP" b="1" dirty="0"/>
              <a:t>, </a:t>
            </a:r>
            <a:r>
              <a:rPr lang="ne-NP" b="1" dirty="0" err="1"/>
              <a:t>पाट्रियार्क</a:t>
            </a:r>
            <a:r>
              <a:rPr lang="ne-NP" b="1" dirty="0"/>
              <a:t> एण्ड </a:t>
            </a:r>
            <a:r>
              <a:rPr lang="ne-NP" b="1" dirty="0" err="1"/>
              <a:t>प्रोफेटस्</a:t>
            </a:r>
            <a:r>
              <a:rPr lang="ne-NP" b="1" dirty="0"/>
              <a:t>, </a:t>
            </a:r>
            <a:r>
              <a:rPr lang="ne-NP" b="1" dirty="0" err="1"/>
              <a:t>पृ</a:t>
            </a:r>
            <a:r>
              <a:rPr lang="ne-NP" b="1" dirty="0"/>
              <a:t>. २६३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4451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59F55-A893-A990-A133-FAB2C0FA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F0C74-14A2-D2FD-B356-A218BBB97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489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Imagen que contiene persona, interior, a rayas, sostener&#10;&#10;El contenido generado por IA puede ser incorrecto.">
            <a:extLst>
              <a:ext uri="{FF2B5EF4-FFF2-40B4-BE49-F238E27FC236}">
                <a16:creationId xmlns:a16="http://schemas.microsoft.com/office/drawing/2014/main" id="{50EE0C82-4FD9-103F-6F5C-B928286D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73E252-DC24-C923-8E28-0823DB5593D4}"/>
              </a:ext>
            </a:extLst>
          </p:cNvPr>
          <p:cNvSpPr txBox="1"/>
          <p:nvPr/>
        </p:nvSpPr>
        <p:spPr>
          <a:xfrm>
            <a:off x="0" y="198367"/>
            <a:ext cx="6591299" cy="206210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"यसरी फारोको हृदय कठोर भयो, र </a:t>
            </a:r>
            <a:r>
              <a:rPr kumimoji="0" lang="ne-NP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परमप्रभुले</a:t>
            </a:r>
            <a:r>
              <a:rPr kumimoji="0" lang="ne-NP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ne-NP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मोशालाई</a:t>
            </a:r>
            <a:r>
              <a:rPr kumimoji="0" lang="ne-NP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ne-NP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भन्‍नुभएबमोजिम</a:t>
            </a:r>
            <a:r>
              <a:rPr kumimoji="0" lang="ne-NP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उनले </a:t>
            </a:r>
            <a:r>
              <a:rPr kumimoji="0" lang="ne-NP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इस्राएलीहरूलाई</a:t>
            </a:r>
            <a:r>
              <a:rPr kumimoji="0" lang="ne-NP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जान दिएनन्‌।" प्रस्थान ९:३५।</a:t>
            </a:r>
            <a:endParaRPr kumimoji="0" lang="es-ES" sz="2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196B24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58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752233-2D7B-5003-51DD-2A0D336D4302}"/>
              </a:ext>
            </a:extLst>
          </p:cNvPr>
          <p:cNvSpPr txBox="1"/>
          <p:nvPr/>
        </p:nvSpPr>
        <p:spPr>
          <a:xfrm>
            <a:off x="6181624" y="3768382"/>
            <a:ext cx="600085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ne-NP" sz="2000" b="1" dirty="0">
                <a:solidFill>
                  <a:srgbClr val="4F7F0D"/>
                </a:solidFill>
              </a:rPr>
              <a:t>भूमिका:</a:t>
            </a:r>
          </a:p>
          <a:p>
            <a:pPr>
              <a:spcBef>
                <a:spcPts val="600"/>
              </a:spcBef>
            </a:pPr>
            <a:r>
              <a:rPr lang="ne-NP" sz="2000" b="1" dirty="0">
                <a:solidFill>
                  <a:srgbClr val="4F7F0D"/>
                </a:solidFill>
              </a:rPr>
              <a:t>    </a:t>
            </a:r>
            <a:r>
              <a:rPr lang="ne-NP" sz="2000" b="1" dirty="0"/>
              <a:t>सर्प युद्ध (प्रस्थान ७:८-१२)</a:t>
            </a:r>
          </a:p>
          <a:p>
            <a:pPr>
              <a:spcBef>
                <a:spcPts val="600"/>
              </a:spcBef>
            </a:pPr>
            <a:r>
              <a:rPr lang="ne-NP" sz="2000" b="1" dirty="0"/>
              <a:t>    कठोर हृदय (प्रस्थान ७:१३)</a:t>
            </a:r>
          </a:p>
          <a:p>
            <a:pPr>
              <a:spcBef>
                <a:spcPts val="1800"/>
              </a:spcBef>
            </a:pPr>
            <a:r>
              <a:rPr lang="ne-NP" sz="2000" b="1" dirty="0">
                <a:solidFill>
                  <a:srgbClr val="263DCA"/>
                </a:solidFill>
              </a:rPr>
              <a:t>विपत्तिहरू:</a:t>
            </a:r>
          </a:p>
          <a:p>
            <a:pPr>
              <a:spcBef>
                <a:spcPts val="600"/>
              </a:spcBef>
            </a:pPr>
            <a:r>
              <a:rPr lang="ne-NP" sz="2000" b="1" dirty="0">
                <a:solidFill>
                  <a:srgbClr val="263DCA"/>
                </a:solidFill>
              </a:rPr>
              <a:t>   </a:t>
            </a:r>
            <a:r>
              <a:rPr lang="ne-NP" b="1" dirty="0"/>
              <a:t>तीन हल्का विपत्तिहरू (प्रस्थान ७:१४-८:१९)</a:t>
            </a:r>
          </a:p>
          <a:p>
            <a:pPr>
              <a:spcBef>
                <a:spcPts val="600"/>
              </a:spcBef>
            </a:pPr>
            <a:r>
              <a:rPr lang="ne-NP" sz="2000" b="1" dirty="0"/>
              <a:t>   तीन गम्भीर विपत्तिहरू (प्रस्थान ८:२०-९:१२)</a:t>
            </a:r>
          </a:p>
          <a:p>
            <a:pPr>
              <a:spcBef>
                <a:spcPts val="600"/>
              </a:spcBef>
            </a:pPr>
            <a:r>
              <a:rPr lang="ne-NP" sz="2000" b="1" dirty="0"/>
              <a:t>   तीन विनाशकारी विपत्तिहरू (प्रस्थान ९:१३-१०:२९)</a:t>
            </a:r>
            <a:endParaRPr lang="en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3EB75B-1830-7BA1-58B6-07C3FE278B8F}"/>
              </a:ext>
            </a:extLst>
          </p:cNvPr>
          <p:cNvSpPr txBox="1"/>
          <p:nvPr/>
        </p:nvSpPr>
        <p:spPr>
          <a:xfrm>
            <a:off x="161923" y="54241"/>
            <a:ext cx="6953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>
                <a:cs typeface="Kalimati" panose="00000400000000000000" pitchFamily="2"/>
              </a:rPr>
              <a:t>जब परमेश्वरका जनहरूले युद्धको सामना गरे, परमेश्वरले </a:t>
            </a:r>
            <a:r>
              <a:rPr lang="ne-NP" sz="2000" b="1" dirty="0" err="1">
                <a:cs typeface="Kalimati" panose="00000400000000000000" pitchFamily="2"/>
              </a:rPr>
              <a:t>तिनीहरूलाई</a:t>
            </a:r>
            <a:r>
              <a:rPr lang="ne-NP" sz="2000" b="1" dirty="0">
                <a:cs typeface="Kalimati" panose="00000400000000000000" pitchFamily="2"/>
              </a:rPr>
              <a:t> पहिले शान्तिका सर्तहरू राखेर वार्ता गर्न निर्देशन </a:t>
            </a:r>
            <a:r>
              <a:rPr lang="ne-NP" sz="2000" b="1" dirty="0" err="1">
                <a:cs typeface="Kalimati" panose="00000400000000000000" pitchFamily="2"/>
              </a:rPr>
              <a:t>दिनुतीन</a:t>
            </a:r>
            <a:r>
              <a:rPr lang="ne-NP" sz="2000" b="1" dirty="0">
                <a:cs typeface="Kalimati" panose="00000400000000000000" pitchFamily="2"/>
              </a:rPr>
              <a:t> हल्का विपत्तिहरू (प्रस्थान ७:१४-८:१९)भयो। यदि सम्झौतामा पुग्न सकिएन भने, कारबाही </a:t>
            </a:r>
            <a:r>
              <a:rPr lang="ne-NP" sz="2000" b="1" dirty="0" err="1">
                <a:cs typeface="Kalimati" panose="00000400000000000000" pitchFamily="2"/>
              </a:rPr>
              <a:t>गर्नुपर्थ्यो</a:t>
            </a:r>
            <a:r>
              <a:rPr lang="ne-NP" sz="2000" b="1" dirty="0">
                <a:cs typeface="Kalimati" panose="00000400000000000000" pitchFamily="2"/>
              </a:rPr>
              <a:t> (व्यवस्था २०:१०-१२)।</a:t>
            </a:r>
            <a:endParaRPr lang="en" sz="2000" b="1" dirty="0">
              <a:cs typeface="Kalimati" panose="00000400000000000000" pitchFamily="2"/>
            </a:endParaRPr>
          </a:p>
        </p:txBody>
      </p:sp>
      <p:pic>
        <p:nvPicPr>
          <p:cNvPr id="5" name="Imagen 4" descr="Un pastel de bodas&#10;&#10;El contenido generado por IA puede ser incorrecto.">
            <a:extLst>
              <a:ext uri="{FF2B5EF4-FFF2-40B4-BE49-F238E27FC236}">
                <a16:creationId xmlns:a16="http://schemas.microsoft.com/office/drawing/2014/main" id="{94173006-7BB6-E051-F500-D68C7719D8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75" y="335126"/>
            <a:ext cx="5336096" cy="2864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fila, tabla, grande, montón&#10;&#10;El contenido generado por IA puede ser incorrecto.">
            <a:extLst>
              <a:ext uri="{FF2B5EF4-FFF2-40B4-BE49-F238E27FC236}">
                <a16:creationId xmlns:a16="http://schemas.microsoft.com/office/drawing/2014/main" id="{4DB78BC9-AC11-2CC2-595A-A3E13F3350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9" y="3922386"/>
            <a:ext cx="3943372" cy="2597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33701EE-55DF-BCA0-768A-0C90FF8C9A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7625" y="3922385"/>
            <a:ext cx="1809752" cy="2805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B554827B-3D73-6FC5-2D56-772F326984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5108683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B1489463-AD26-82A5-6571-758D70F6C89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3800249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79A316D-86B5-9EB8-4549-E8BE341B160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532909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magen que contiene monitor, pantalla, computadora, firmar&#10;&#10;El contenido generado por IA puede ser incorrecto.">
            <a:extLst>
              <a:ext uri="{FF2B5EF4-FFF2-40B4-BE49-F238E27FC236}">
                <a16:creationId xmlns:a16="http://schemas.microsoft.com/office/drawing/2014/main" id="{D5B0FAEE-5089-56BC-82DA-783E8A4CDE4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92289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F828DBF-D763-812E-FBEF-2D6A94C6638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240441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106AF38-DD73-A16A-1B04-C5A2B5255AC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616236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Flecha&#10;&#10;El contenido generado por IA puede ser incorrecto.">
            <a:extLst>
              <a:ext uri="{FF2B5EF4-FFF2-40B4-BE49-F238E27FC236}">
                <a16:creationId xmlns:a16="http://schemas.microsoft.com/office/drawing/2014/main" id="{79681E11-24CD-1221-1E2C-1F00C50A6C8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631352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DAC17A-4566-3704-2BA7-CD93EBE5778A}"/>
              </a:ext>
            </a:extLst>
          </p:cNvPr>
          <p:cNvSpPr txBox="1"/>
          <p:nvPr/>
        </p:nvSpPr>
        <p:spPr>
          <a:xfrm>
            <a:off x="161922" y="2845449"/>
            <a:ext cx="68770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जब विपत्तिहरू आए, विशाल </a:t>
            </a:r>
            <a:r>
              <a:rPr lang="ne-NP" sz="2000" b="1" dirty="0" err="1"/>
              <a:t>मिश्री</a:t>
            </a:r>
            <a:r>
              <a:rPr lang="ne-NP" sz="2000" b="1" dirty="0"/>
              <a:t> देवताहरूको कुनै पनि देवताले एक साँचो परमेश्वरको शक्तिबाट मिश्रलाई बचाउन सकेन।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99A7AC-BB09-3D6B-1080-81E4096BF6E5}"/>
              </a:ext>
            </a:extLst>
          </p:cNvPr>
          <p:cNvSpPr txBox="1"/>
          <p:nvPr/>
        </p:nvSpPr>
        <p:spPr>
          <a:xfrm>
            <a:off x="161922" y="1449845"/>
            <a:ext cx="66389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परमेश्वरले मिश्रसँग यसरी नै व्यवहार गर्नुभएको थियो। शान्तिपूर्ण समाधानको प्रयास गरिएको थियो, तर </a:t>
            </a:r>
            <a:r>
              <a:rPr lang="ne-NP" sz="2000" b="1" dirty="0" err="1"/>
              <a:t>थुटमोसले</a:t>
            </a:r>
            <a:r>
              <a:rPr lang="ne-NP" sz="2000" b="1" dirty="0"/>
              <a:t> यसलाई स्वीकार गर्न अस्वीकार गरे। अब कारबाही गर्ने समय आएको थियो।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69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B8A80C-338E-C7CA-2732-4E7A7F067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parado, sostener&#10;&#10;El contenido generado por IA puede ser incorrecto.">
            <a:extLst>
              <a:ext uri="{FF2B5EF4-FFF2-40B4-BE49-F238E27FC236}">
                <a16:creationId xmlns:a16="http://schemas.microsoft.com/office/drawing/2014/main" id="{CC4848F7-4CE5-44F8-FDD6-8A7066EB80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297" y="360828"/>
            <a:ext cx="4694384" cy="636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persona, sostener, mujer, jugador&#10;&#10;El contenido generado por IA puede ser incorrecto.">
            <a:extLst>
              <a:ext uri="{FF2B5EF4-FFF2-40B4-BE49-F238E27FC236}">
                <a16:creationId xmlns:a16="http://schemas.microsoft.com/office/drawing/2014/main" id="{9035E35C-5379-939A-8495-370D8743D0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4" y="360828"/>
            <a:ext cx="5355865" cy="6366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BAD165-29AD-D175-0BAB-F2B24B1F4CC0}"/>
              </a:ext>
            </a:extLst>
          </p:cNvPr>
          <p:cNvSpPr txBox="1"/>
          <p:nvPr/>
        </p:nvSpPr>
        <p:spPr>
          <a:xfrm>
            <a:off x="4995426" y="2466975"/>
            <a:ext cx="4833746" cy="1850658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C79399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ne-NP" sz="6000" b="1" dirty="0">
                <a:ln/>
                <a:solidFill>
                  <a:srgbClr val="783E45"/>
                </a:solidFill>
                <a:effectLst>
                  <a:outerShdw blurRad="50800" dist="76200" dir="13500000" algn="br" rotWithShape="0">
                    <a:srgbClr val="5E3035">
                      <a:alpha val="40000"/>
                    </a:srgbClr>
                  </a:outerShdw>
                </a:effectLst>
              </a:rPr>
              <a:t>भूमिका</a:t>
            </a:r>
            <a:endParaRPr lang="en" sz="6000" b="1" dirty="0">
              <a:ln/>
              <a:solidFill>
                <a:srgbClr val="783E45"/>
              </a:solidFill>
              <a:effectLst>
                <a:outerShdw blurRad="50800" dist="76200" dir="13500000" algn="br" rotWithShape="0">
                  <a:srgbClr val="5E3035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8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A5781A-76FA-237E-6E92-F5148238EDC4}"/>
              </a:ext>
            </a:extLst>
          </p:cNvPr>
          <p:cNvSpPr txBox="1"/>
          <p:nvPr/>
        </p:nvSpPr>
        <p:spPr>
          <a:xfrm>
            <a:off x="1" y="-57750"/>
            <a:ext cx="1036260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ne-NP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B4F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Kalimati" panose="00000400000000000000" pitchFamily="2"/>
              </a:rPr>
              <a:t>सर्प युद्ध</a:t>
            </a:r>
            <a:endParaRPr lang="en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rgbClr val="BB4F2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Kalimati" panose="00000400000000000000" pitchFamily="2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C758F2-9F4C-8465-50E1-EDB79CDA39C7}"/>
              </a:ext>
            </a:extLst>
          </p:cNvPr>
          <p:cNvSpPr txBox="1"/>
          <p:nvPr/>
        </p:nvSpPr>
        <p:spPr>
          <a:xfrm>
            <a:off x="204491" y="523909"/>
            <a:ext cx="9953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3A4567"/>
                </a:solidFill>
                <a:latin typeface="Comic Sans MS" panose="030F0702030302020204" pitchFamily="66" charset="0"/>
              </a:rPr>
              <a:t>“</a:t>
            </a:r>
            <a:r>
              <a:rPr lang="ne-NP" b="1" dirty="0">
                <a:solidFill>
                  <a:srgbClr val="3A4567"/>
                </a:solidFill>
                <a:latin typeface="Comic Sans MS" panose="030F0702030302020204" pitchFamily="66" charset="0"/>
              </a:rPr>
              <a:t>"हरेकले </a:t>
            </a:r>
            <a:r>
              <a:rPr lang="ne-NP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आफ्‍नो-आफ्‍नो</a:t>
            </a:r>
            <a:r>
              <a:rPr lang="ne-NP" b="1" dirty="0">
                <a:solidFill>
                  <a:srgbClr val="3A4567"/>
                </a:solidFill>
                <a:latin typeface="Comic Sans MS" panose="030F0702030302020204" pitchFamily="66" charset="0"/>
              </a:rPr>
              <a:t> लहुरो </a:t>
            </a:r>
            <a:r>
              <a:rPr lang="ne-NP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फाल्‍यो</a:t>
            </a:r>
            <a:r>
              <a:rPr lang="ne-NP" b="1" dirty="0">
                <a:solidFill>
                  <a:srgbClr val="3A4567"/>
                </a:solidFill>
                <a:latin typeface="Comic Sans MS" panose="030F0702030302020204" pitchFamily="66" charset="0"/>
              </a:rPr>
              <a:t>, र </a:t>
            </a:r>
            <a:r>
              <a:rPr lang="ne-NP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त्‍यो</a:t>
            </a:r>
            <a:r>
              <a:rPr lang="ne-NP" b="1" dirty="0">
                <a:solidFill>
                  <a:srgbClr val="3A4567"/>
                </a:solidFill>
                <a:latin typeface="Comic Sans MS" panose="030F0702030302020204" pitchFamily="66" charset="0"/>
              </a:rPr>
              <a:t> साँप </a:t>
            </a:r>
            <a:r>
              <a:rPr lang="ne-NP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बन्‍यो</a:t>
            </a:r>
            <a:r>
              <a:rPr lang="ne-NP" b="1" dirty="0">
                <a:solidFill>
                  <a:srgbClr val="3A4567"/>
                </a:solidFill>
                <a:latin typeface="Comic Sans MS" panose="030F0702030302020204" pitchFamily="66" charset="0"/>
              </a:rPr>
              <a:t>। तर </a:t>
            </a:r>
            <a:r>
              <a:rPr lang="ne-NP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हारूनको</a:t>
            </a:r>
            <a:r>
              <a:rPr lang="ne-NP" b="1" dirty="0">
                <a:solidFill>
                  <a:srgbClr val="3A4567"/>
                </a:solidFill>
                <a:latin typeface="Comic Sans MS" panose="030F0702030302020204" pitchFamily="66" charset="0"/>
              </a:rPr>
              <a:t> लहुरोले उनीहरूका </a:t>
            </a:r>
            <a:r>
              <a:rPr lang="ne-NP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लहुरालाई</a:t>
            </a:r>
            <a:r>
              <a:rPr lang="ne-NP" b="1" dirty="0">
                <a:solidFill>
                  <a:srgbClr val="3A4567"/>
                </a:solidFill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निल्‍यो</a:t>
            </a:r>
            <a:r>
              <a:rPr lang="ne-NP" b="1" dirty="0">
                <a:solidFill>
                  <a:srgbClr val="3A4567"/>
                </a:solidFill>
                <a:latin typeface="Comic Sans MS" panose="030F0702030302020204" pitchFamily="66" charset="0"/>
              </a:rPr>
              <a:t>।" प्रस्थान ७:१२।</a:t>
            </a:r>
            <a:endParaRPr lang="en" sz="1400" b="1" dirty="0">
              <a:solidFill>
                <a:srgbClr val="3A4567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0B65F5-184A-D4E4-6B37-DB6DEE7E580C}"/>
              </a:ext>
            </a:extLst>
          </p:cNvPr>
          <p:cNvSpPr txBox="1"/>
          <p:nvPr/>
        </p:nvSpPr>
        <p:spPr>
          <a:xfrm>
            <a:off x="175139" y="1330949"/>
            <a:ext cx="6269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>
                <a:cs typeface="Kalimati" panose="00000400000000000000" pitchFamily="2"/>
              </a:rPr>
              <a:t> </a:t>
            </a:r>
            <a:r>
              <a:rPr lang="ne-NP" sz="2000" b="1" dirty="0" err="1">
                <a:cs typeface="Kalimati" panose="00000400000000000000" pitchFamily="2"/>
              </a:rPr>
              <a:t>इस्राएलको</a:t>
            </a:r>
            <a:r>
              <a:rPr lang="ne-NP" sz="2000" b="1" dirty="0">
                <a:cs typeface="Kalimati" panose="00000400000000000000" pitchFamily="2"/>
              </a:rPr>
              <a:t> छुटकारा </a:t>
            </a:r>
            <a:r>
              <a:rPr lang="ne-NP" sz="2000" b="1" dirty="0" err="1">
                <a:cs typeface="Kalimati" panose="00000400000000000000" pitchFamily="2"/>
              </a:rPr>
              <a:t>मिश्री</a:t>
            </a:r>
            <a:r>
              <a:rPr lang="ne-NP" sz="2000" b="1" dirty="0">
                <a:cs typeface="Kalimati" panose="00000400000000000000" pitchFamily="2"/>
              </a:rPr>
              <a:t> देवताहरू विरुद्ध व्यक्तिगत रूपमा लडेको युद्ध थियो भनेर </a:t>
            </a:r>
            <a:r>
              <a:rPr lang="ne-NP" sz="2000" b="1" dirty="0" err="1">
                <a:cs typeface="Kalimati" panose="00000400000000000000" pitchFamily="2"/>
              </a:rPr>
              <a:t>परमेश्‍वरले</a:t>
            </a:r>
            <a:r>
              <a:rPr lang="ne-NP" sz="2000" b="1" dirty="0">
                <a:cs typeface="Kalimati" panose="00000400000000000000" pitchFamily="2"/>
              </a:rPr>
              <a:t> व्यक्त गर्नुभयो (प्रस्थान १२:१२; गन्ती ३३:४)।</a:t>
            </a:r>
            <a:endParaRPr lang="en" sz="2000" b="1" dirty="0">
              <a:cs typeface="Kalimati" panose="00000400000000000000" pitchFamily="2"/>
            </a:endParaRPr>
          </a:p>
        </p:txBody>
      </p:sp>
      <p:pic>
        <p:nvPicPr>
          <p:cNvPr id="7" name="Imagen 6" descr="Imagen que contiene persona, a rayas, corbata, vistiendo&#10;&#10;El contenido generado por IA puede ser incorrecto.">
            <a:extLst>
              <a:ext uri="{FF2B5EF4-FFF2-40B4-BE49-F238E27FC236}">
                <a16:creationId xmlns:a16="http://schemas.microsoft.com/office/drawing/2014/main" id="{99C8C92B-BB39-DAB2-5C88-2A6D9B9A77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3155" y="57324"/>
            <a:ext cx="1928153" cy="3429426"/>
          </a:xfrm>
          <a:prstGeom prst="rect">
            <a:avLst/>
          </a:prstGeom>
        </p:spPr>
      </p:pic>
      <p:pic>
        <p:nvPicPr>
          <p:cNvPr id="13" name="Imagen 12" descr="Pintura de unas personas&#10;&#10;El contenido generado por IA puede ser incorrecto.">
            <a:extLst>
              <a:ext uri="{FF2B5EF4-FFF2-40B4-BE49-F238E27FC236}">
                <a16:creationId xmlns:a16="http://schemas.microsoft.com/office/drawing/2014/main" id="{75929E2A-56AF-9B1E-B736-87811D91B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6" r="1446"/>
          <a:stretch>
            <a:fillRect/>
          </a:stretch>
        </p:blipFill>
        <p:spPr>
          <a:xfrm>
            <a:off x="173601" y="3181150"/>
            <a:ext cx="5398524" cy="3525927"/>
          </a:xfrm>
          <a:prstGeom prst="rect">
            <a:avLst/>
          </a:prstGeom>
          <a:ln w="38100" cap="sq">
            <a:solidFill>
              <a:srgbClr val="E08C6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13FD9F9-09C2-AF44-F67F-8D02EB2C3B59}"/>
              </a:ext>
            </a:extLst>
          </p:cNvPr>
          <p:cNvSpPr txBox="1"/>
          <p:nvPr/>
        </p:nvSpPr>
        <p:spPr>
          <a:xfrm>
            <a:off x="5667398" y="3522983"/>
            <a:ext cx="6524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लौरोलाई सर्पमा परिणत गरेर, परमेश्वरले यस देवीलाई </a:t>
            </a:r>
            <a:r>
              <a:rPr lang="ne-NP" sz="2000" b="1" dirty="0" err="1"/>
              <a:t>सिधै</a:t>
            </a:r>
            <a:r>
              <a:rPr lang="ne-NP" sz="2000" b="1" dirty="0"/>
              <a:t> चुनौती दिँदै हुनुहुन्थ्यो (प्रस्थान ७:१०)। के उनी फारोलाई बचाउन सक्षम </a:t>
            </a:r>
            <a:r>
              <a:rPr lang="ne-NP" sz="2000" b="1" dirty="0" err="1"/>
              <a:t>हुनेछिन्</a:t>
            </a:r>
            <a:r>
              <a:rPr lang="ne-NP" sz="2000" b="1" dirty="0"/>
              <a:t>?</a:t>
            </a:r>
            <a:endParaRPr lang="en" sz="2000" b="1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C270841-C439-4E99-8C90-D7E2A02E7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5873" y="1438853"/>
            <a:ext cx="2775149" cy="19901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22322A-8022-85C6-A809-BE559355E2EF}"/>
              </a:ext>
            </a:extLst>
          </p:cNvPr>
          <p:cNvSpPr txBox="1"/>
          <p:nvPr/>
        </p:nvSpPr>
        <p:spPr>
          <a:xfrm>
            <a:off x="173601" y="2346611"/>
            <a:ext cx="6673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, फारोले देवी </a:t>
            </a:r>
            <a:r>
              <a:rPr lang="ne-NP" sz="2000" b="1" dirty="0" err="1"/>
              <a:t>उदयतको</a:t>
            </a:r>
            <a:r>
              <a:rPr lang="ne-NP" sz="2000" b="1" dirty="0"/>
              <a:t> प्रतिनिधित्व गर्ने सुन्दर कोब्रा आफ्नो शक्तिको प्रतीक देखाउन आफ्नो मुकुटमा लगाएका थिए।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6FC0F6-9B03-5367-D796-5741C791E609}"/>
              </a:ext>
            </a:extLst>
          </p:cNvPr>
          <p:cNvSpPr txBox="1"/>
          <p:nvPr/>
        </p:nvSpPr>
        <p:spPr>
          <a:xfrm>
            <a:off x="5684797" y="6111624"/>
            <a:ext cx="6524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यसरी परमेश्वरले देखाउनुभयो कि उहाँ, </a:t>
            </a:r>
            <a:r>
              <a:rPr lang="ne-NP" sz="2000" b="1" dirty="0" err="1"/>
              <a:t>मिश्री</a:t>
            </a:r>
            <a:r>
              <a:rPr lang="ne-NP" sz="2000" b="1" dirty="0"/>
              <a:t> देवताहरू होइन, सार्वभौम शक्ति र अधिकारको स्वामी हुनुहुन्छ।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8DDBEB-529F-6458-00BC-0FDECC76B4CB}"/>
              </a:ext>
            </a:extLst>
          </p:cNvPr>
          <p:cNvSpPr txBox="1"/>
          <p:nvPr/>
        </p:nvSpPr>
        <p:spPr>
          <a:xfrm>
            <a:off x="5684797" y="4523257"/>
            <a:ext cx="65246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>
                <a:cs typeface="Kalimati" panose="00000400000000000000" pitchFamily="2"/>
              </a:rPr>
              <a:t>सैतानले </a:t>
            </a:r>
            <a:r>
              <a:rPr lang="ne-NP" sz="2000" b="1" dirty="0" err="1">
                <a:cs typeface="Kalimati" panose="00000400000000000000" pitchFamily="2"/>
              </a:rPr>
              <a:t>जादूगरहरू</a:t>
            </a:r>
            <a:r>
              <a:rPr lang="ne-NP" sz="2000" b="1" dirty="0">
                <a:cs typeface="Kalimati" panose="00000400000000000000" pitchFamily="2"/>
              </a:rPr>
              <a:t> मार्फत चमत्कारको नक्कल गरे (प्रस्थान ७:११)। तर </a:t>
            </a:r>
            <a:r>
              <a:rPr lang="ne-NP" sz="2000" b="1" dirty="0" err="1">
                <a:cs typeface="Kalimati" panose="00000400000000000000" pitchFamily="2"/>
              </a:rPr>
              <a:t>तिनीहरूले</a:t>
            </a:r>
            <a:r>
              <a:rPr lang="ne-NP" sz="2000" b="1" dirty="0">
                <a:cs typeface="Kalimati" panose="00000400000000000000" pitchFamily="2"/>
              </a:rPr>
              <a:t> जीवन सृष्टि गर्न सक्दैन; </a:t>
            </a:r>
            <a:r>
              <a:rPr lang="ne-NP" sz="2000" b="1" dirty="0" err="1">
                <a:cs typeface="Kalimati" panose="00000400000000000000" pitchFamily="2"/>
              </a:rPr>
              <a:t>तिनीहरूका</a:t>
            </a:r>
            <a:r>
              <a:rPr lang="ne-NP" sz="2000" b="1" dirty="0">
                <a:cs typeface="Kalimati" panose="00000400000000000000" pitchFamily="2"/>
              </a:rPr>
              <a:t> सर्पहरू केवल सर्पहरू जस्तै थिए। यद्यपि, परमेश्वरले एउटा जीवित सर्प सृष्टि गर्नुभएको थियो, जुन निर्जीव प्राणीहरूलाई निल्न सक्षम भएको थियो (प्रस्थान ७:१२)।</a:t>
            </a:r>
            <a:endParaRPr lang="en" sz="2000" b="1" dirty="0"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575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4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A4A55B2-7EEB-96AE-8682-60586465427D}"/>
              </a:ext>
            </a:extLst>
          </p:cNvPr>
          <p:cNvSpPr txBox="1"/>
          <p:nvPr/>
        </p:nvSpPr>
        <p:spPr>
          <a:xfrm>
            <a:off x="0" y="-481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</a:sp3d>
          </a:bodyPr>
          <a:lstStyle/>
          <a:p>
            <a:pPr algn="ctr"/>
            <a:r>
              <a:rPr lang="ne-NP" sz="4400" b="1" spc="600" dirty="0">
                <a:ln w="9525">
                  <a:noFill/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12700" dist="63500" dir="2700000" algn="tl" rotWithShape="0">
                    <a:srgbClr val="FFB098"/>
                  </a:outerShdw>
                </a:effectLst>
              </a:rPr>
              <a:t>कठोर हृदय</a:t>
            </a:r>
            <a:endParaRPr lang="en" sz="4400" b="1" spc="600" dirty="0">
              <a:ln w="9525">
                <a:noFill/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blurRad="12700" dist="63500" dir="2700000" algn="tl" rotWithShape="0">
                  <a:srgbClr val="FFB098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380C4B-9373-AD63-A168-B7A9773F0231}"/>
              </a:ext>
            </a:extLst>
          </p:cNvPr>
          <p:cNvSpPr txBox="1"/>
          <p:nvPr/>
        </p:nvSpPr>
        <p:spPr>
          <a:xfrm>
            <a:off x="0" y="58576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ne-NP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"तर फारोको हृदय कठोर भयो, र </a:t>
            </a:r>
            <a:r>
              <a:rPr lang="ne-NP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परमप्रभुले</a:t>
            </a:r>
            <a:r>
              <a:rPr lang="ne-NP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भन्‍नुभएअनुसार</a:t>
            </a:r>
            <a:r>
              <a:rPr lang="ne-NP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नै उनले </a:t>
            </a:r>
            <a:r>
              <a:rPr lang="ne-NP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तिनीहरूका</a:t>
            </a:r>
            <a:r>
              <a:rPr lang="ne-NP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कुरा सुनेनन्‌।"  प्रस्थान ७:१३)।</a:t>
            </a:r>
            <a:endParaRPr lang="en" sz="14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7459D9-68F7-BBC9-E995-23A439A6A564}"/>
              </a:ext>
            </a:extLst>
          </p:cNvPr>
          <p:cNvSpPr txBox="1"/>
          <p:nvPr/>
        </p:nvSpPr>
        <p:spPr>
          <a:xfrm>
            <a:off x="3676852" y="1051354"/>
            <a:ext cx="84413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परमेश्वरले फारोका हृदय कठोर पार्नुभयो भनेर प्रस्थानको पुस्तकमा, ९ पटक उल्लेख गरिएको छ (प्रस्थान ४:२१; ७:३; ९:१२; १०:१; १०:२०; १०:२७; ११:१०; १४:४; १४:८), र फारो </a:t>
            </a:r>
            <a:r>
              <a:rPr lang="ne-NP" sz="2000" b="1" dirty="0" err="1"/>
              <a:t>आफैंले</a:t>
            </a:r>
            <a:r>
              <a:rPr lang="ne-NP" sz="2000" b="1" dirty="0"/>
              <a:t> आफ्नो हृदय कठोर पारे भनेर अर्को ९ पटक उल्लेख गरिएको छ (प्रस्थान ७:१३; ७:१४; ७:२२; ८:१५; ८:१९; ८:३२; ९:७; ९:३४; ९:३५)। </a:t>
            </a:r>
            <a:r>
              <a:rPr lang="ne-NP" sz="2000" b="1" dirty="0" err="1"/>
              <a:t>धत्तेरिका</a:t>
            </a:r>
            <a:r>
              <a:rPr lang="ne-NP" sz="2000" b="1" dirty="0"/>
              <a:t>,  फारोको हृदय कसले कठोर बनायो?</a:t>
            </a:r>
            <a:endParaRPr lang="en" sz="2000" b="1" dirty="0"/>
          </a:p>
        </p:txBody>
      </p:sp>
      <p:pic>
        <p:nvPicPr>
          <p:cNvPr id="4" name="Imagen 3" descr="Imagen que contiene interior, tabla, vidrio, florero&#10;&#10;El contenido generado por IA puede ser incorrecto.">
            <a:extLst>
              <a:ext uri="{FF2B5EF4-FFF2-40B4-BE49-F238E27FC236}">
                <a16:creationId xmlns:a16="http://schemas.microsoft.com/office/drawing/2014/main" id="{84754893-A1C4-D832-7D95-B5D5146204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702" y="1243860"/>
            <a:ext cx="1677445" cy="3000882"/>
          </a:xfrm>
          <a:prstGeom prst="rect">
            <a:avLst/>
          </a:prstGeom>
        </p:spPr>
      </p:pic>
      <p:pic>
        <p:nvPicPr>
          <p:cNvPr id="8" name="Imagen 7" descr="Mano de una persona&#10;&#10;El contenido generado por IA puede ser incorrecto.">
            <a:extLst>
              <a:ext uri="{FF2B5EF4-FFF2-40B4-BE49-F238E27FC236}">
                <a16:creationId xmlns:a16="http://schemas.microsoft.com/office/drawing/2014/main" id="{2D9491FC-5E42-BC6A-DB7D-53EAA52419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4" y="1243860"/>
            <a:ext cx="1823687" cy="3000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FCBB26-CAA5-75E2-1021-30D0BF91F3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088" y="3863390"/>
            <a:ext cx="4165196" cy="2903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A000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080797F-174A-A96C-FB89-2E3FA62FB560}"/>
              </a:ext>
            </a:extLst>
          </p:cNvPr>
          <p:cNvSpPr txBox="1"/>
          <p:nvPr/>
        </p:nvSpPr>
        <p:spPr>
          <a:xfrm>
            <a:off x="171640" y="4577426"/>
            <a:ext cx="7528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 err="1"/>
              <a:t>छैटौं</a:t>
            </a:r>
            <a:r>
              <a:rPr lang="ne-NP" sz="2000" b="1" dirty="0"/>
              <a:t> विपत्ति पछि, परमेश्वरले उनको हृदय कठोर पार्नुहुन्छ (प्रस्थान ९:१२)। फारोले पश्चात्तापको सीमा पार गरेको देखिन्छ। यद्यपि, सातौं विपत्तिमा, उनलाई अर्को मौका दिइन्छ, तर उनले फेरि आफ्नो हृदय कठोर पार्छन् (प्रस्थान ९:३४-३५)।</a:t>
            </a:r>
            <a:endParaRPr lang="en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E1A211-6E64-AD53-8617-376EB90FDA88}"/>
              </a:ext>
            </a:extLst>
          </p:cNvPr>
          <p:cNvSpPr txBox="1"/>
          <p:nvPr/>
        </p:nvSpPr>
        <p:spPr>
          <a:xfrm>
            <a:off x="3676852" y="2623931"/>
            <a:ext cx="8441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/>
              <a:t>पहिलो पाँच विपत्तिहरू पछि, फारोले आफ्नो हृदय कठोर पारे   भनेर स्पष्ट रूपमा भनिएको अर्थात्, उनले </a:t>
            </a:r>
            <a:r>
              <a:rPr lang="ne-NP" sz="2000" b="1" dirty="0" err="1"/>
              <a:t>इस्राएललाई</a:t>
            </a:r>
            <a:r>
              <a:rPr lang="ne-NP" sz="2000" b="1" dirty="0"/>
              <a:t> स्वतन्त्र हुन दिन पवित्र आत्माको आह्वानलाई सकारात्मक प्रतिक्रिया दिन अस्वीकार गरे।</a:t>
            </a:r>
            <a:endParaRPr lang="en" sz="2000" b="1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4C8EB67-F939-2EA0-8396-0473C4BC0E98}"/>
              </a:ext>
            </a:extLst>
          </p:cNvPr>
          <p:cNvGrpSpPr/>
          <p:nvPr/>
        </p:nvGrpSpPr>
        <p:grpSpPr>
          <a:xfrm>
            <a:off x="3429443" y="3628713"/>
            <a:ext cx="4203394" cy="914411"/>
            <a:chOff x="3496818" y="3628713"/>
            <a:chExt cx="4203394" cy="914411"/>
          </a:xfrm>
        </p:grpSpPr>
        <p:pic>
          <p:nvPicPr>
            <p:cNvPr id="16" name="Imagen 15" descr="Imagen que contiene muñeca, juguete, mujer, hombre&#10;&#10;El contenido generado por IA puede ser incorrecto.">
              <a:extLst>
                <a:ext uri="{FF2B5EF4-FFF2-40B4-BE49-F238E27FC236}">
                  <a16:creationId xmlns:a16="http://schemas.microsoft.com/office/drawing/2014/main" id="{DEFDE8BC-C98E-5D42-A38A-C91B28977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96818" y="3698232"/>
              <a:ext cx="4203394" cy="7678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Imagen 17" descr="Ave de color blanco&#10;&#10;El contenido generado por IA puede ser incorrecto.">
              <a:extLst>
                <a:ext uri="{FF2B5EF4-FFF2-40B4-BE49-F238E27FC236}">
                  <a16:creationId xmlns:a16="http://schemas.microsoft.com/office/drawing/2014/main" id="{9E10AB2E-0C05-D525-714C-5B6D58D8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030" y="3628713"/>
              <a:ext cx="1288243" cy="914411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87D80DF-4D40-3B87-4B33-7A8CBDC75DC3}"/>
              </a:ext>
            </a:extLst>
          </p:cNvPr>
          <p:cNvSpPr txBox="1"/>
          <p:nvPr/>
        </p:nvSpPr>
        <p:spPr>
          <a:xfrm>
            <a:off x="171640" y="5935167"/>
            <a:ext cx="75285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ne-NP" sz="2000" b="1" dirty="0" err="1"/>
              <a:t>त्यसबेलादेखि</a:t>
            </a:r>
            <a:r>
              <a:rPr lang="ne-NP" sz="2000" b="1" dirty="0"/>
              <a:t>, उनको भविष्यमा छाप लगाइयो। परमेश्वरले फारोको हृदय कठोर बनाउनुभएको थियो किनभने उनले पश्चात्ताप नगर्ने दृढ निर्णय गरेको थियो।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6441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48954-9D07-68FA-50A4-B6CB4B28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E68AFB-7452-E282-0EFE-15C2B4C23C18}"/>
              </a:ext>
            </a:extLst>
          </p:cNvPr>
          <p:cNvSpPr txBox="1"/>
          <p:nvPr/>
        </p:nvSpPr>
        <p:spPr>
          <a:xfrm>
            <a:off x="798898" y="1638755"/>
            <a:ext cx="108187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  <a:cs typeface="Kalimati" panose="00000400000000000000" pitchFamily="2"/>
              </a:rPr>
              <a:t>“</a:t>
            </a:r>
            <a:r>
              <a:rPr lang="ne-NP" sz="2800" b="1" dirty="0">
                <a:latin typeface="Constantia" panose="02030602050306030303" pitchFamily="18" charset="0"/>
                <a:cs typeface="Kalimati" panose="00000400000000000000" pitchFamily="2"/>
              </a:rPr>
              <a:t>जब फारोले आत्मज्ञानको अस्वीकारमा, प्रभुले आफ्नो शक्तिको अझ स्पष्ट प्रत्येक पल्ट प्रदर्शन प्रकट गर्नुभएको थियो; तर स्वर्गको परमेश्वरको शक्ति र महिमाको प्रत्येक नयाँ प्रमाणसँगै राजाको जिद्दी वा  बढ्दै गयो, जबसम्म </a:t>
            </a:r>
            <a:r>
              <a:rPr lang="ne-NP" sz="2800" b="1" dirty="0" err="1">
                <a:latin typeface="Constantia" panose="02030602050306030303" pitchFamily="18" charset="0"/>
                <a:cs typeface="Kalimati" panose="00000400000000000000" pitchFamily="2"/>
              </a:rPr>
              <a:t>परमेश्‍वरको</a:t>
            </a:r>
            <a:r>
              <a:rPr lang="ne-NP" sz="2800" b="1" dirty="0">
                <a:latin typeface="Constantia" panose="02030602050306030303" pitchFamily="18" charset="0"/>
                <a:cs typeface="Kalimati" panose="00000400000000000000" pitchFamily="2"/>
              </a:rPr>
              <a:t> दयाको अन्तिम तीर तबसम्म </a:t>
            </a:r>
            <a:r>
              <a:rPr lang="ne-NP" sz="2800" b="1" dirty="0" err="1">
                <a:latin typeface="Constantia" panose="02030602050306030303" pitchFamily="18" charset="0"/>
                <a:cs typeface="Kalimati" panose="00000400000000000000" pitchFamily="2"/>
              </a:rPr>
              <a:t>समाप्‍त</a:t>
            </a:r>
            <a:r>
              <a:rPr lang="ne-NP" sz="2800" b="1" dirty="0">
                <a:latin typeface="Constantia" panose="02030602050306030303" pitchFamily="18" charset="0"/>
                <a:cs typeface="Kalimati" panose="00000400000000000000" pitchFamily="2"/>
              </a:rPr>
              <a:t> भएको थिएन । त्यसपछि मानिस आफ्नै निरन्तर हठी र प्रतिरोधबाट पूर्ण रूपमा उनको हृदय कठोर भयो। फारोले जिद्दी वा हठी रोपे, र उसले आफ्नो चरित्रमा त्यस्तै फसल काटे। </a:t>
            </a:r>
            <a:r>
              <a:rPr lang="ne-NP" sz="2800" b="1" dirty="0" err="1">
                <a:latin typeface="Constantia" panose="02030602050306030303" pitchFamily="18" charset="0"/>
                <a:cs typeface="Kalimati" panose="00000400000000000000" pitchFamily="2"/>
              </a:rPr>
              <a:t>परमप्रभुले</a:t>
            </a:r>
            <a:r>
              <a:rPr lang="ne-NP" sz="2800" b="1" dirty="0">
                <a:latin typeface="Constantia" panose="02030602050306030303" pitchFamily="18" charset="0"/>
                <a:cs typeface="Kalimati" panose="00000400000000000000" pitchFamily="2"/>
              </a:rPr>
              <a:t> उसलाई विश्वस्त पार्न अरू केही गर्न सक्नुहुन्नथ्यो, </a:t>
            </a:r>
            <a:r>
              <a:rPr lang="ne-NP" sz="2800" b="1" dirty="0" err="1">
                <a:latin typeface="Constantia" panose="02030602050306030303" pitchFamily="18" charset="0"/>
                <a:cs typeface="Kalimati" panose="00000400000000000000" pitchFamily="2"/>
              </a:rPr>
              <a:t>किनकि</a:t>
            </a:r>
            <a:r>
              <a:rPr lang="ne-NP" sz="2800" b="1" dirty="0">
                <a:latin typeface="Constantia" panose="02030602050306030303" pitchFamily="18" charset="0"/>
                <a:cs typeface="Kalimati" panose="00000400000000000000" pitchFamily="2"/>
              </a:rPr>
              <a:t> उनी जिद्दी र पूर्वाग्रहको बाधाले ग्रस्त भएका थिए, पवित्र आत्माले उनको हृदयमा पुग्न सकेन। फारोलाई आफ्नै अविश्वास र हृदयको कठोरतामा सुम्पियो।"</a:t>
            </a:r>
            <a:endParaRPr lang="en" sz="2800" b="1" dirty="0">
              <a:latin typeface="Constantia" panose="02030602050306030303" pitchFamily="18" charset="0"/>
              <a:cs typeface="Kalimati" panose="00000400000000000000" pitchFamily="2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AE1EA3-C854-4738-445B-9DEB6A485FB8}"/>
              </a:ext>
            </a:extLst>
          </p:cNvPr>
          <p:cNvSpPr txBox="1"/>
          <p:nvPr/>
        </p:nvSpPr>
        <p:spPr>
          <a:xfrm>
            <a:off x="3161703" y="530180"/>
            <a:ext cx="5868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e-NP" b="1" dirty="0" err="1"/>
              <a:t>एलेन</a:t>
            </a:r>
            <a:r>
              <a:rPr lang="ne-NP" b="1" dirty="0"/>
              <a:t> जी. </a:t>
            </a:r>
            <a:r>
              <a:rPr lang="ne-NP" b="1" dirty="0" err="1"/>
              <a:t>ह्वाइट</a:t>
            </a:r>
            <a:r>
              <a:rPr lang="ne-NP" b="1" dirty="0"/>
              <a:t>, द </a:t>
            </a:r>
            <a:r>
              <a:rPr lang="ne-NP" b="1" dirty="0" err="1"/>
              <a:t>रिभ्यू</a:t>
            </a:r>
            <a:r>
              <a:rPr lang="ne-NP" b="1" dirty="0"/>
              <a:t> एण्ड </a:t>
            </a:r>
            <a:r>
              <a:rPr lang="ne-NP" b="1" dirty="0" err="1"/>
              <a:t>हेराल्ड</a:t>
            </a:r>
            <a:r>
              <a:rPr lang="ne-NP" b="1" dirty="0"/>
              <a:t>, फेब्रुअरी १७, १८९१।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34322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20BA9-1DFE-768A-8ED1-97BD54F7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62C098-87EF-3D43-0109-CB53CF601837}"/>
              </a:ext>
            </a:extLst>
          </p:cNvPr>
          <p:cNvSpPr txBox="1"/>
          <p:nvPr/>
        </p:nvSpPr>
        <p:spPr>
          <a:xfrm>
            <a:off x="3433320" y="2695576"/>
            <a:ext cx="5356718" cy="1600982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1DB4FF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ne-NP" sz="6000" b="1" dirty="0">
                <a:ln/>
                <a:solidFill>
                  <a:srgbClr val="006699"/>
                </a:solidFill>
                <a:effectLst>
                  <a:outerShdw blurRad="50800" dist="76200" dir="13500000" algn="br" rotWithShape="0">
                    <a:srgbClr val="004364">
                      <a:alpha val="40000"/>
                    </a:srgbClr>
                  </a:outerShdw>
                </a:effectLst>
              </a:rPr>
              <a:t>विपत्तिहरू</a:t>
            </a:r>
            <a:endParaRPr lang="en" sz="6000" b="1" dirty="0">
              <a:ln/>
              <a:solidFill>
                <a:srgbClr val="006699"/>
              </a:solidFill>
              <a:effectLst>
                <a:outerShdw blurRad="50800" dist="76200" dir="13500000" algn="br" rotWithShape="0">
                  <a:srgbClr val="004364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Imagen 9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6DF10C50-14D6-EA3C-4B47-D1E458DEFD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161192" y="182127"/>
            <a:ext cx="2434524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B424D368-F74F-B140-5673-B4D7142C43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9438969" y="182127"/>
            <a:ext cx="2591840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3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0755492-204D-1C05-ADBD-79B73F183B8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ne-NP" b="1" dirty="0">
                <a:solidFill>
                  <a:srgbClr val="C00000"/>
                </a:solidFill>
                <a:latin typeface="Comic Sans MS" panose="030F0702030302020204" pitchFamily="66" charset="0"/>
              </a:rPr>
              <a:t>"</a:t>
            </a:r>
            <a:r>
              <a:rPr lang="ne-NP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यसकारण</a:t>
            </a:r>
            <a:r>
              <a:rPr lang="ne-NP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परमप्रभु</a:t>
            </a:r>
            <a:r>
              <a:rPr lang="ne-NP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ne-NP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भन्‍नुहुन्‍छ</a:t>
            </a:r>
            <a:r>
              <a:rPr lang="ne-NP" b="1" dirty="0">
                <a:solidFill>
                  <a:srgbClr val="C00000"/>
                </a:solidFill>
                <a:latin typeface="Comic Sans MS" panose="030F0702030302020204" pitchFamily="66" charset="0"/>
              </a:rPr>
              <a:t>: म </a:t>
            </a:r>
            <a:r>
              <a:rPr lang="ne-NP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परमप्रभु</a:t>
            </a:r>
            <a:r>
              <a:rPr lang="ne-NP" b="1" dirty="0">
                <a:solidFill>
                  <a:srgbClr val="C00000"/>
                </a:solidFill>
                <a:latin typeface="Comic Sans MS" panose="030F0702030302020204" pitchFamily="66" charset="0"/>
              </a:rPr>
              <a:t> हुँ </a:t>
            </a:r>
            <a:r>
              <a:rPr lang="ne-NP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भन्‍ने</a:t>
            </a:r>
            <a:r>
              <a:rPr lang="ne-NP" b="1" dirty="0">
                <a:solidFill>
                  <a:srgbClr val="C00000"/>
                </a:solidFill>
                <a:latin typeface="Comic Sans MS" panose="030F0702030302020204" pitchFamily="66" charset="0"/>
              </a:rPr>
              <a:t> कुरा </a:t>
            </a:r>
            <a:r>
              <a:rPr lang="ne-NP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तपाईँले</a:t>
            </a:r>
            <a:r>
              <a:rPr lang="ne-NP" b="1" dirty="0">
                <a:solidFill>
                  <a:srgbClr val="C00000"/>
                </a:solidFill>
                <a:latin typeface="Comic Sans MS" panose="030F0702030302020204" pitchFamily="66" charset="0"/>
              </a:rPr>
              <a:t> यसरी थाहा पाउनुहुनेछ। हेर्‌, म नील नदीको पानी मेरो हातमा भएको लहुरोले </a:t>
            </a:r>
            <a:r>
              <a:rPr lang="ne-NP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हिर्काउनेछु</a:t>
            </a:r>
            <a:r>
              <a:rPr lang="ne-NP" b="1" dirty="0">
                <a:solidFill>
                  <a:srgbClr val="C00000"/>
                </a:solidFill>
                <a:latin typeface="Comic Sans MS" panose="030F0702030302020204" pitchFamily="66" charset="0"/>
              </a:rPr>
              <a:t>, र </a:t>
            </a:r>
            <a:r>
              <a:rPr lang="ne-NP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त्‍यो</a:t>
            </a:r>
            <a:r>
              <a:rPr lang="ne-NP" b="1" dirty="0">
                <a:solidFill>
                  <a:srgbClr val="C00000"/>
                </a:solidFill>
                <a:latin typeface="Comic Sans MS" panose="030F0702030302020204" pitchFamily="66" charset="0"/>
              </a:rPr>
              <a:t> रगत </a:t>
            </a:r>
            <a:r>
              <a:rPr lang="ne-NP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बन्‍नेछ</a:t>
            </a:r>
            <a:r>
              <a:rPr lang="ne-NP" b="1" dirty="0">
                <a:solidFill>
                  <a:srgbClr val="C00000"/>
                </a:solidFill>
                <a:latin typeface="Comic Sans MS" panose="030F0702030302020204" pitchFamily="66" charset="0"/>
              </a:rPr>
              <a:t>।" प्रस्थान ७:१७।</a:t>
            </a:r>
            <a:endParaRPr lang="en" sz="1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132D8B-2616-0037-BF4D-5653E0A3534D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पहिलो विपत्ति (हल्का): रगत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E9E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9FE6557-F4DD-5E64-BA32-759560EAEA40}"/>
              </a:ext>
            </a:extLst>
          </p:cNvPr>
          <p:cNvSpPr txBox="1"/>
          <p:nvPr/>
        </p:nvSpPr>
        <p:spPr>
          <a:xfrm>
            <a:off x="395287" y="422908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srgbClr val="C00000"/>
                </a:solidFill>
              </a:rPr>
              <a:t>प्रस्थान ७:१४-२५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CC9BC21C-4F62-D018-51DC-C1F4EC9EC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4245391"/>
              </p:ext>
            </p:extLst>
          </p:nvPr>
        </p:nvGraphicFramePr>
        <p:xfrm>
          <a:off x="395287" y="1619250"/>
          <a:ext cx="2957513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 descr="Un grupo de personas junto a un cuerpo de agua junto a un caballo&#10;&#10;El contenido generado por IA puede ser incorrecto.">
            <a:extLst>
              <a:ext uri="{FF2B5EF4-FFF2-40B4-BE49-F238E27FC236}">
                <a16:creationId xmlns:a16="http://schemas.microsoft.com/office/drawing/2014/main" id="{5E31FE68-9DF5-C985-E372-5F873ADC950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948" y="1580750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442964-3B70-F5C5-6321-7BC287B788F0}"/>
              </a:ext>
            </a:extLst>
          </p:cNvPr>
          <p:cNvSpPr txBox="1"/>
          <p:nvPr/>
        </p:nvSpPr>
        <p:spPr>
          <a:xfrm>
            <a:off x="395287" y="4629197"/>
            <a:ext cx="36814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ne-NP" sz="2000" b="1" dirty="0">
                <a:solidFill>
                  <a:prstClr val="black"/>
                </a:solidFill>
              </a:rPr>
              <a:t>"निल नदीले आफ्नो बाढीले इजिप्टलाई जीवन दिएको थियो। तर पानीको स्रोत कसले बनायो? जादुगरहरूले पानीको रूपान्तरणको नक्कल गरे, तर </a:t>
            </a:r>
            <a:r>
              <a:rPr lang="ne-NP" sz="2000" b="1" dirty="0" err="1">
                <a:solidFill>
                  <a:prstClr val="black"/>
                </a:solidFill>
              </a:rPr>
              <a:t>तिनीहरूले</a:t>
            </a:r>
            <a:r>
              <a:rPr lang="ne-NP" sz="2000" b="1" dirty="0">
                <a:solidFill>
                  <a:prstClr val="black"/>
                </a:solidFill>
              </a:rPr>
              <a:t> यसलाई उल्टाउन सकेनन्।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3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1373</Words>
  <Application>Microsoft Office PowerPoint</Application>
  <PresentationFormat>Panorámica</PresentationFormat>
  <Paragraphs>80</Paragraphs>
  <Slides>18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Arial</vt:lpstr>
      <vt:lpstr>Aptos Display</vt:lpstr>
      <vt:lpstr>Aptos</vt:lpstr>
      <vt:lpstr>Kalimati</vt:lpstr>
      <vt:lpstr>Comic Sans MS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135</cp:revision>
  <dcterms:created xsi:type="dcterms:W3CDTF">2025-06-28T14:27:47Z</dcterms:created>
  <dcterms:modified xsi:type="dcterms:W3CDTF">2025-07-10T13:39:24Z</dcterms:modified>
</cp:coreProperties>
</file>