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
      <p:font typeface="Kalimati" panose="020B0604020202020204"/>
      <p:regular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ne-NP" sz="1800" b="1" dirty="0">
              <a:effectLst>
                <a:outerShdw blurRad="38100" dist="38100" dir="2700000" algn="tl">
                  <a:srgbClr val="000000">
                    <a:alpha val="43137"/>
                  </a:srgbClr>
                </a:outerShdw>
              </a:effectLst>
            </a:rPr>
            <a:t>परमेश्वरले इस्राएललाई के गर्न भन्नुभयो:</a:t>
          </a:r>
          <a:endParaRPr lang="es-ES" sz="18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ne-NP" sz="1600" b="1" dirty="0"/>
            <a:t>उहाँको आवाज सुन्नु, ताकि परमेश्वर तिनीहरूको शत्रुका शत्रु बनोस् (२३:२१-२२</a:t>
          </a:r>
          <a:r>
            <a:rPr lang="ne-NP" sz="1800" b="1" dirty="0"/>
            <a:t>)।</a:t>
          </a:r>
          <a:endParaRPr lang="es-ES" sz="18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ne-NP" sz="1600" b="1" dirty="0"/>
            <a:t>केवल परमेश्वरको सेवा गर्नु, ताकि उहाँले सबै रोग हटाइदिनुहुनेछ (२३:२४-२६)।</a:t>
          </a:r>
          <a:r>
            <a:rPr lang="en" sz="1800" b="1" dirty="0"/>
            <a:t>)</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ne-NP" sz="1400" b="1" dirty="0"/>
            <a:t>कनानीहरूसँग कुनै सम्झौता नगर्नु, ताकि तिनीहरूको देवताको पूजा नगरोस् (२३:३२-३३)।</a:t>
          </a:r>
          <a:endParaRPr lang="es-ES" sz="14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ne-NP" sz="1600" b="1" dirty="0">
              <a:effectLst>
                <a:outerShdw blurRad="38100" dist="38100" dir="2700000" algn="tl">
                  <a:srgbClr val="000000">
                    <a:alpha val="43137"/>
                  </a:srgbClr>
                </a:outerShdw>
              </a:effectLst>
            </a:rPr>
            <a:t>उहाँले के गर्नुहुनेछ परमेश्‍वरले इस्राएलीहरूलाई सुनाउनुहुन्छ</a:t>
          </a:r>
          <a:endParaRPr lang="es-ES" sz="16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ne-NP" sz="1400" b="1" dirty="0"/>
            <a:t>तिनीहरूलाई हेरचाह गर्न र सुरक्षा दिन  गन्तव्य स्थानमा तिनीहरूलाई पुर्‍याउन उहाँले उहाँका स्वर्गदूतलाई पठाउनुहुनेछ (२३:२०)</a:t>
          </a:r>
          <a:endParaRPr lang="es-ES" sz="14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ne-NP" sz="1800" b="1" dirty="0"/>
            <a:t>स्वर्गदूत अगाडि गई तिनीहरूलाई कनानमा पुर्‍याउनेछ (२३:२३)।</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ne-NP" sz="1400" b="1" dirty="0"/>
            <a:t>उहाँले कनानीहरूमा त्रास फैलाउनुहुनेछ</a:t>
          </a:r>
          <a:r>
            <a:rPr lang="es-ES" sz="1400" b="1" dirty="0"/>
            <a:t> </a:t>
          </a:r>
          <a:r>
            <a:rPr lang="hi-IN" sz="1400" dirty="0"/>
            <a:t>(२३:२७)</a:t>
          </a:r>
          <a:endParaRPr lang="es-ES" sz="1400"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ne-NP" sz="1400" b="1" dirty="0">
              <a:cs typeface="Kalimati" panose="00000400000000000000" pitchFamily="2"/>
            </a:rPr>
            <a:t>अरिङ्गालहरू पठाएर उहाँले तिनीहरूलाई भगाउनुहुनेछ (२३:२८</a:t>
          </a:r>
          <a:r>
            <a:rPr lang="ne-NP" sz="1400" b="1" dirty="0"/>
            <a:t>)</a:t>
          </a:r>
          <a:endParaRPr lang="es-ES" sz="14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ne-NP" sz="1800" b="1" dirty="0"/>
            <a:t>बिस्तारै उहाँले तिनीहरूलाई भगाउनु हुनेछ (२३:२९-३०)</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ne-NP" sz="1400" b="1" dirty="0"/>
            <a:t>तिनीहरूलाई भूमध्यसागरदेखि युफ्रेटिसससम्म प्रभुत्व दिलाउनु हुने छ (२३:३१)।</a:t>
          </a:r>
          <a:r>
            <a:rPr lang="en" sz="1800" b="1" dirty="0"/>
            <a:t>)</a:t>
          </a:r>
          <a:endParaRPr lang="es-ES" sz="18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e-NP" sz="1800" b="1" kern="1200" dirty="0">
              <a:effectLst>
                <a:outerShdw blurRad="38100" dist="38100" dir="2700000" algn="tl">
                  <a:srgbClr val="000000">
                    <a:alpha val="43137"/>
                  </a:srgbClr>
                </a:outerShdw>
              </a:effectLst>
            </a:rPr>
            <a:t>परमेश्वरले इस्राएललाई के गर्न भन्नुभयो:</a:t>
          </a:r>
          <a:endParaRPr lang="es-ES" sz="1800" kern="1200" dirty="0">
            <a:effectLst>
              <a:outerShdw blurRad="38100" dist="38100" dir="2700000" algn="tl">
                <a:srgbClr val="000000">
                  <a:alpha val="43137"/>
                </a:srgbClr>
              </a:outerShdw>
            </a:effectLst>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ne-NP" sz="1600" b="1" kern="1200" dirty="0"/>
            <a:t>उहाँको आवाज सुन्नु, ताकि परमेश्वर तिनीहरूको शत्रुका शत्रु बनोस् (२३:२१-२२</a:t>
          </a:r>
          <a:r>
            <a:rPr lang="ne-NP" sz="1800" b="1" kern="1200" dirty="0"/>
            <a:t>)।</a:t>
          </a:r>
          <a:endParaRPr lang="es-ES" sz="1800" kern="1200" dirty="0"/>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ne-NP" sz="1600" b="1" kern="1200" dirty="0"/>
            <a:t>केवल परमेश्वरको सेवा गर्नु, ताकि उहाँले सबै रोग हटाइदिनुहुनेछ (२३:२४-२६)।</a:t>
          </a:r>
          <a:r>
            <a:rPr lang="en" sz="1800" b="1" kern="1200" dirty="0"/>
            <a:t>)</a:t>
          </a:r>
          <a:endParaRPr lang="es-ES" sz="1800" kern="1200" dirty="0"/>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e-NP" sz="1400" b="1" kern="1200" dirty="0"/>
            <a:t>कनानीहरूसँग कुनै सम्झौता नगर्नु, ताकि तिनीहरूको देवताको पूजा नगरोस् (२३:३२-३३)।</a:t>
          </a:r>
          <a:endParaRPr lang="es-ES" sz="1400" kern="1200" dirty="0"/>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ne-NP" sz="1600" b="1" kern="1200" dirty="0">
              <a:effectLst>
                <a:outerShdw blurRad="38100" dist="38100" dir="2700000" algn="tl">
                  <a:srgbClr val="000000">
                    <a:alpha val="43137"/>
                  </a:srgbClr>
                </a:outerShdw>
              </a:effectLst>
            </a:rPr>
            <a:t>उहाँले के गर्नुहुनेछ परमेश्‍वरले इस्राएलीहरूलाई सुनाउनुहुन्छ</a:t>
          </a:r>
          <a:endParaRPr lang="es-ES" sz="1600" kern="1200" dirty="0">
            <a:effectLst>
              <a:outerShdw blurRad="38100" dist="38100" dir="2700000" algn="tl">
                <a:srgbClr val="000000">
                  <a:alpha val="43137"/>
                </a:srgbClr>
              </a:outerShdw>
            </a:effectLst>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e-NP" sz="1400" b="1" kern="1200" dirty="0"/>
            <a:t>तिनीहरूलाई हेरचाह गर्न र सुरक्षा दिन  गन्तव्य स्थानमा तिनीहरूलाई पुर्‍याउन उहाँले उहाँका स्वर्गदूतलाई पठाउनुहुनेछ (२३:२०)</a:t>
          </a:r>
          <a:endParaRPr lang="es-ES" sz="1400" kern="1200" dirty="0"/>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e-NP" sz="1800" b="1" kern="1200" dirty="0"/>
            <a:t>स्वर्गदूत अगाडि गई तिनीहरूलाई कनानमा पुर्‍याउनेछ (२३:२३)।</a:t>
          </a:r>
          <a:endParaRPr lang="es-ES" sz="1800" kern="1200" dirty="0"/>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e-NP" sz="1400" b="1" kern="1200" dirty="0"/>
            <a:t>उहाँले कनानीहरूमा त्रास फैलाउनुहुनेछ</a:t>
          </a:r>
          <a:r>
            <a:rPr lang="es-ES" sz="1400" b="1" kern="1200" dirty="0"/>
            <a:t> </a:t>
          </a:r>
          <a:r>
            <a:rPr lang="hi-IN" sz="1400" kern="1200" dirty="0"/>
            <a:t>(२३:२७)</a:t>
          </a:r>
          <a:endParaRPr lang="es-ES" sz="1400" kern="1200" dirty="0"/>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e-NP" sz="1400" b="1" kern="1200" dirty="0">
              <a:cs typeface="Kalimati" panose="00000400000000000000" pitchFamily="2"/>
            </a:rPr>
            <a:t>अरिङ्गालहरू पठाएर उहाँले तिनीहरूलाई भगाउनुहुनेछ (२३:२८</a:t>
          </a:r>
          <a:r>
            <a:rPr lang="ne-NP" sz="1400" b="1" kern="1200" dirty="0"/>
            <a:t>)</a:t>
          </a:r>
          <a:endParaRPr lang="es-ES" sz="1400" kern="1200" dirty="0"/>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e-NP" sz="1800" b="1" kern="1200" dirty="0"/>
            <a:t>बिस्तारै उहाँले तिनीहरूलाई भगाउनु हुनेछ (२३:२९-३०)</a:t>
          </a:r>
          <a:endParaRPr lang="es-ES" sz="1800" kern="1200" dirty="0"/>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e-NP" sz="1400" b="1" kern="1200" dirty="0"/>
            <a:t>तिनीहरूलाई भूमध्यसागरदेखि युफ्रेटिसससम्म प्रभुत्व दिलाउनु हुने छ (२३:३१)।</a:t>
          </a:r>
          <a:r>
            <a:rPr lang="en" sz="1800" b="1" kern="1200" dirty="0"/>
            <a:t>)</a:t>
          </a:r>
          <a:endParaRPr lang="es-ES" sz="1800" kern="1200" dirty="0"/>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50CD2-8421-4543-B0A4-E7DB5E84A7B8}"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5206-F1D9-4876-B22E-93A6A9912762}" type="slidenum">
              <a:rPr lang="en-US" smtClean="0"/>
              <a:t>‹Nº›</a:t>
            </a:fld>
            <a:endParaRPr lang="en-US"/>
          </a:p>
        </p:txBody>
      </p:sp>
    </p:spTree>
    <p:extLst>
      <p:ext uri="{BB962C8B-B14F-4D97-AF65-F5344CB8AC3E}">
        <p14:creationId xmlns:p14="http://schemas.microsoft.com/office/powerpoint/2010/main" val="203209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25206-F1D9-4876-B22E-93A6A9912762}" type="slidenum">
              <a:rPr lang="en-US" smtClean="0"/>
              <a:t>5</a:t>
            </a:fld>
            <a:endParaRPr lang="en-US"/>
          </a:p>
        </p:txBody>
      </p:sp>
    </p:spTree>
    <p:extLst>
      <p:ext uri="{BB962C8B-B14F-4D97-AF65-F5344CB8AC3E}">
        <p14:creationId xmlns:p14="http://schemas.microsoft.com/office/powerpoint/2010/main" val="241663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11/08/2025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11/08/2025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5632311"/>
          </a:xfrm>
          <a:prstGeom prst="rect">
            <a:avLst/>
          </a:prstGeom>
          <a:noFill/>
        </p:spPr>
        <p:txBody>
          <a:bodyPr wrap="square" rtlCol="0">
            <a:spAutoFit/>
          </a:bodyPr>
          <a:lstStyle/>
          <a:p>
            <a:pPr algn="ctr"/>
            <a:r>
              <a:rPr lang="ne-NP" sz="72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परमेश्‍वरका व्यवस्थाहरू तथा दश आज्ञा अनुसार जिउनु</a:t>
            </a:r>
            <a:endParaRPr lang="en" sz="72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3390672" cy="338554"/>
          </a:xfrm>
          <a:prstGeom prst="rect">
            <a:avLst/>
          </a:prstGeom>
          <a:noFill/>
        </p:spPr>
        <p:txBody>
          <a:bodyPr wrap="none" rtlCol="0">
            <a:spAutoFit/>
          </a:bodyPr>
          <a:lstStyle/>
          <a:p>
            <a:r>
              <a:rPr lang="ne-NP" sz="1600" b="1" dirty="0">
                <a:solidFill>
                  <a:schemeClr val="accent2">
                    <a:lumMod val="20000"/>
                    <a:lumOff val="80000"/>
                  </a:schemeClr>
                </a:solidFill>
                <a:effectLst>
                  <a:outerShdw blurRad="38100" dist="38100" dir="2700000" algn="tl">
                    <a:srgbClr val="000000">
                      <a:alpha val="43137"/>
                    </a:srgbClr>
                  </a:outerShdw>
                </a:effectLst>
              </a:rPr>
              <a:t>अगस्ट ३०, २०२५को निम्ति अध्याय ९</a:t>
            </a:r>
            <a:endParaRPr lang="en" sz="1600" b="1"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ne-NP"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बदला वा प्रतिशोधको कानुन</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258529" y="530171"/>
            <a:ext cx="9147533" cy="923330"/>
          </a:xfrm>
          <a:prstGeom prst="rect">
            <a:avLst/>
          </a:prstGeom>
          <a:noFill/>
        </p:spPr>
        <p:txBody>
          <a:bodyPr wrap="square">
            <a:spAutoFit/>
          </a:bodyPr>
          <a:lstStyle/>
          <a:p>
            <a:pPr algn="ctr"/>
            <a:r>
              <a:rPr lang="ne-NP"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“आँखा बदलामा आँखा, दाँत बदलामा दाँत, हात बदलामा हात, खुट्टा बदलामा खुट्टा” (प्रस्थान २१:२४)</a:t>
            </a:r>
          </a:p>
          <a:p>
            <a:pPr algn="ctr"/>
            <a:endParaRPr lang="ne-NP"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707886"/>
          </a:xfrm>
          <a:prstGeom prst="rect">
            <a:avLst/>
          </a:prstGeom>
          <a:noFill/>
        </p:spPr>
        <p:txBody>
          <a:bodyPr wrap="square" rtlCol="0">
            <a:spAutoFit/>
          </a:bodyPr>
          <a:lstStyle/>
          <a:p>
            <a:pPr>
              <a:spcBef>
                <a:spcPts val="600"/>
              </a:spcBef>
            </a:pPr>
            <a:r>
              <a:rPr lang="ne-NP" sz="2000" b="1" dirty="0"/>
              <a:t>जब येशूले पहाडी उपदेश दिनुभयो, उहाँले प्रतिशोधको नियम हटाउनुभयो त (मत्ती ५:३८-४२) … वा हटाउनुभएन र?</a:t>
            </a:r>
            <a:endParaRPr lang="en" sz="2000"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354986" y="1154242"/>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909123"/>
            <a:ext cx="8039100" cy="1631216"/>
          </a:xfrm>
          <a:prstGeom prst="rect">
            <a:avLst/>
          </a:prstGeom>
          <a:noFill/>
        </p:spPr>
        <p:txBody>
          <a:bodyPr wrap="square">
            <a:spAutoFit/>
          </a:bodyPr>
          <a:lstStyle/>
          <a:p>
            <a:pPr>
              <a:spcBef>
                <a:spcPts val="600"/>
              </a:spcBef>
            </a:pPr>
            <a:r>
              <a:rPr lang="ne-NP" sz="2000" b="1" dirty="0"/>
              <a:t>यसको उद्देश्य बदला लिन रोक्नु, रगतको बदला अन्त्य गर्नु, र छानबिन बिना हुने प्रतिशोधलाई रोक्नु थियो। क्षतिलाई न्यायाधीशहरूले मूल्याङ्कन गर्थे, र त्यसपछि उपयुक्त आर्थिक क्षतिपूर्ति तोकिन्थ्यो। यसले मानिसलाई आफ्नै हातमा न्याय लिनबाट रोक्थ्यो। न्याय हुनै पर्छ, तर परमेश्वरको दश आज्ञा वा व्यवस्थासँग मेल खाएर।</a:t>
            </a:r>
            <a:endParaRPr lang="en" sz="2000" b="1" dirty="0"/>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297762"/>
            <a:ext cx="6981827" cy="707886"/>
          </a:xfrm>
          <a:prstGeom prst="rect">
            <a:avLst/>
          </a:prstGeom>
          <a:noFill/>
        </p:spPr>
        <p:txBody>
          <a:bodyPr wrap="square">
            <a:spAutoFit/>
          </a:bodyPr>
          <a:lstStyle/>
          <a:p>
            <a:pPr>
              <a:spcBef>
                <a:spcPts val="600"/>
              </a:spcBef>
            </a:pPr>
            <a:r>
              <a:rPr lang="ne-NP" sz="2000" b="1" dirty="0"/>
              <a:t>प्रतिशोधको नियमको साँचो उद्देश्य कसैको आँखा वा हात काटेर चोट पुर्‍याउन होइन। </a:t>
            </a:r>
            <a:endParaRPr lang="en" sz="2000" b="1" dirty="0"/>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13219"/>
            <a:ext cx="6981827" cy="1477328"/>
          </a:xfrm>
          <a:prstGeom prst="rect">
            <a:avLst/>
          </a:prstGeom>
          <a:noFill/>
        </p:spPr>
        <p:txBody>
          <a:bodyPr wrap="square">
            <a:spAutoFit/>
          </a:bodyPr>
          <a:lstStyle/>
          <a:p>
            <a:pPr>
              <a:spcBef>
                <a:spcPts val="600"/>
              </a:spcBef>
            </a:pPr>
            <a:r>
              <a:rPr lang="ne-NP" b="1" dirty="0">
                <a:cs typeface="Kalimati" panose="00000400000000000000" pitchFamily="2"/>
              </a:rPr>
              <a:t>“तिमीहरूले सुनेका छौ… तर म भन्छु” भन्ने वाक्यले कुनै कानून हटाउनु भएको थिएन (उहाँले यही वाक्य “हत्या नगर्नु” वा “व्यभिचार नगर्नु” मा पनि प्रयोग गर्नुभयो, तर उहाँले कहिल्यै पनि हटाउन होइन न त उहाँको हटाउने मनशाय नै थियो)। बरु, येशूले सधैं व्यवस्थालाई विस्तार गर्नुभयो, सुधार गर्नुभयो, र यसको सही अर्थ दिनुभयो।</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e-NP" sz="4400" b="1" dirty="0">
                <a:ln/>
                <a:solidFill>
                  <a:schemeClr val="accent5">
                    <a:lumMod val="40000"/>
                    <a:lumOff val="60000"/>
                  </a:schemeClr>
                </a:solidFill>
              </a:rPr>
              <a:t>इनाम र दण्ड</a:t>
            </a:r>
            <a:endParaRPr lang="en"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3" y="550366"/>
            <a:ext cx="8944891" cy="646331"/>
          </a:xfrm>
          <a:prstGeom prst="rect">
            <a:avLst/>
          </a:prstGeom>
          <a:noFill/>
        </p:spPr>
        <p:txBody>
          <a:bodyPr wrap="square">
            <a:spAutoFit/>
          </a:bodyPr>
          <a:lstStyle/>
          <a:p>
            <a:pPr algn="ctr"/>
            <a:r>
              <a:rPr lang="ne-NP" b="1" dirty="0">
                <a:solidFill>
                  <a:srgbClr val="FBF4E0"/>
                </a:solidFill>
                <a:latin typeface="Comic Sans MS" panose="030F0702030302020204" pitchFamily="66" charset="0"/>
              </a:rPr>
              <a:t>“तर यदि त्यो जानाजानी गरिएको होइन, तर परमेश्वरले त्यसलाई हुन दिनुभयो भने, उसले मैले तोकेको स्थानमा भाग्नुपर्छ।” (प्रस्थान २१:१३)</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923330"/>
          </a:xfrm>
          <a:prstGeom prst="rect">
            <a:avLst/>
          </a:prstGeom>
          <a:noFill/>
        </p:spPr>
        <p:txBody>
          <a:bodyPr wrap="square" rtlCol="0">
            <a:spAutoFit/>
          </a:bodyPr>
          <a:lstStyle/>
          <a:p>
            <a:pPr>
              <a:spcBef>
                <a:spcPts val="600"/>
              </a:spcBef>
            </a:pPr>
            <a:r>
              <a:rPr lang="ne-NP" b="1" dirty="0"/>
              <a:t>“तर यदि त्यो जानाजानी गरिएको होइन, तर परमेश्वरले त्यसलाई हुन दिनुभयो भने, मैले तोकेको स्थानमा त्यो व्यक्ति भाग्नुपर्छ।” (प्रस्थान २१:१३)</a:t>
            </a:r>
            <a:endParaRPr lang="en" b="1" dirty="0"/>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74168"/>
            <a:ext cx="8315324" cy="1015663"/>
          </a:xfrm>
          <a:prstGeom prst="rect">
            <a:avLst/>
          </a:prstGeom>
          <a:noFill/>
        </p:spPr>
        <p:txBody>
          <a:bodyPr wrap="square">
            <a:spAutoFit/>
          </a:bodyPr>
          <a:lstStyle/>
          <a:p>
            <a:pPr>
              <a:spcBef>
                <a:spcPts val="600"/>
              </a:spcBef>
            </a:pPr>
            <a:r>
              <a:rPr lang="ne-NP" sz="2000" b="1" dirty="0">
                <a:cs typeface="Kalimati" panose="00000400000000000000" pitchFamily="2"/>
              </a:rPr>
              <a:t>यद्यपि करार संहितामा व्यक्तिगत प्रतिशोधलाई केही हदसम्म सहन दिएको थियो। तर यसको दुरुपयोग रोक्न न्यायिक प्रणाली बनाएर नियन्त्रण गरिएको थियो (प्रस्थान २१:१२-१३,२२; २२:८-९)।</a:t>
            </a:r>
            <a:endParaRPr lang="en" sz="2000" b="1" dirty="0">
              <a:cs typeface="Kalimati" panose="00000400000000000000" pitchFamily="2"/>
            </a:endParaRP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290813"/>
            <a:ext cx="6800850" cy="1323439"/>
          </a:xfrm>
          <a:prstGeom prst="rect">
            <a:avLst/>
          </a:prstGeom>
          <a:noFill/>
        </p:spPr>
        <p:txBody>
          <a:bodyPr wrap="square">
            <a:spAutoFit/>
          </a:bodyPr>
          <a:lstStyle/>
          <a:p>
            <a:pPr>
              <a:spcBef>
                <a:spcPts val="600"/>
              </a:spcBef>
            </a:pPr>
            <a:r>
              <a:rPr lang="ne-NP" sz="2000" b="1" dirty="0"/>
              <a:t>अपराधीलाई दण्ड दिइनेछैन भनेर परमेश्‍वरले हामीलाई भन्‍नुभएको छैन। बिना सजायँ अपराधलाई छुट पनि दिइनेछैन। तर उहाँले स्पष्ट रूपमा भन्नुहुन्छ कि बदला लिने काम उहाँकफ हो (रोमी १२:१९-२१)।</a:t>
            </a:r>
            <a:endParaRPr lang="en" sz="2000" b="1" dirty="0"/>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228077"/>
            <a:ext cx="6800849" cy="1015663"/>
          </a:xfrm>
          <a:prstGeom prst="rect">
            <a:avLst/>
          </a:prstGeom>
          <a:noFill/>
        </p:spPr>
        <p:txBody>
          <a:bodyPr wrap="square">
            <a:spAutoFit/>
          </a:bodyPr>
          <a:lstStyle/>
          <a:p>
            <a:pPr>
              <a:spcBef>
                <a:spcPts val="600"/>
              </a:spcBef>
            </a:pPr>
            <a:r>
              <a:rPr lang="ne-NP" sz="2000" b="1" dirty="0"/>
              <a:t>येशूले हामीलाई त्यसको विपरित गर्न निम्तो दिनुहुन्छ —खराबको बदला राम्रोले दिनु (मत्ती ५:४४)। त्यसो भए न्याय कहाँ छ? दोषीलाई उसले पाउनु पर्ने दण्ड कसले दिनेछ?</a:t>
            </a:r>
            <a:endParaRPr lang="en" sz="2000" b="1" dirty="0"/>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45749"/>
            <a:ext cx="8315324" cy="923330"/>
          </a:xfrm>
          <a:prstGeom prst="rect">
            <a:avLst/>
          </a:prstGeom>
          <a:noFill/>
        </p:spPr>
        <p:txBody>
          <a:bodyPr wrap="square">
            <a:spAutoFit/>
          </a:bodyPr>
          <a:lstStyle/>
          <a:p>
            <a:pPr>
              <a:spcBef>
                <a:spcPts val="600"/>
              </a:spcBef>
            </a:pPr>
            <a:r>
              <a:rPr lang="ne-NP" b="1" dirty="0"/>
              <a:t>कसैले एकैपटक कोही पनि न्यायाधीश, निर्णय गर्ने वा इजलासमा बस्ने, र कार्यान्वयनकर्ता बन्न सक्दैन। यदि सजाय दिनै पर्छ भने, त्यो निष्पक्ष न्यायिक प्रक्रियाबाट हुनुपर्छ। र ख्रीष्ट नै सर्वोच्च र अन्तिम न्यायाधीश हुनुहुन्छ।</a:t>
            </a:r>
            <a:endParaRPr lang="en" b="1" dirty="0"/>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94975" y="919255"/>
            <a:ext cx="7672388" cy="4832092"/>
          </a:xfrm>
          <a:prstGeom prst="rect">
            <a:avLst/>
          </a:prstGeom>
          <a:noFill/>
        </p:spPr>
        <p:txBody>
          <a:bodyPr wrap="square">
            <a:spAutoFit/>
          </a:bodyPr>
          <a:lstStyle/>
          <a:p>
            <a:pPr>
              <a:spcBef>
                <a:spcPts val="600"/>
              </a:spcBef>
            </a:pPr>
            <a:r>
              <a:rPr lang="ne-NP" sz="2800" b="1" dirty="0">
                <a:latin typeface="Constantia" panose="02030602050306030303" pitchFamily="18" charset="0"/>
                <a:cs typeface="Kalimati" panose="00000400000000000000" pitchFamily="2"/>
              </a:rPr>
              <a:t>"सृष्टिकर्ता परमेश्वर सबैका शासक हुनुहुन्छ, र उहाँले आफ्नो व्यवस्था सम्पूर्ण ब्रह्माण्डमा लागू गर्नै पर्छ। आफ्ना सृष्टिहरूबाट आफ्नो व्यवस्थाप्रति आज्ञापालनभन्दा कम माग्नु भनेको तिनीहरूलाई विनाशमा छोड्नु हो। आफ्नो व्यवस्थाको उल्लङ्घनलाई सजाय नदिनु भनेको सम्पूर्ण ब्रह्माण्डलाई अराजक बनाउनु हो। नैतिक व्यवस्था भनेको मानिसलाई पापबाट छुट्याउने परमेश्वरको बार हो। यसरी परमेश्‍वरको अनन्त बुद्धिले मानिसहरूलाई सही र गलत, पाप र पवित्रताको बीचको भिन्नता देखाउनुभएको छ।"</a:t>
            </a:r>
            <a:endParaRPr lang="en" sz="2800" b="1"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5650BA05-6FE8-E530-E950-1AA36708A963}"/>
              </a:ext>
            </a:extLst>
          </p:cNvPr>
          <p:cNvSpPr txBox="1"/>
          <p:nvPr/>
        </p:nvSpPr>
        <p:spPr>
          <a:xfrm>
            <a:off x="5115154" y="5991225"/>
            <a:ext cx="4927952" cy="338554"/>
          </a:xfrm>
          <a:prstGeom prst="rect">
            <a:avLst/>
          </a:prstGeom>
          <a:noFill/>
        </p:spPr>
        <p:txBody>
          <a:bodyPr wrap="none" rtlCol="0">
            <a:spAutoFit/>
          </a:bodyPr>
          <a:lstStyle/>
          <a:p>
            <a:pPr algn="r"/>
            <a:r>
              <a:rPr lang="ne-NP" sz="1600" b="1" dirty="0"/>
              <a:t>एलेन जी. ह्वाइट, द साइन्स अभ टाइम्स, जुन ५:१९०१।</a:t>
            </a:r>
            <a:r>
              <a:rPr lang="en" sz="1600" b="1" dirty="0"/>
              <a:t>)</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"तब परमप्रभुले मोशालाई भन्‍नुभयो, “तिमीले इस्राएलीहरूलाई यसो भन्‍नू: स्‍वर्गबाट म तिमीहरूसित बातचीत गरेको तिमीहरू आफैले सुनेका छौ। मसँगसँगै तिमीहरूले अरू देवताहरू नबनाउनू। तिमीहरूले चाँदीका देवताहरू, सुनका देवताहरू आफ्‍ना निम्‍ति नबनाउनू।" प्रस्थान २०:२२-२३।</a:t>
            </a:r>
            <a:endPar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200959" y="3858370"/>
            <a:ext cx="5762625" cy="2862322"/>
          </a:xfrm>
          <a:prstGeom prst="rect">
            <a:avLst/>
          </a:prstGeom>
          <a:noFill/>
        </p:spPr>
        <p:txBody>
          <a:bodyPr wrap="square" rtlCol="0">
            <a:spAutoFit/>
          </a:bodyPr>
          <a:lstStyle/>
          <a:p>
            <a:pPr>
              <a:spcBef>
                <a:spcPts val="600"/>
              </a:spcBef>
            </a:pPr>
            <a:r>
              <a:rPr lang="ne-NP" sz="2000" b="1" dirty="0">
                <a:solidFill>
                  <a:schemeClr val="accent1"/>
                </a:solidFill>
                <a:effectLst>
                  <a:outerShdw blurRad="38100" dist="38100" dir="2700000" algn="tl">
                    <a:srgbClr val="000000">
                      <a:alpha val="43137"/>
                    </a:srgbClr>
                  </a:outerShdw>
                </a:effectLst>
              </a:rPr>
              <a:t>व्यवस्था अनुसार कसरी बाँच्ने</a:t>
            </a:r>
          </a:p>
          <a:p>
            <a:pPr lvl="1">
              <a:spcBef>
                <a:spcPts val="600"/>
              </a:spcBef>
            </a:pPr>
            <a:r>
              <a:rPr lang="ne-NP" sz="2000" b="1" dirty="0"/>
              <a:t>हिँसालाई नियन्त्रण गर्ने उपाय (प्रस्थान २१:१-३२)</a:t>
            </a:r>
          </a:p>
          <a:p>
            <a:pPr lvl="1">
              <a:spcBef>
                <a:spcPts val="600"/>
              </a:spcBef>
            </a:pPr>
            <a:r>
              <a:rPr lang="ne-NP" sz="2000" b="1" dirty="0"/>
              <a:t>समाजमा कसरी जिउने (प्रस्थान २१:३३-२३:१९</a:t>
            </a:r>
          </a:p>
          <a:p>
            <a:pPr lvl="1">
              <a:spcBef>
                <a:spcPts val="600"/>
              </a:spcBef>
            </a:pPr>
            <a:r>
              <a:rPr lang="ne-NP" sz="2000" b="1" dirty="0"/>
              <a:t>विजय कसरी प्राप्‍त गर्ने (प्रस्थान २३:२०-३३)</a:t>
            </a:r>
          </a:p>
          <a:p>
            <a:pPr>
              <a:spcBef>
                <a:spcPts val="1800"/>
              </a:spcBef>
            </a:pPr>
            <a:r>
              <a:rPr lang="ne-NP" sz="2000" b="1" dirty="0">
                <a:solidFill>
                  <a:schemeClr val="accent1"/>
                </a:solidFill>
              </a:rPr>
              <a:t>कानुनहरू र दश आज्ञालाई कसरी बुझ्ने:</a:t>
            </a:r>
          </a:p>
          <a:p>
            <a:pPr lvl="1">
              <a:spcBef>
                <a:spcPts val="600"/>
              </a:spcBef>
            </a:pPr>
            <a:r>
              <a:rPr lang="ne-NP" sz="2000" b="1" dirty="0"/>
              <a:t>बदला लिने कानुन</a:t>
            </a:r>
            <a:endParaRPr lang="en" sz="2000" b="1" dirty="0"/>
          </a:p>
          <a:p>
            <a:pPr lvl="1">
              <a:spcBef>
                <a:spcPts val="600"/>
              </a:spcBef>
            </a:pPr>
            <a:r>
              <a:rPr lang="ne-NP" sz="2000" b="1" dirty="0"/>
              <a:t>पुरस्कार र दण्ड</a:t>
            </a:r>
            <a:endParaRPr lang="en" sz="2000" b="1" dirty="0"/>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157103"/>
            <a:ext cx="7048500" cy="1323439"/>
          </a:xfrm>
          <a:prstGeom prst="rect">
            <a:avLst/>
          </a:prstGeom>
          <a:noFill/>
        </p:spPr>
        <p:txBody>
          <a:bodyPr wrap="square" rtlCol="0">
            <a:spAutoFit/>
          </a:bodyPr>
          <a:lstStyle/>
          <a:p>
            <a:pPr>
              <a:spcBef>
                <a:spcPts val="600"/>
              </a:spcBef>
            </a:pPr>
            <a:r>
              <a:rPr lang="ne-NP" sz="2000" b="1" dirty="0"/>
              <a:t>व्यवस्था र दश आज्ञाहरू घोषणा गरेपछि, जनताले मोशालाई परमेश्वर र आफ्नाबीचको मध्यस्थ हुन आग्रह गरे (प्रस्थान २०:१९)। त्यही क्षणदेखि, परमेश्वरले व्यवस्था वा नीति नियमहरू मोशालाई दिनुभयो, र उनले ती नियमहरू जनतालाई सुनाए।</a:t>
            </a:r>
            <a:endParaRPr lang="en" sz="2000" b="1" dirty="0"/>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521" y="3851881"/>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788593"/>
            <a:ext cx="7048500" cy="1015663"/>
          </a:xfrm>
          <a:prstGeom prst="rect">
            <a:avLst/>
          </a:prstGeom>
          <a:noFill/>
        </p:spPr>
        <p:txBody>
          <a:bodyPr wrap="square">
            <a:spAutoFit/>
          </a:bodyPr>
          <a:lstStyle/>
          <a:p>
            <a:pPr>
              <a:spcBef>
                <a:spcPts val="600"/>
              </a:spcBef>
            </a:pPr>
            <a:r>
              <a:rPr lang="ne-NP" sz="2000" b="1" dirty="0"/>
              <a:t>संक्षेपमा भन्नुपर्दा, यी नियमहरू दैनिक जीवनका विशेष परिस्थितिहरूमा दश आज्ञा र अरू व्यवस्ता वा कानुनहरू व्यावहारिक रूपमा प्रयोग गर्नको लागि हुन्।</a:t>
            </a:r>
            <a:endParaRPr lang="en" sz="2000" b="1" dirty="0"/>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482120"/>
            <a:ext cx="7048500" cy="1323439"/>
          </a:xfrm>
          <a:prstGeom prst="rect">
            <a:avLst/>
          </a:prstGeom>
          <a:noFill/>
        </p:spPr>
        <p:txBody>
          <a:bodyPr wrap="square">
            <a:spAutoFit/>
          </a:bodyPr>
          <a:lstStyle/>
          <a:p>
            <a:pPr>
              <a:spcBef>
                <a:spcPts val="600"/>
              </a:spcBef>
            </a:pPr>
            <a:r>
              <a:rPr lang="ne-NP" sz="2000" b="1" dirty="0">
                <a:cs typeface="Kalimati" panose="00000400000000000000" pitchFamily="2"/>
              </a:rPr>
              <a:t>यी नियमहरू, जसलाई “करार संहिता” भनिन्छ, इजरायलका जनताको जीवनलाई व्यवस्थित गर्नका लागि बनाइएका थिए, र त्यसैले, आवश्यक परिमार्जनसहित हाम्रो आजको जीवनमा पनि लागू हुने यसको उद्देश्य हो।</a:t>
            </a:r>
            <a:endParaRPr lang="en" sz="2000" b="1" dirty="0">
              <a:cs typeface="Kalimati" panose="00000400000000000000" pitchFamily="2"/>
            </a:endParaRP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par>
                          <p:cTn id="90" fill="hold">
                            <p:stCondLst>
                              <p:cond delay="500"/>
                            </p:stCondLst>
                            <p:childTnLst>
                              <p:par>
                                <p:cTn id="91" presetID="31" presetClass="entr" presetSubtype="0" fill="hold" nodeType="after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p:cTn id="93" dur="500" fill="hold"/>
                                        <p:tgtEl>
                                          <p:spTgt spid="30"/>
                                        </p:tgtEl>
                                        <p:attrNameLst>
                                          <p:attrName>ppt_w</p:attrName>
                                        </p:attrNameLst>
                                      </p:cBhvr>
                                      <p:tavLst>
                                        <p:tav tm="0">
                                          <p:val>
                                            <p:fltVal val="0"/>
                                          </p:val>
                                        </p:tav>
                                        <p:tav tm="100000">
                                          <p:val>
                                            <p:strVal val="#ppt_w"/>
                                          </p:val>
                                        </p:tav>
                                      </p:tavLst>
                                    </p:anim>
                                    <p:anim calcmode="lin" valueType="num">
                                      <p:cBhvr>
                                        <p:cTn id="94" dur="500" fill="hold"/>
                                        <p:tgtEl>
                                          <p:spTgt spid="30"/>
                                        </p:tgtEl>
                                        <p:attrNameLst>
                                          <p:attrName>ppt_h</p:attrName>
                                        </p:attrNameLst>
                                      </p:cBhvr>
                                      <p:tavLst>
                                        <p:tav tm="0">
                                          <p:val>
                                            <p:fltVal val="0"/>
                                          </p:val>
                                        </p:tav>
                                        <p:tav tm="100000">
                                          <p:val>
                                            <p:strVal val="#ppt_h"/>
                                          </p:val>
                                        </p:tav>
                                      </p:tavLst>
                                    </p:anim>
                                    <p:anim calcmode="lin" valueType="num">
                                      <p:cBhvr>
                                        <p:cTn id="95" dur="500" fill="hold"/>
                                        <p:tgtEl>
                                          <p:spTgt spid="30"/>
                                        </p:tgtEl>
                                        <p:attrNameLst>
                                          <p:attrName>style.rotation</p:attrName>
                                        </p:attrNameLst>
                                      </p:cBhvr>
                                      <p:tavLst>
                                        <p:tav tm="0">
                                          <p:val>
                                            <p:fltVal val="90"/>
                                          </p:val>
                                        </p:tav>
                                        <p:tav tm="100000">
                                          <p:val>
                                            <p:fltVal val="0"/>
                                          </p:val>
                                        </p:tav>
                                      </p:tavLst>
                                    </p:anim>
                                    <p:animEffect transition="in" filter="fade">
                                      <p:cBhvr>
                                        <p:cTn id="96" dur="500"/>
                                        <p:tgtEl>
                                          <p:spTgt spid="30"/>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1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1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e-NP" sz="6000" b="1" spc="300" dirty="0">
                <a:ln/>
                <a:solidFill>
                  <a:schemeClr val="accent5"/>
                </a:solidFill>
              </a:rPr>
              <a:t>व्यवस्था वा कानुन अनुसार जिउने</a:t>
            </a:r>
            <a:endParaRPr lang="en" sz="6000" b="1" spc="300" dirty="0">
              <a:ln/>
              <a:solidFill>
                <a:schemeClr val="accent5"/>
              </a:solidFill>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ne-NP" sz="4400" b="1" dirty="0">
                <a:ln w="10160">
                  <a:solidFill>
                    <a:schemeClr val="accent3"/>
                  </a:solidFill>
                  <a:prstDash val="solid"/>
                </a:ln>
                <a:solidFill>
                  <a:srgbClr val="FFFFFF"/>
                </a:solidFill>
                <a:effectLst>
                  <a:outerShdw blurRad="38100" dist="22860" dir="5400000" algn="tl" rotWithShape="0">
                    <a:schemeClr val="tx1"/>
                  </a:outerShdw>
                </a:effectLst>
              </a:rPr>
              <a:t>हिँसालाई कसरी नियन्त्रण गर्ने</a:t>
            </a:r>
            <a:endParaRPr lang="en" sz="4400" b="1" dirty="0">
              <a:ln w="10160">
                <a:solidFill>
                  <a:schemeClr val="accent3"/>
                </a:solidFill>
                <a:prstDash val="solid"/>
              </a:ln>
              <a:solidFill>
                <a:srgbClr val="FFFFFF"/>
              </a:solidFill>
              <a:effectLst>
                <a:outerShdw blurRad="38100" dist="22860" dir="5400000" algn="tl" rotWithShape="0">
                  <a:schemeClr val="tx1"/>
                </a:outerShdw>
              </a:effectLst>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559891"/>
            <a:ext cx="8715375" cy="646331"/>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ne-NP"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“जो कोही व्यक्तिलाई प्राणघातक चोट पुर्‍याउँछ, ऊ मृत्युदण्डको हकदार हुन्छ वा मृत्युदण्ड दिनुपर्छ” (प्रस्थान २१:१२)</a:t>
            </a:r>
            <a:endPar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ne-NP" sz="2000" b="1" dirty="0"/>
              <a:t>करार संहिता हिब्रू समाजका तीन महत्वपूर्ण पक्षलाई नियमित गर्न दिइएको हो:</a:t>
            </a:r>
            <a:endParaRPr lang="en" sz="2000" b="1" dirty="0"/>
          </a:p>
        </p:txBody>
      </p:sp>
      <p:sp>
        <p:nvSpPr>
          <p:cNvPr id="7" name="CuadroTexto 6">
            <a:extLst>
              <a:ext uri="{FF2B5EF4-FFF2-40B4-BE49-F238E27FC236}">
                <a16:creationId xmlns:a16="http://schemas.microsoft.com/office/drawing/2014/main" id="{8CCA92AE-A4A2-7342-AD0E-F7C374FB0FED}"/>
              </a:ext>
            </a:extLst>
          </p:cNvPr>
          <p:cNvSpPr txBox="1"/>
          <p:nvPr/>
        </p:nvSpPr>
        <p:spPr>
          <a:xfrm>
            <a:off x="5600700" y="2072761"/>
            <a:ext cx="6591299" cy="4093428"/>
          </a:xfrm>
          <a:prstGeom prst="rect">
            <a:avLst/>
          </a:prstGeom>
          <a:noFill/>
        </p:spPr>
        <p:txBody>
          <a:bodyPr wrap="square">
            <a:spAutoFit/>
            <a:scene3d>
              <a:camera prst="orthographicFront"/>
              <a:lightRig rig="threePt" dir="t"/>
            </a:scene3d>
            <a:sp3d extrusionH="57150">
              <a:bevelT w="38100" h="38100"/>
            </a:sp3d>
          </a:bodyPr>
          <a:lstStyle/>
          <a:p>
            <a:pPr>
              <a:tabLst>
                <a:tab pos="447675" algn="l"/>
              </a:tabLst>
            </a:pPr>
            <a:r>
              <a:rPr lang="ne-NP" sz="2000" b="1" dirty="0">
                <a:solidFill>
                  <a:srgbClr val="FF0000"/>
                </a:solidFill>
              </a:rPr>
              <a:t>१</a:t>
            </a:r>
            <a:r>
              <a:rPr lang="es-ES" sz="2000" b="1" dirty="0">
                <a:solidFill>
                  <a:srgbClr val="FF0000"/>
                </a:solidFill>
              </a:rPr>
              <a:t>	</a:t>
            </a:r>
            <a:r>
              <a:rPr lang="ne-NP" sz="2000" b="1" dirty="0">
                <a:solidFill>
                  <a:srgbClr val="FF0000"/>
                </a:solidFill>
              </a:rPr>
              <a:t>दास प्रथा (प्रस्थान २१:२-११)</a:t>
            </a:r>
          </a:p>
          <a:p>
            <a:pPr marL="714375" indent="-266700">
              <a:buClr>
                <a:srgbClr val="FF0000"/>
              </a:buClr>
              <a:buFont typeface="Wingdings" panose="05000000000000000000" pitchFamily="2" charset="2"/>
              <a:buChar char="q"/>
            </a:pPr>
            <a:r>
              <a:rPr lang="ne-NP" sz="2000" b="1" dirty="0"/>
              <a:t>पुरुषहरू सातौँ वर्षपछि स्वतन्त्र हुने।</a:t>
            </a:r>
          </a:p>
          <a:p>
            <a:pPr marL="714375" indent="-266700">
              <a:buClr>
                <a:srgbClr val="FF0000"/>
              </a:buClr>
              <a:buFont typeface="Wingdings" panose="05000000000000000000" pitchFamily="2" charset="2"/>
              <a:buChar char="q"/>
            </a:pPr>
            <a:r>
              <a:rPr lang="ne-NP" sz="2000" b="1" dirty="0"/>
              <a:t>महिलाहरू पनि विवाह नगरेको अवस्थामा स्वतन्त्र हुने।</a:t>
            </a:r>
          </a:p>
          <a:p>
            <a:pPr marL="714375" indent="-266700">
              <a:buClr>
                <a:srgbClr val="FF0000"/>
              </a:buClr>
              <a:buFont typeface="Wingdings" panose="05000000000000000000" pitchFamily="2" charset="2"/>
              <a:buChar char="q"/>
            </a:pPr>
            <a:r>
              <a:rPr lang="ne-NP" sz="2000" b="1" dirty="0"/>
              <a:t>यदि उसले चाह्यो भने, पुरुष दास बनेर बस्न सक्ने</a:t>
            </a:r>
          </a:p>
          <a:p>
            <a:pPr defTabSz="447675"/>
            <a:r>
              <a:rPr lang="ne-NP" sz="2000" b="1" dirty="0">
                <a:solidFill>
                  <a:srgbClr val="004DE6"/>
                </a:solidFill>
              </a:rPr>
              <a:t>२</a:t>
            </a:r>
            <a:r>
              <a:rPr lang="es-ES" sz="2000" b="1" dirty="0">
                <a:solidFill>
                  <a:srgbClr val="004DE6"/>
                </a:solidFill>
              </a:rPr>
              <a:t>	</a:t>
            </a:r>
            <a:r>
              <a:rPr lang="ne-NP" sz="2000" b="1" dirty="0">
                <a:solidFill>
                  <a:srgbClr val="004DE6"/>
                </a:solidFill>
              </a:rPr>
              <a:t>मृत्युदण्ड (प्रस्थान २१:१२-१७)</a:t>
            </a:r>
          </a:p>
          <a:p>
            <a:pPr marL="714375" indent="-266700">
              <a:buClr>
                <a:schemeClr val="tx2">
                  <a:lumMod val="60000"/>
                  <a:lumOff val="40000"/>
                </a:schemeClr>
              </a:buClr>
              <a:buFont typeface="Wingdings" panose="05000000000000000000" pitchFamily="2" charset="2"/>
              <a:buChar char="q"/>
            </a:pPr>
            <a:r>
              <a:rPr lang="ne-NP" sz="2000" b="1" dirty="0"/>
              <a:t>जानाजानी हत्या गर्नेका लागि।</a:t>
            </a:r>
          </a:p>
          <a:p>
            <a:pPr marL="714375" indent="-266700">
              <a:buClr>
                <a:schemeClr val="tx2">
                  <a:lumMod val="60000"/>
                  <a:lumOff val="40000"/>
                </a:schemeClr>
              </a:buClr>
              <a:buFont typeface="Wingdings" panose="05000000000000000000" pitchFamily="2" charset="2"/>
              <a:buChar char="q"/>
            </a:pPr>
            <a:r>
              <a:rPr lang="ne-NP" sz="2000" b="1" dirty="0"/>
              <a:t>आमाबुबालाई चोट पुर्‍याउने वा सराप दिनेका लागि।</a:t>
            </a:r>
            <a:endParaRPr lang="es-ES" sz="2000" b="1" dirty="0"/>
          </a:p>
          <a:p>
            <a:pPr marL="714375" indent="-266700">
              <a:buClr>
                <a:schemeClr val="tx2">
                  <a:lumMod val="60000"/>
                  <a:lumOff val="40000"/>
                </a:schemeClr>
              </a:buClr>
              <a:buFont typeface="Wingdings" panose="05000000000000000000" pitchFamily="2" charset="2"/>
              <a:buChar char="q"/>
            </a:pPr>
            <a:r>
              <a:rPr lang="ne-NP" sz="2000" b="1" dirty="0"/>
              <a:t>मानिस अपहरण गर्नेका लागि।</a:t>
            </a:r>
          </a:p>
          <a:p>
            <a:pPr marL="0" lvl="1" defTabSz="447675">
              <a:buClr>
                <a:srgbClr val="004DE6"/>
              </a:buClr>
            </a:pPr>
            <a:r>
              <a:rPr lang="ne-NP" sz="2000" b="1" dirty="0">
                <a:solidFill>
                  <a:srgbClr val="DB6A12"/>
                </a:solidFill>
              </a:rPr>
              <a:t>३</a:t>
            </a:r>
            <a:r>
              <a:rPr lang="es-ES" sz="2000" b="1" dirty="0">
                <a:solidFill>
                  <a:srgbClr val="DB6A12"/>
                </a:solidFill>
              </a:rPr>
              <a:t>	</a:t>
            </a:r>
            <a:r>
              <a:rPr lang="ne-NP" sz="2000" b="1" dirty="0">
                <a:solidFill>
                  <a:srgbClr val="DB6A12"/>
                </a:solidFill>
              </a:rPr>
              <a:t>चोटपटक (प्रस्थान २१:१८-३२)</a:t>
            </a:r>
          </a:p>
          <a:p>
            <a:pPr marL="914400" lvl="1" indent="-457200">
              <a:buClr>
                <a:srgbClr val="F49C64"/>
              </a:buClr>
              <a:buFont typeface="Wingdings" panose="05000000000000000000" pitchFamily="2" charset="2"/>
              <a:buChar char="q"/>
            </a:pPr>
            <a:r>
              <a:rPr lang="ne-NP" sz="2000" b="1" dirty="0"/>
              <a:t>आर्थिक क्षतिपूर्तिको दायित्व</a:t>
            </a:r>
            <a:endParaRPr lang="es-ES" sz="2000" b="1" dirty="0"/>
          </a:p>
          <a:p>
            <a:pPr marL="914400" lvl="1" indent="-457200">
              <a:buClr>
                <a:srgbClr val="F49C64"/>
              </a:buClr>
              <a:buFont typeface="Wingdings" panose="05000000000000000000" pitchFamily="2" charset="2"/>
              <a:buChar char="q"/>
            </a:pPr>
            <a:r>
              <a:rPr lang="ne-NP" sz="2000" b="1" dirty="0"/>
              <a:t>यदि गर्भपतन गरिएमा, श्रीमानले स्त्रीसँग जरिवाना तिर्नुपर्ने न्यायधिसको फैसला</a:t>
            </a:r>
          </a:p>
          <a:p>
            <a:pPr marL="914400" lvl="1" indent="-457200">
              <a:buClr>
                <a:srgbClr val="004DE6"/>
              </a:buClr>
              <a:buFont typeface="Wingdings" panose="05000000000000000000" pitchFamily="2" charset="2"/>
              <a:buChar char="q"/>
            </a:pPr>
            <a:endParaRPr lang="ne-NP" sz="2000" b="1"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314633" y="6457890"/>
            <a:ext cx="12191999" cy="400110"/>
          </a:xfrm>
          <a:prstGeom prst="rect">
            <a:avLst/>
          </a:prstGeom>
          <a:noFill/>
        </p:spPr>
        <p:txBody>
          <a:bodyPr wrap="square" rtlCol="0">
            <a:spAutoFit/>
          </a:bodyPr>
          <a:lstStyle/>
          <a:p>
            <a:pPr algn="ctr">
              <a:spcBef>
                <a:spcPts val="600"/>
              </a:spcBef>
            </a:pPr>
            <a:r>
              <a:rPr lang="ne-NP" sz="2000" b="1" dirty="0">
                <a:cs typeface="Kalimati" panose="00000400000000000000" pitchFamily="2"/>
              </a:rPr>
              <a:t>यी सबै कानुन वा नियमहरूको उद्देश्य मानिसहरूबीच हुने दुर्व्यवहार र हिंसालाई रोक्नु हो</a:t>
            </a:r>
            <a:r>
              <a:rPr lang="ne-NP" sz="2000" b="1" dirty="0"/>
              <a:t>।</a:t>
            </a:r>
            <a:endParaRPr lang="en" sz="2000" b="1" dirty="0"/>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1266" y="1865851"/>
            <a:ext cx="2603591"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08365" y="4245383"/>
            <a:ext cx="2392335"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ne-NP"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समाजमा कसरी जिउने</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923330"/>
          </a:xfrm>
          <a:prstGeom prst="rect">
            <a:avLst/>
          </a:prstGeom>
          <a:noFill/>
        </p:spPr>
        <p:txBody>
          <a:bodyPr wrap="square">
            <a:spAutoFit/>
          </a:bodyPr>
          <a:lstStyle/>
          <a:p>
            <a:pPr algn="ctr"/>
            <a:r>
              <a:rPr lang="ne-NP" b="1" dirty="0">
                <a:solidFill>
                  <a:srgbClr val="B9FFB9"/>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rPr>
              <a:t>"यदि कुनै पुरुषले विवाहको लागि वचनबद्ध नभएकी कुमारिका साथ यौनसम्पर्क गर्छ भने उसले बेहुलीको मूल्य तिर्नु पर्छ, र उसले उसलाई पत्‍नीका रूपमा लिनु पर्छ” (प्रस्थान २२:१६)</a:t>
            </a:r>
            <a:endParaRPr lang="en" sz="1400" b="1" dirty="0">
              <a:solidFill>
                <a:srgbClr val="B9FFB9"/>
              </a:solidFill>
              <a:effectLst>
                <a:outerShdw blurRad="38100" dist="38100" dir="2700000" algn="tl">
                  <a:srgbClr val="000000">
                    <a:alpha val="43137"/>
                  </a:srgbClr>
                </a:outerShdw>
              </a:effectLst>
              <a:latin typeface="Comic Sans MS" panose="030F0702030302020204" pitchFamily="66" charset="0"/>
              <a:cs typeface="Kalimati" panose="00000400000000000000" pitchFamily="2"/>
            </a:endParaRP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1015663"/>
          </a:xfrm>
          <a:prstGeom prst="rect">
            <a:avLst/>
          </a:prstGeom>
          <a:noFill/>
        </p:spPr>
        <p:txBody>
          <a:bodyPr wrap="square" rtlCol="0">
            <a:spAutoFit/>
          </a:bodyPr>
          <a:lstStyle/>
          <a:p>
            <a:pPr>
              <a:spcBef>
                <a:spcPts val="600"/>
              </a:spcBef>
            </a:pPr>
            <a:r>
              <a:rPr lang="ne-NP" sz="2000" b="1" dirty="0"/>
              <a:t>परमेश्वरले केवल "आधारभूत" व्यवस्था वा कानूनहरू दिनु भएर हामीलाई जसरी चाह्यो त्यसरी लागू गर्न छोड्नुभएन। उहाँले तिनीहरूलाई सही रूपमा लागू गर्न हामीलाई ठोस उदाहरणहरू दिनुभयो।</a:t>
            </a:r>
            <a:endParaRPr lang="en" sz="2000" b="1" dirty="0"/>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1938992"/>
          </a:xfrm>
          <a:prstGeom prst="rect">
            <a:avLst/>
          </a:prstGeom>
          <a:noFill/>
        </p:spPr>
        <p:txBody>
          <a:bodyPr wrap="square">
            <a:spAutoFit/>
          </a:bodyPr>
          <a:lstStyle/>
          <a:p>
            <a:pPr>
              <a:spcBef>
                <a:spcPts val="600"/>
              </a:spcBef>
            </a:pPr>
            <a:r>
              <a:rPr lang="ne-NP" sz="2000" b="1" dirty="0"/>
              <a:t>परमेश्वर र उहाँका जनताबीचको करार भएकाले यी नियमहरूमा हामीले उहाँसँग कसरी सम्बन्ध राख्ने भन्ने कुरा पनि समावेश थियो। साबथ विश्रामबाहेक, पापबाट मुक्ति, परमेश्वरको संरक्षण, र महिमामय आउने भविष्यको सम्झना गराउने पर्वहरू मनाउने दायित्व पनि थियो।</a:t>
            </a:r>
            <a:endParaRPr lang="en" sz="2000" b="1" dirty="0"/>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92607"/>
          </a:xfrm>
          <a:prstGeom prst="rect">
            <a:avLst/>
          </a:prstGeom>
          <a:noFill/>
        </p:spPr>
        <p:txBody>
          <a:bodyPr wrap="square">
            <a:spAutoFit/>
          </a:bodyPr>
          <a:lstStyle/>
          <a:p>
            <a:pPr>
              <a:spcBef>
                <a:spcPts val="600"/>
              </a:spcBef>
            </a:pPr>
            <a:r>
              <a:rPr lang="ne-NP" sz="2000" b="1" dirty="0"/>
              <a:t>कमजोर र उपेक्षित वर्गलाई बचाउनेमा विशेष जोड दिइएको छ, तर अन्यायपूर्ण लाभ दिनलाई वा न्यायलाई तोडमोड गर्ने गरी होइन (प्रस्थान २२:२१-२३; २३:२-३-६)।</a:t>
            </a:r>
          </a:p>
          <a:p>
            <a:pPr>
              <a:spcBef>
                <a:spcPts val="600"/>
              </a:spcBef>
            </a:pPr>
            <a:endParaRPr lang="ne-NP" sz="2000" b="1" dirty="0"/>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835200"/>
            <a:ext cx="9124259" cy="677108"/>
          </a:xfrm>
          <a:prstGeom prst="rect">
            <a:avLst/>
          </a:prstGeom>
          <a:noFill/>
        </p:spPr>
        <p:txBody>
          <a:bodyPr wrap="square">
            <a:spAutoFit/>
          </a:bodyPr>
          <a:lstStyle/>
          <a:p>
            <a:pPr>
              <a:spcBef>
                <a:spcPts val="600"/>
              </a:spcBef>
            </a:pPr>
            <a:r>
              <a:rPr lang="ne-NP" b="1" dirty="0"/>
              <a:t>यी उदाहरणहरूमा जनावरले जनावर आक्रमण (प्रस्थान २१:३५-३६), ऋण दिनु र भाडामा दिनु (प्रस्थान २२:१४-१५), विवाहपूर्व सम्बन्ध (प्रस्थान २२:१६) आदि समावेश छन्</a:t>
            </a:r>
            <a:r>
              <a:rPr lang="ne-NP" sz="2000" b="1" dirty="0"/>
              <a:t>।</a:t>
            </a:r>
            <a:endParaRPr lang="en" sz="2000" b="1" dirty="0"/>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ne-NP"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विजय कसरी प्राप्‍त गर्ने</a:t>
            </a:r>
            <a:endPar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120032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ne-NP" b="1" dirty="0">
                <a:solidFill>
                  <a:schemeClr val="accent2">
                    <a:lumMod val="50000"/>
                  </a:schemeClr>
                </a:solidFill>
                <a:latin typeface="Comic Sans MS" panose="030F0702030302020204" pitchFamily="66" charset="0"/>
              </a:rPr>
              <a:t>हेर, म तिमीहरूको अगाडि एउटा स्वर्गदूत पठाउँछु, जसले तिमीहरूलाई बाटोमा हेरचाह गर्नेछ वा सुरक्षा दिनेछ र मैले तयार पारेको स्थानमा पुर्‍याउनेछ” (प्रस्थान २३:२०)</a:t>
            </a:r>
          </a:p>
          <a:p>
            <a:pPr algn="ctr"/>
            <a:endParaRPr lang="ne-NP" b="1" dirty="0">
              <a:solidFill>
                <a:schemeClr val="accent2">
                  <a:lumMod val="50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ne-NP" sz="2000" b="1" dirty="0"/>
              <a:t>परमेश्वरले अब्राहामलाई कनानीहरूको भूमि तुरुन्तै किन दिनुभएन? “किनकि एमोरीहरूको अधर्म अझै पूरा भएको थिएन” (उत्पत्ति १५:१६)।</a:t>
            </a:r>
            <a:endParaRPr lang="en" sz="2000" b="1" dirty="0"/>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3627564911"/>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ne-NP" sz="2000" b="1" dirty="0"/>
              <a:t>यदि परमेश्वरले युद्ध बिना नै तिनीहरूलाई मिश्रबाट निकाल्नुभयो, समुद्र विभाजन गर्नुभयो, अद्भुत रूपमा भोजन दिनुभयो, र उहाँको स्वर्गदूतले मार्गदर्शन गर्नुभयो भने… उहाँले तिनीहरूलाई लडाइँ बिना नै कनान दिन सक्नुहुन्थ्यो, होइन र?</a:t>
            </a:r>
            <a:endParaRPr lang="en" sz="2000" b="1" dirty="0"/>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954107"/>
          </a:xfrm>
          <a:prstGeom prst="rect">
            <a:avLst/>
          </a:prstGeom>
          <a:noFill/>
        </p:spPr>
        <p:txBody>
          <a:bodyPr wrap="square">
            <a:spAutoFit/>
          </a:bodyPr>
          <a:lstStyle/>
          <a:p>
            <a:pPr>
              <a:spcBef>
                <a:spcPts val="600"/>
              </a:spcBef>
            </a:pPr>
            <a:r>
              <a:rPr lang="ne-NP" b="1" dirty="0"/>
              <a:t>कनानीहरूले आफ्नो बाटो परिवर्तन गर्न परमेश्‍वरले चारसय वर्षसम्म अनुग्रह वा समय दिनुभएको थियो। अब समय आयो, भूमि इस्राएललाई दिन… शान्तिपूर्वक! (प्रस्थान १३:१७</a:t>
            </a:r>
            <a:r>
              <a:rPr lang="ne-NP" sz="2000" b="1" dirty="0"/>
              <a:t>)</a:t>
            </a:r>
            <a:endParaRPr lang="en" sz="2000" b="1" dirty="0"/>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4401205"/>
          </a:xfrm>
          <a:prstGeom prst="rect">
            <a:avLst/>
          </a:prstGeom>
          <a:noFill/>
        </p:spPr>
        <p:txBody>
          <a:bodyPr wrap="square">
            <a:spAutoFit/>
          </a:bodyPr>
          <a:lstStyle/>
          <a:p>
            <a:pPr>
              <a:spcBef>
                <a:spcPts val="600"/>
              </a:spcBef>
            </a:pPr>
            <a:r>
              <a:rPr lang="en" sz="3000" b="1" dirty="0">
                <a:latin typeface="Constantia" panose="02030602050306030303" pitchFamily="18" charset="0"/>
                <a:cs typeface="Kalimati" panose="00000400000000000000" pitchFamily="2"/>
              </a:rPr>
              <a:t>“</a:t>
            </a:r>
            <a:r>
              <a:rPr lang="ne-NP" sz="3000" b="1" dirty="0">
                <a:latin typeface="Constantia" panose="02030602050306030303" pitchFamily="18" charset="0"/>
                <a:cs typeface="Kalimati" panose="00000400000000000000" pitchFamily="2"/>
              </a:rPr>
              <a:t>"युगौं युगदेखि परमेश्वरको व्यवस्था नैतिकताको सर्वोच्च मापदण्डका रूपमा सुरक्षित राखिएको छ। विज्ञानका सबै आविष्कारहरू वा फलदायी मनका कल्पनाहरूले यस संहिताभित्र नपर्ने कुनै पनि आवश्यक कर्तव्य पत्ता लगाउन सकेका छैनन्।</a:t>
            </a:r>
          </a:p>
          <a:p>
            <a:pPr>
              <a:spcBef>
                <a:spcPts val="600"/>
              </a:spcBef>
            </a:pPr>
            <a:r>
              <a:rPr lang="ne-NP" sz="3000" b="1" dirty="0">
                <a:latin typeface="Constantia" panose="02030602050306030303" pitchFamily="18" charset="0"/>
                <a:cs typeface="Kalimati" panose="00000400000000000000" pitchFamily="2"/>
              </a:rPr>
              <a:t>परमेश्वरको  व्यवस्था जीवन वा दश आज्ञा हामीलाई सम्पत्ति, शान्ति, सुख र सुरक्षा दिन हो। यो हाम्रो वर्तमान र अनन्त भलाइको लागि दिइएको हो।"</a:t>
            </a:r>
          </a:p>
          <a:p>
            <a:pPr>
              <a:spcBef>
                <a:spcPts val="600"/>
              </a:spcBef>
            </a:pPr>
            <a:endParaRPr lang="ne-NP"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7A3C9AFC-5659-107A-7449-8C6D39118D4B}"/>
              </a:ext>
            </a:extLst>
          </p:cNvPr>
          <p:cNvSpPr txBox="1"/>
          <p:nvPr/>
        </p:nvSpPr>
        <p:spPr>
          <a:xfrm>
            <a:off x="7321287" y="5961459"/>
            <a:ext cx="4015844" cy="338554"/>
          </a:xfrm>
          <a:prstGeom prst="rect">
            <a:avLst/>
          </a:prstGeom>
          <a:noFill/>
        </p:spPr>
        <p:txBody>
          <a:bodyPr wrap="none" rtlCol="0">
            <a:spAutoFit/>
          </a:bodyPr>
          <a:lstStyle/>
          <a:p>
            <a:pPr algn="r"/>
            <a:r>
              <a:rPr lang="ne-NP" sz="1600" b="1" dirty="0"/>
              <a:t>एलेन जी. ह्वाइट, द अपवार्ड लुक, अक्टोबर ७</a:t>
            </a:r>
            <a:endParaRPr lang="en" sz="1600" b="1" dirty="0"/>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e-NP" sz="4800" b="1" spc="300" dirty="0">
                <a:ln/>
                <a:solidFill>
                  <a:schemeClr val="accent6">
                    <a:lumMod val="40000"/>
                    <a:lumOff val="60000"/>
                  </a:schemeClr>
                </a:solidFill>
                <a:effectLst>
                  <a:outerShdw blurRad="38100" dist="38100" dir="2700000" algn="tl">
                    <a:srgbClr val="000000">
                      <a:alpha val="43137"/>
                    </a:srgbClr>
                  </a:outerShdw>
                </a:effectLst>
              </a:rPr>
              <a:t>व्यवस्था तथा दश आज्ञालाई कसरी बुझ्ने</a:t>
            </a:r>
            <a:endParaRPr lang="en" sz="4800" b="1" spc="300" dirty="0">
              <a:ln/>
              <a:solidFill>
                <a:schemeClr val="accent6">
                  <a:lumMod val="40000"/>
                  <a:lumOff val="60000"/>
                </a:schemeClr>
              </a:solidFill>
              <a:effectLst>
                <a:outerShdw blurRad="38100" dist="38100" dir="2700000" algn="tl">
                  <a:srgbClr val="000000">
                    <a:alpha val="43137"/>
                  </a:srgbClr>
                </a:outerShdw>
              </a:effectLst>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721</TotalTime>
  <Words>1225</Words>
  <Application>Microsoft Office PowerPoint</Application>
  <PresentationFormat>Panorámica</PresentationFormat>
  <Paragraphs>71</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Kalimati</vt:lpstr>
      <vt:lpstr>Arial</vt:lpstr>
      <vt:lpstr>Aptos Display</vt:lpstr>
      <vt:lpstr>Wingdings</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133</cp:revision>
  <dcterms:created xsi:type="dcterms:W3CDTF">2025-07-23T17:54:44Z</dcterms:created>
  <dcterms:modified xsi:type="dcterms:W3CDTF">2025-08-11T19:43:50Z</dcterms:modified>
</cp:coreProperties>
</file>