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ne-NP" sz="1800" b="1" dirty="0"/>
            <a:t>फ्रुगियातर्फ गए (६ अ)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ne-NP" sz="1800" b="1" dirty="0"/>
            <a:t>त्यहाँ वा गलातियामा प्रचार गर्न पाएनन् (६आ)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ne-NP" sz="1800" b="1" dirty="0"/>
            <a:t>माइसियामा आइपुगे (७अ)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ne-NP" sz="1800" b="1" dirty="0"/>
            <a:t>बितुनियातर्फ जान खोजे, तर सकेनन् (७आ)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ne-NP" sz="1600" b="1" dirty="0"/>
            <a:t>त्रोआसमा आए, जहाँ उनले दिव्यदर्शन पाएका थिए (८-१०)</a:t>
          </a:r>
          <a:r>
            <a:rPr lang="en" sz="1800" b="1" dirty="0"/>
            <a:t>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ne-NP" sz="1800" b="1" dirty="0"/>
            <a:t>सामोथ्रेसतर्फ जहाज चढे (११अ)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ne-NP" sz="1800" b="1" dirty="0"/>
            <a:t>त्यहाँबाट नेआपोलिसमा गए (११आ)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ne-NP" sz="1800" b="1" dirty="0"/>
            <a:t>अन्ततः फिलिप्पीमा आइपुगे (१२)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यी दुई पत्रहरूको परिचयले दुई महत्त्वपूर्ण सत्य देखाउँछ (फिलिप्पी १:१; कलस्सी १:१-२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१.	</a:t>
          </a:r>
          <a:r>
            <a:rPr lang="ne-NP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परमेश्वरको दृष्टिमा, चर्चका सदस्यहरू आफ्ना कमजोरीहरूका बाबजुद पवित्र र विश्वासयोग्य हुन्।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२.	चर्चमा व्यवस्था छ, जहाँ केही सदस्यहरूलाई बढी जिम्मेवारी र अधिकार दिइएको हुन्छ: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पावल — प्रेरित (उच्चस्तरीय अगुवा)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तिमोथी — सहकर्मी/पास्टर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बिशपहरू वा चर्चका </a:t>
          </a:r>
          <a:r>
            <a:rPr lang="hi-IN" sz="1200" dirty="0"/>
            <a:t>अध्यक्षहरू</a:t>
          </a:r>
          <a:r>
            <a:rPr lang="ne-N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— स्थानीय अगुवा (ज्येष्ठहरू)</a:t>
          </a:r>
          <a:endParaRPr lang="en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डिकन वा सेवकहरू — चर्चको प्रशासन सम्हाल्ने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फ्रुगियातर्फ गए (६ अ)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त्यहाँ वा गलातियामा प्रचार गर्न पाएनन् (६आ)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माइसियामा आइपुगे (७अ)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बितुनियातर्फ जान खोजे, तर सकेनन् (७आ)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600" b="1" kern="1200" dirty="0"/>
            <a:t>त्रोआसमा आए, जहाँ उनले दिव्यदर्शन पाएका थिए (८-१०)</a:t>
          </a:r>
          <a:r>
            <a:rPr lang="en" sz="1800" b="1" kern="1200" dirty="0"/>
            <a:t>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सामोथ्रेसतर्फ जहाज चढे (११अ)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त्यहाँबाट नेआपोलिसमा गए (११आ)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/>
            <a:t>अन्ततः फिलिप्पीमा आइपुगे (१२)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87429" y="0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यी दुई पत्रहरूको परिचयले दुई महत्त्वपूर्ण सत्य देखाउँछ (फिलिप्पी १:१; कलस्सी १:१-२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29" y="0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१.	</a:t>
          </a:r>
          <a:r>
            <a:rPr lang="ne-NP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परमेश्वरको दृष्टिमा, चर्चका सदस्यहरू आफ्ना कमजोरीहरूका बाबजुद पवित्र र विश्वासयोग्य हुन्।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२.	चर्चमा व्यवस्था छ, जहाँ केही सदस्यहरूलाई बढी जिम्मेवारी र अधिकार दिइएको हुन्छ: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पावल — प्रेरित (उच्चस्तरीय अगुवा)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तिमोथी — सहकर्मी/पास्टर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बिशपहरू वा चर्चका </a:t>
          </a:r>
          <a:r>
            <a:rPr lang="hi-IN" sz="1200" kern="1200" dirty="0"/>
            <a:t>अध्यक्षहरू</a:t>
          </a:r>
          <a:r>
            <a:rPr lang="ne-NP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— स्थानीय अगुवा (ज्येष्ठहरू)</a:t>
          </a:r>
          <a:endParaRPr lang="en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डिकन वा सेवकहरू — चर्चको प्रशासन सम्हाल्ने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ne-NP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सताइए पनि, परित्याग नगरिएका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8875777" y="6440021"/>
            <a:ext cx="33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जनवरी ३, २०२६को निम्ति अध्याय १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F9F7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825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फिलिप्पीको इतिहास</a:t>
            </a:r>
            <a:endParaRPr kumimoji="0" lang="en" sz="44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-53379" y="647332"/>
            <a:ext cx="948918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ne-NP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“रातको समयमा पौलुसलाई एउटा दर्शन देखापर्‍यो। म्यासेडोनियाको एक जना मानिस उभिएर उहाँसँग बिन्ती गर्दै भने, ‘म्यासेडोनियामा आइदिनुहोस् र हामीलाई सहायता गर्नुहोस्।’ ”(प्रेरितहरू १६:९)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फिलिप्पी आइपुग्दा पावलको चलन सभाघर जाने थियो, तर त्यहाँ कुनै सभाघर थिएन। सब्बथमा उनीहरूले उपासनास्थल भेटे र त्यहाँ भेला भएका महिलाहरूलाई प्रचार गरे (प्रेरित १६:१३)।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2619" y="143347"/>
            <a:ext cx="2650942" cy="3356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339228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20331" y="3124196"/>
            <a:ext cx="49017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b="1" dirty="0">
                <a:solidFill>
                  <a:prstClr val="black"/>
                </a:solidFill>
                <a:cs typeface="Kalimati" panose="00000400000000000000" pitchFamily="2"/>
              </a:rPr>
              <a:t>तर शत्रु सैतान चुप बसेन। उसले एक भविष्यवक्ता वा दुष्ट आत्माले काबुमा राखेको युवतीलाई प्रयोग गरेर पावलको समर्थनजस्तो देखाउँदै मानिसहरूको मन भ्रमित गरायो (प्रेरित १६:१६-१७)। ती युवती  दुष्टआत्माबाट मुक्त भएपछि पावल र सिलासको दुःख सुरु भयो (प्रेरित १६:१८-२४)। 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Kalimati" panose="00000400000000000000" pitchFamily="2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त्यहीँ आराधनाबाट युरोपकी पहिलो विश्वासी लिदियाले येशूलाई ग्रहण गरिन्। उनले आफ्ना सम्पूर्ण परिवारसहित बप्तिस्मा लिइन् (प्रेरित १६:१४-१५)।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081003" y="4944391"/>
            <a:ext cx="517729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त्यसको परिणाम: जेलको हाकिम र उसको परिवारले येशूलाई ग्रहण गरे (प्रेरित  १६:२५-३३)।</a:t>
            </a:r>
          </a:p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यसरी, सुसमाचार युरोपमा पवित्र आत्माको शक्ति र मार्गदर्शनसाथ प्रवेश गर्‍यो।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121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कलस्सीको इतिहास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ne-NP" b="1" dirty="0">
                <a:solidFill>
                  <a:srgbClr val="AB3B39"/>
                </a:solidFill>
                <a:latin typeface="Comic Sans MS" panose="030F0702030302020204" pitchFamily="66" charset="0"/>
              </a:rPr>
              <a:t>“तपाईंहरूले हाम्रो प्रिय सहकर्मी एपाफ्रासबाट यो सुसमाचार सिक्नुभयो, जो तपाईंहरूका निम्ति ख्रीष्टका विश्वासयोग्य सेवक हुन्।” ( कलस्सी १-७) 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AB3B3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एपाफ्रास रोममा पावलको कैदको समयमा उनका सहकर्मी थिए (फिलेमोन २३)। उनी कलस्सीका निवासी थिए (कलस्सी ४:१२)। र त्यही सहरमा सुसमाचार पुर्‍याउने व्यक्ति पनि उनी नै थिए (कलस्सी १:७)।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940843"/>
            <a:ext cx="573451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फिलेमोनका एक दास ओनेसिमस रोम भागे, जहाँ उनले पावलमार्फत येशूलाई स्वीकार गरे (फिलेमोन १०-११)। ओनेसिमसलाई मालिककहाँ फर्काउँदा, पावलले मालिक–दास वा वरिष्ठ–अधीनस्थ बीचको ख्रीष्टिय सम्बन्ध कस्तो हुनुपर्छ भन्ने देखाएका थिए (फिलेमोन १२-१७)।</a:t>
            </a:r>
          </a:p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________________________________________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855657"/>
            <a:ext cx="57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कलस्सी फ्रुगियाको प्रान्तमा पर्ने सहर थियो, लाओदिकिया र हियेरापोलिस नजिक थिए, जहाँ एपाफ्रासले पनि प्रचार गरे (कलस्सी ४:१३)। त्यहाँ ठूलो यहूदी समुदाय थियो। त्यहीँका प्रमुख यहूदीमध्ये फिलेमोन एक थिए, पावलका सहकर्मी, जसको घरमा चर्च हुन्थ्यो (फिलेमोन १-२)।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ne-NP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फिलिप्पी र कलस्सीका चर्चहरू</a:t>
            </a:r>
            <a:endParaRPr kumimoji="0" lang="en" sz="44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“येशू ख्रीष्टका दास पावल र तिमोथीबाट—फिलिप्पीमा रहेका ख्रीष्ट येशूका सबै पवित्र जनहरूलाई, विशप वा निरीक्षकहरू र डिक्कन वा सेवकहरू सहित।” (फिलिप्पी १:१)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7C80">
                  <a:lumMod val="40000"/>
                  <a:lumOff val="60000"/>
                </a:srgbClr>
              </a:solidFill>
              <a:effectLst>
                <a:glow rad="127000">
                  <a:srgbClr val="8C3088"/>
                </a:glow>
                <a:outerShdw blurRad="38100" dist="38100" dir="2700000" algn="tl">
                  <a:srgbClr val="000000">
                    <a:alpha val="47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605133"/>
              </p:ext>
            </p:extLst>
          </p:nvPr>
        </p:nvGraphicFramePr>
        <p:xfrm>
          <a:off x="133348" y="1403722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कैदबाट पावलले फिलिप्पीहरूलाई पठाएको सहयोगका लागि धन्यवाद दिन्छन् (फिलिप्पी ४:१८)।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35104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कलस्सीहरूलाई उनले आफ्ना सहकर्मीहरू पठाएर ढाढस दिन्छन् (कलस्सी ४:७-९)।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1163527"/>
            <a:ext cx="10217839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आउनुहोस्, पावलको अनुभवलाई केही समय विचार गरौं। जब सताइएको र दु:ख पाएको चर्चलाई बलियो बनाउन प्रेरितको श्रम सबैभन्दा आवश्यक देखिन्थ्यो, त्यही बेला उनको स्वतन्त्रता खोसियो र उनी साङ्लामा बाँधिए। तर यही समय प्रभुको कार्यको समय थियो, र बहुमूल्य विजयहरू प्राप्त भए।</a:t>
            </a:r>
          </a:p>
          <a:p>
            <a:pPr lvl="0">
              <a:spcBef>
                <a:spcPts val="600"/>
              </a:spcBef>
              <a:defRPr/>
            </a:pP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जब बाहिरी रूपमा पावलले सबैभन्दा कम गर्न सक्ने अवस्था देखिन्थ्यो, त्यही बेला सत्य राजदरबारमा प्रवेश गर्‍यो। ती महान् मानिसहरूका सामु पावलका प्रभावशाली प्रवचनहरूले होइन, तर उनका साङ्लाले ध्यान ताने।</a:t>
            </a:r>
          </a:p>
          <a:p>
            <a:pPr lvl="0">
              <a:spcBef>
                <a:spcPts val="600"/>
              </a:spcBef>
              <a:defRPr/>
            </a:pPr>
            <a:r>
              <a:rPr lang="ne-NP" sz="26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आफ्नो कैदद्वारा उनी ख्रीष्टका लागि विजेता बने। लामो र अन्यायपूर्ण कैदलाई सहन गर्दा उनले देखाएको धैर्य र नम्रताले ती मानिसहरूलाई उनको चरित्रको मूल्याङ्कन गर्न बाध्य बनायो।</a:t>
            </a:r>
            <a:r>
              <a:rPr lang="hi-IN" dirty="0">
                <a:cs typeface="Kalimati" panose="00000400000000000000" pitchFamily="2"/>
              </a:rPr>
              <a:t>”</a:t>
            </a:r>
            <a:endParaRPr lang="ne-NP" sz="2600" b="1" dirty="0">
              <a:solidFill>
                <a:prstClr val="black"/>
              </a:solidFill>
              <a:latin typeface="Constantia" panose="02030602050306030303" pitchFamily="18" charset="0"/>
              <a:cs typeface="Kalimati" panose="00000400000000000000" pitchFamily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7483437" y="6519446"/>
            <a:ext cx="4551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ne-NP" sz="1600" b="1" dirty="0">
                <a:solidFill>
                  <a:prstClr val="black"/>
                </a:solidFill>
              </a:rPr>
              <a:t>एलेन जी. ह्वाइंट, रिफ्लेक्टिङ्ग क्राइष्ट, डिसेम्बर १०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640723"/>
            <a:ext cx="4790579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“प्रभुमा सधैं आनन्द गर। फेरि पनि भन्छु, आनन्द गर।”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फिलिप्पी ४:४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952875"/>
            <a:ext cx="5093068" cy="27084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AA0069"/>
                </a:solidFill>
              </a:rPr>
              <a:t>पत्रहरूका लेखक: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ne-NP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lang="ne-NP" sz="2000" b="1" dirty="0">
                <a:solidFill>
                  <a:prstClr val="black"/>
                </a:solidFill>
              </a:rPr>
              <a:t>पावल—कैदमा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साङ्लामा बाँधिएको राजदूत</a:t>
            </a:r>
          </a:p>
          <a:p>
            <a:pPr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00AA6B"/>
                </a:solidFill>
              </a:rPr>
              <a:t>पत्र प्राप्त गर्नेहरू: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फिलिप्पीको इतिहास</a:t>
            </a:r>
          </a:p>
          <a:p>
            <a:pPr lvl="1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कलस्सीको इतिहास</a:t>
            </a:r>
            <a:endParaRPr lang="es-ES" sz="2000" b="1" dirty="0">
              <a:solidFill>
                <a:prstClr val="black"/>
              </a:solidFill>
            </a:endParaRPr>
          </a:p>
          <a:p>
            <a:pPr lvl="1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फिलिप्पी र कलस्सीका चर्चहरू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आफ्नो सम्पूर्ण सेवाकालभरि, प्रेरित पावलले सुन्न इच्छुक सबैका सामु स्वर्ग र पृथ्वीलाई एकतामा बाँध्न सक्ने एउटै व्यक्तिलाई प्रस्तुत गरे—येशू ख्रीष्ट, मुक्तिदाता।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Kalimati" panose="00000400000000000000" pitchFamily="2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3205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4234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1305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8040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1001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9946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53640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98921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यसरी, उनले आजको परमेश्वरको चर्च कसरी स्वर्गसँग एकतामा बाँधिएर येशूले हामीलाई सुम्पनुभएको महान् आदेश वा अभिभारा पृथ्वीमा पूरा गर्न सक्छौँ भनेर देखाए।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397062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फिलिप्पी र कलस्सीहरूलाई पत्र लेख्दा, उनले चर्चलाई स्वर्गतर्फ झन् नजिक ल्याउने र येशूभक्तहरूलाई एक–अर्कासँग झन् नजिक बनाउने हरसम्भव प्रयास गरे।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3105834"/>
            <a:ext cx="3628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पत्रहरूका लेखक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316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sz="4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कैदमा पावल</a:t>
            </a:r>
            <a:endParaRPr kumimoji="0" lang="en" sz="44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2492188" y="532386"/>
            <a:ext cx="7207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“ख्रीष्ट येशूको कैदी पावल, र हाम्रो भाइ तिमोथीबाट—हाम्रा प्रिय मित्र र सहकर्मी फिलेमोनलाई।” 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ne-NP" sz="1400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फिलेमोन १:१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रोममा आफ्नो पहिलो कैद (ई.सं. ६०–६२) को समयमा पावलले कम्तीमा पाँच पत्र लेखे:</a:t>
            </a:r>
          </a:p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एफिसीहरूलाई, फिलिप्पीहरूलाई, कलस्सीहरूलाई, फिलेमोनलाई, र लाओदिकियाको चर्चलाई (जसको पत्र हामीसम्म पुगेको छैन)।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b="1" dirty="0">
                <a:solidFill>
                  <a:prstClr val="black"/>
                </a:solidFill>
              </a:rPr>
              <a:t>उनमाथि गम्भीर आरोप नभएकोले, उनलाई भाडाको घरमा बस्न अनुमति दिइयो, जहाँ सधैं एक रोमी सिपाहीले पहरा दिन्थ्यो (प्रेरित २८:१६)। यसले उनलाई सुसमाचार प्रचार जारी राख्न अनुमति दिएको थियो—रोम सरकारको प्रेटोरियन गार्डलाई सुसमाचार सुनाउने अवसर उनलाई मिलेको थियो (फिलिप्पी १:१३)।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पत्रहरू अध्ययन गर्दा, पावलसँग धेरै सहकर्मीहरू थिए भन्ने देखिन्छ (कलस्सी ४:७-१४; फिलेमोन २३-२४)। उनी सम्रात् कैसरको घरानासँग पनि सम्पर्कमा थिए (फिलिप्पी ४:२२)।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पावलले चाँडै मुक्त हुने आशा राखेका थिए (फिलेमोन २२), तर दोस्रो कैदमा रहँदा उनले त्यो आफू मुक्त हुने आशा राखेका थिएन (२ तिमोथी ४:५)।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3053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0" algn="ctr">
              <a:defRPr/>
            </a:pPr>
            <a:r>
              <a:rPr lang="ne-NP" sz="4000" b="1" spc="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</a:rPr>
              <a:t>साङ्लामा बाँधिएको राजदूत</a:t>
            </a:r>
            <a:endParaRPr kumimoji="0" lang="en" sz="40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617184"/>
            <a:ext cx="1219199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ne-NP" b="1" dirty="0">
                <a:solidFill>
                  <a:srgbClr val="536E69"/>
                </a:solidFill>
                <a:latin typeface="Comic Sans MS" panose="030F0702030302020204" pitchFamily="66" charset="0"/>
              </a:rPr>
              <a:t>“यसैको निम्ति म साङ्लामा बाँधिएको राजदूत हुँ। म यसलाई निर्भीकतापूर्वक घोषणा गर्न सकूँ भनी प्रार्थना गर।”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ne-NP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ne-NP" b="1" dirty="0">
                <a:solidFill>
                  <a:srgbClr val="536E69"/>
                </a:solidFill>
                <a:latin typeface="Comic Sans MS" panose="030F0702030302020204" pitchFamily="66" charset="0"/>
              </a:rPr>
              <a:t>एफिसी ६:२०) </a:t>
            </a:r>
          </a:p>
          <a:p>
            <a:pPr lvl="0" algn="ctr"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ख्रीष्टका लागि राजदूत बन्ने निर्णय गरेदेखि नै पावलको जीवन सजिलो थिएन (२ कोरिन्थी ६:४–५)।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39053"/>
            <a:ext cx="6751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यी सबै कठिनाइहरूका बाबजुद, पावलले आफूलाई कहिल्यै असहाय ठानेनन् ( २ कोरन्थी ४:७-९)। स्वतन्त्र रूपमा प्रचार गर्न नसक्दा, उनी “साङ्लामा बाँधिएको राजदूत” बने (एफिसी ५:२०)।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803375"/>
            <a:ext cx="58501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पावलको मनोवृत्तिले हामीलाई यो सिकाउँछ कि सुसमाचार प्रचार गर्दा दुःख सहनुपर्दा हामीले: परमेश्वरमा पूर्ण भरोसा राख्नुपर्छ; उहाँको वचनलाई सधैं मनमा राख्नुपर्छ (२ तिमोथी २:१५); शक्ति र साहस दिने पवित्र आत्मासँग दृढ रहनुपर्छ (जकरिया ४:६)।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रोम लैजानुअघि पावलका तीनवटा कैद मात्र बाइबलमा स्पष्ट रूपमा उल्लेख छन्: फिलिप्पीमा (प्रेरित १६:२२-२४); यरूशलेममा (प्रेरित २३:१०); कैसरियामा (प्रेरित २३:३३-३५)।  तर सम्भवतः अरू धेरै कैदहरू पनि थिए (२ कोरन्थी ११:२३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पत्र प्राप्त गर्नेहरू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1012954"/>
            <a:ext cx="747388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800" b="1" dirty="0">
                <a:solidFill>
                  <a:prstClr val="black"/>
                </a:solidFill>
                <a:latin typeface="Constantia" panose="02030602050306030303" pitchFamily="18" charset="0"/>
                <a:cs typeface="Kalimati" panose="00000400000000000000" pitchFamily="2"/>
              </a:rPr>
              <a:t>“प्रेरित पावलले आफ्ना श्रमद्वारा परिवर्तन भएका मानिसहरू प्रति गहिरो जिम्मेवारी भएको महसुस गरे। सबैभन्दा बढी, उनीहरू विश्वासमा स्थिर रहून् भन्ने उनको चाहना थियो—‘ख्रीष्टको दिनमा म आनन्द गर्न सकूँ,उनले भने, ‘कि मैले व्यर्थ दौडिनँ, न व्यर्थ परिश्रम गरें।(फिलिप्पी २:१६)।  उनले आफ्नो सेवाको परिणामप्रति काँप्थे। यदि उनले आफ्नो कर्तव्य पूरा गर्न असफल भए र चर्चले सुसमाचार प्रचार गर्ने काममा उनको साथ नदिए, त उनको आफ्नै मुक्तिसमेत जोखिममा पर्न सक्ने उनले महसुस गरेका थिए।”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cs typeface="Kalimati" panose="00000400000000000000" pitchFamily="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5058877" y="5954762"/>
            <a:ext cx="4774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ne-NP" sz="1600" b="1" dirty="0">
                <a:solidFill>
                  <a:prstClr val="black"/>
                </a:solidFill>
              </a:rPr>
              <a:t>एलेन जी. ह्वाइट, द आक्ट्स अभ आपोस्टल्स, पृ. २०६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11981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sz="44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फिलिप्पीको इतिहास</a:t>
            </a:r>
            <a:endParaRPr kumimoji="0" lang="en" sz="44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352288" y="596381"/>
            <a:ext cx="6558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e-NP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“रातमा पावललाई एउटा दर्शन देखियो—मकिदोनियाका एक मानिस उभिएर बिन्ती गर्दै भने, ‘मकिदोनिया आउनुहोस् र हामीलाई सहायता गर्नुहोस्।’”  (प्रेरित १६:९)</a:t>
            </a: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96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Acts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Bithynia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Province of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6311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2" y="2258514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Philippi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दोस्रो सुसमाचार प्रचारीय यात्रामा पावलको योजनामा परिवर्तन भएको थियो।पवित्र आत्माले पावलका कदमहरू निर्देशन गर्नुभयो (प्रेरित १६:६-१२):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210259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804296" y="5582659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  <a:cs typeface="Kalimati" panose="00000400000000000000" pitchFamily="2"/>
              </a:rPr>
              <a:t>फिलिप्पी युरोपमा सुसमाचार प्रचार सुरु गर्न पवित्र आत्माले रोज्नुभएको स्थान थियो। रोमी सहर भएकाले त्यहाँका बासिन्दा करबाट मुक्त थिए र जन्मसिद्ध रोमी नागरिकता पाएका थिए।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Kalimati" panose="00000400000000000000" pitchFamily="2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1246</Words>
  <Application>Microsoft Office PowerPoint</Application>
  <PresentationFormat>Panorámica</PresentationFormat>
  <Paragraphs>83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Comic Sans MS</vt:lpstr>
      <vt:lpstr>Constantia</vt:lpstr>
      <vt:lpstr>Kalimati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55</cp:revision>
  <dcterms:created xsi:type="dcterms:W3CDTF">2025-12-27T23:49:19Z</dcterms:created>
  <dcterms:modified xsi:type="dcterms:W3CDTF">2025-12-30T06:30:44Z</dcterms:modified>
</cp:coreProperties>
</file>