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21" r:id="rId4"/>
    <p:sldId id="257" r:id="rId5"/>
    <p:sldId id="258" r:id="rId6"/>
    <p:sldId id="259" r:id="rId7"/>
    <p:sldId id="260" r:id="rId8"/>
    <p:sldId id="320" r:id="rId9"/>
    <p:sldId id="318" r:id="rId10"/>
    <p:sldId id="263" r:id="rId11"/>
    <p:sldId id="264" r:id="rId12"/>
    <p:sldId id="31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Kalimati" panose="020B0604020202020204"/>
      <p:regular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15F1"/>
    <a:srgbClr val="76483F"/>
    <a:srgbClr val="00E668"/>
    <a:srgbClr val="00D25F"/>
    <a:srgbClr val="009AD0"/>
    <a:srgbClr val="00D05E"/>
    <a:srgbClr val="5DD5FF"/>
    <a:srgbClr val="652593"/>
    <a:srgbClr val="F6EBBC"/>
    <a:srgbClr val="A82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ne-NP" sz="2000" b="1" dirty="0">
              <a:solidFill>
                <a:schemeClr val="bg1"/>
              </a:solidFill>
              <a:effectLst>
                <a:outerShdw blurRad="38100" dist="38100" dir="2700000" algn="tl">
                  <a:srgbClr val="000000">
                    <a:alpha val="43137"/>
                  </a:srgbClr>
                </a:outerShdw>
              </a:effectLst>
            </a:rPr>
            <a:t>विदा हुनु</a:t>
          </a:r>
          <a:endParaRPr lang="en" sz="2000" b="1" dirty="0">
            <a:solidFill>
              <a:schemeClr val="bg1"/>
            </a:solidFill>
            <a:effectLst>
              <a:outerShdw blurRad="38100" dist="38100" dir="2700000" algn="tl">
                <a:srgbClr val="000000">
                  <a:alpha val="43137"/>
                </a:srgbClr>
              </a:outerShdw>
            </a:effectLst>
          </a:endParaRP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ne-NP" sz="2000" b="1" dirty="0">
              <a:solidFill>
                <a:schemeClr val="tx1"/>
              </a:solidFill>
            </a:rPr>
            <a:t>ख्रीष्टसँग हुनु</a:t>
          </a:r>
          <a:endParaRPr lang="en" sz="2000" b="1" dirty="0">
            <a:solidFill>
              <a:schemeClr val="tx1"/>
            </a:solidFill>
          </a:endParaRP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hi-IN" sz="2000" b="1" dirty="0">
              <a:effectLst>
                <a:outerShdw blurRad="38100" dist="38100" dir="2700000" algn="tl">
                  <a:srgbClr val="000000">
                    <a:alpha val="43137"/>
                  </a:srgbClr>
                </a:outerShdw>
              </a:effectLst>
            </a:rPr>
            <a:t>यहाँ रहनु</a:t>
          </a:r>
          <a:endParaRPr lang="en" sz="2000" b="1" dirty="0">
            <a:solidFill>
              <a:schemeClr val="bg1"/>
            </a:solidFill>
            <a:effectLst>
              <a:outerShdw blurRad="38100" dist="38100" dir="2700000" algn="tl">
                <a:srgbClr val="000000">
                  <a:alpha val="43137"/>
                </a:srgbClr>
              </a:outerShdw>
            </a:effectLst>
          </a:endParaRP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ne-NP" sz="2000" b="1" dirty="0">
              <a:solidFill>
                <a:schemeClr val="tx1"/>
              </a:solidFill>
            </a:rPr>
            <a:t>मण्डलीलाई लाभ पुर्‍याउनु</a:t>
          </a:r>
          <a:endParaRPr lang="en" sz="2000" b="1" dirty="0">
            <a:solidFill>
              <a:schemeClr val="tx1"/>
            </a:solidFill>
          </a:endParaRP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ne-NP" sz="2000" b="1" dirty="0"/>
            <a:t>आत्मामा दीन</a:t>
          </a:r>
          <a:endParaRPr lang="en" sz="2000" b="1" dirty="0"/>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ne-NP" sz="2000" b="1" dirty="0"/>
            <a:t>नम्र</a:t>
          </a:r>
          <a:endParaRPr lang="en" sz="2000" b="1" dirty="0"/>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lang="ne-NP" sz="1800" b="1" dirty="0"/>
            <a:t>धार्मिकताका लागि भोकाएका र तिर्खाएका</a:t>
          </a:r>
          <a:endParaRPr lang="en" sz="1800" b="1" dirty="0"/>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lang="ne-NP" sz="2000" b="1" dirty="0"/>
            <a:t>दयालु</a:t>
          </a:r>
          <a:endParaRPr lang="en" sz="2000" b="1" dirty="0"/>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lang="ne-NP" sz="2000" b="1" dirty="0"/>
            <a:t>हृदयमा शुद्ध</a:t>
          </a:r>
          <a:endParaRPr lang="en" sz="2000" b="1" dirty="0"/>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lang="ne-NP" sz="2000" b="1" dirty="0"/>
            <a:t>शान्ति वा मेलमिलाप गराउने</a:t>
          </a:r>
          <a:endParaRPr lang="en" sz="2000" b="1" dirty="0"/>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lang="ne-NP" sz="2000" b="1" dirty="0"/>
            <a:t>अर्को गाला पनि थाप्न इच्छुक</a:t>
          </a:r>
          <a:endParaRPr lang="en" sz="2000" b="1" dirty="0"/>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lang="ne-NP" sz="2000" b="1" dirty="0"/>
            <a:t>शत्रुलाई प्रेम गर्ने</a:t>
          </a:r>
          <a:endParaRPr lang="en" sz="2000" b="1" dirty="0"/>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lang="ne-NP" sz="2000" b="1" dirty="0"/>
            <a:t>श्राप दिनेहरूलाई आशीर्वाद दिने</a:t>
          </a:r>
          <a:endParaRPr lang="en" sz="2000" b="1" dirty="0"/>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lang="ne-NP" sz="2000" b="1" dirty="0"/>
            <a:t>घृणा गर्नेहरूलाई भलाइ गर्ने</a:t>
          </a:r>
          <a:endParaRPr lang="en" sz="2000" b="1" dirty="0"/>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lang="ne-NP" sz="2000" b="1" dirty="0"/>
            <a:t>प्रेमी र उदार हुने</a:t>
          </a:r>
          <a:endParaRPr lang="en" sz="2000" b="1" dirty="0"/>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lang="ne-NP" sz="2000" b="1" dirty="0"/>
            <a:t>दयालु र नम्र हुने</a:t>
          </a:r>
          <a:endParaRPr lang="en" sz="2000" b="1" dirty="0"/>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lang="ne-NP" sz="2000" b="1" dirty="0"/>
            <a:t>आदि</a:t>
          </a:r>
          <a:endParaRPr lang="en" sz="2000" b="1" dirty="0"/>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custLinFactY="2697" custLinFactNeighborX="4304" custLinFactNeighborY="100000">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516290" y="684"/>
          <a:ext cx="1901120"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bg1"/>
              </a:solidFill>
              <a:effectLst>
                <a:outerShdw blurRad="38100" dist="38100" dir="2700000" algn="tl">
                  <a:srgbClr val="000000">
                    <a:alpha val="43137"/>
                  </a:srgbClr>
                </a:outerShdw>
              </a:effectLst>
            </a:rPr>
            <a:t>विदा हुनु</a:t>
          </a:r>
          <a:endParaRPr lang="en" sz="2000" b="1" kern="1200" dirty="0">
            <a:solidFill>
              <a:schemeClr val="bg1"/>
            </a:solidFill>
            <a:effectLst>
              <a:outerShdw blurRad="38100" dist="38100" dir="2700000" algn="tl">
                <a:srgbClr val="000000">
                  <a:alpha val="43137"/>
                </a:srgbClr>
              </a:outerShdw>
            </a:effectLst>
          </a:endParaRPr>
        </a:p>
      </dsp:txBody>
      <dsp:txXfrm>
        <a:off x="529422" y="13816"/>
        <a:ext cx="1874856"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06322" y="477072"/>
        <a:ext cx="121058" cy="117695"/>
      </dsp:txXfrm>
    </dsp:sp>
    <dsp:sp modelId="{128B0986-78E7-436E-BDAD-33EA69DEFAB2}">
      <dsp:nvSpPr>
        <dsp:cNvPr id="0" name=""/>
        <dsp:cNvSpPr/>
      </dsp:nvSpPr>
      <dsp:spPr>
        <a:xfrm>
          <a:off x="516290" y="673232"/>
          <a:ext cx="1901120"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tx1"/>
              </a:solidFill>
            </a:rPr>
            <a:t>ख्रीष्टसँग हुनु</a:t>
          </a:r>
          <a:endParaRPr lang="en" sz="2000" b="1" kern="1200" dirty="0">
            <a:solidFill>
              <a:schemeClr val="tx1"/>
            </a:solidFill>
          </a:endParaRPr>
        </a:p>
      </dsp:txBody>
      <dsp:txXfrm>
        <a:off x="529422" y="686364"/>
        <a:ext cx="1874856"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rPr>
            <a:t>यहाँ रहनु</a:t>
          </a:r>
          <a:endParaRPr lang="en" sz="2000" b="1" kern="1200" dirty="0">
            <a:solidFill>
              <a:schemeClr val="bg1"/>
            </a:solidFill>
            <a:effectLst>
              <a:outerShdw blurRad="38100" dist="38100" dir="2700000" algn="tl">
                <a:srgbClr val="000000">
                  <a:alpha val="43137"/>
                </a:srgbClr>
              </a:outerShdw>
            </a:effectLst>
          </a:endParaRP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tx1"/>
              </a:solidFill>
            </a:rPr>
            <a:t>मण्डलीलाई लाभ पुर्‍याउनु</a:t>
          </a:r>
          <a:endParaRPr lang="en" sz="2000" b="1" kern="1200" dirty="0">
            <a:solidFill>
              <a:schemeClr val="tx1"/>
            </a:solidFill>
          </a:endParaRP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18"/>
          <a:ext cx="4552336" cy="416492"/>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आत्मामा दीन</a:t>
          </a:r>
          <a:endParaRPr lang="en" sz="2000" b="1" kern="1200" dirty="0"/>
        </a:p>
      </dsp:txBody>
      <dsp:txXfrm>
        <a:off x="20331" y="20349"/>
        <a:ext cx="4511674" cy="375830"/>
      </dsp:txXfrm>
    </dsp:sp>
    <dsp:sp modelId="{CF7405FA-29A5-4AC8-81EA-015E145AB192}">
      <dsp:nvSpPr>
        <dsp:cNvPr id="0" name=""/>
        <dsp:cNvSpPr/>
      </dsp:nvSpPr>
      <dsp:spPr>
        <a:xfrm>
          <a:off x="0" y="426368"/>
          <a:ext cx="4552336" cy="416492"/>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नम्र</a:t>
          </a:r>
          <a:endParaRPr lang="en" sz="2000" b="1" kern="1200" dirty="0"/>
        </a:p>
      </dsp:txBody>
      <dsp:txXfrm>
        <a:off x="20331" y="446699"/>
        <a:ext cx="4511674" cy="375830"/>
      </dsp:txXfrm>
    </dsp:sp>
    <dsp:sp modelId="{A79F61FF-67C8-4E94-A7F4-EF124B0472CE}">
      <dsp:nvSpPr>
        <dsp:cNvPr id="0" name=""/>
        <dsp:cNvSpPr/>
      </dsp:nvSpPr>
      <dsp:spPr>
        <a:xfrm>
          <a:off x="0" y="852719"/>
          <a:ext cx="4552336" cy="416492"/>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t>धार्मिकताका लागि भोकाएका र तिर्खाएका</a:t>
          </a:r>
          <a:endParaRPr lang="en" sz="1800" b="1" kern="1200" dirty="0"/>
        </a:p>
      </dsp:txBody>
      <dsp:txXfrm>
        <a:off x="20331" y="873050"/>
        <a:ext cx="4511674" cy="375830"/>
      </dsp:txXfrm>
    </dsp:sp>
    <dsp:sp modelId="{1B20B733-CB77-40DA-9183-28D7BCA4FFD3}">
      <dsp:nvSpPr>
        <dsp:cNvPr id="0" name=""/>
        <dsp:cNvSpPr/>
      </dsp:nvSpPr>
      <dsp:spPr>
        <a:xfrm>
          <a:off x="0" y="1279069"/>
          <a:ext cx="4552336" cy="416492"/>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दयालु</a:t>
          </a:r>
          <a:endParaRPr lang="en" sz="2000" b="1" kern="1200" dirty="0"/>
        </a:p>
      </dsp:txBody>
      <dsp:txXfrm>
        <a:off x="20331" y="1299400"/>
        <a:ext cx="4511674" cy="375830"/>
      </dsp:txXfrm>
    </dsp:sp>
    <dsp:sp modelId="{11CD8606-9A25-41B4-BD22-9840D73DAD43}">
      <dsp:nvSpPr>
        <dsp:cNvPr id="0" name=""/>
        <dsp:cNvSpPr/>
      </dsp:nvSpPr>
      <dsp:spPr>
        <a:xfrm>
          <a:off x="0" y="1705419"/>
          <a:ext cx="4552336" cy="416492"/>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हृदयमा शुद्ध</a:t>
          </a:r>
          <a:endParaRPr lang="en" sz="2000" b="1" kern="1200" dirty="0"/>
        </a:p>
      </dsp:txBody>
      <dsp:txXfrm>
        <a:off x="20331" y="1725750"/>
        <a:ext cx="4511674" cy="375830"/>
      </dsp:txXfrm>
    </dsp:sp>
    <dsp:sp modelId="{0017A204-F19F-40B4-90D9-23A7DA14A727}">
      <dsp:nvSpPr>
        <dsp:cNvPr id="0" name=""/>
        <dsp:cNvSpPr/>
      </dsp:nvSpPr>
      <dsp:spPr>
        <a:xfrm>
          <a:off x="0" y="2131770"/>
          <a:ext cx="4552336" cy="416492"/>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शान्ति वा मेलमिलाप गराउने</a:t>
          </a:r>
          <a:endParaRPr lang="en" sz="2000" b="1" kern="1200" dirty="0"/>
        </a:p>
      </dsp:txBody>
      <dsp:txXfrm>
        <a:off x="20331" y="2152101"/>
        <a:ext cx="4511674" cy="375830"/>
      </dsp:txXfrm>
    </dsp:sp>
    <dsp:sp modelId="{C504EBED-2F60-4EB8-B9BD-90F2F5E8998B}">
      <dsp:nvSpPr>
        <dsp:cNvPr id="0" name=""/>
        <dsp:cNvSpPr/>
      </dsp:nvSpPr>
      <dsp:spPr>
        <a:xfrm>
          <a:off x="0" y="2558120"/>
          <a:ext cx="4552336" cy="416492"/>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अर्को गाला पनि थाप्न इच्छुक</a:t>
          </a:r>
          <a:endParaRPr lang="en" sz="2000" b="1" kern="1200" dirty="0"/>
        </a:p>
      </dsp:txBody>
      <dsp:txXfrm>
        <a:off x="20331" y="2578451"/>
        <a:ext cx="4511674" cy="375830"/>
      </dsp:txXfrm>
    </dsp:sp>
    <dsp:sp modelId="{FB3B242C-B012-4820-983A-469EDDD96845}">
      <dsp:nvSpPr>
        <dsp:cNvPr id="0" name=""/>
        <dsp:cNvSpPr/>
      </dsp:nvSpPr>
      <dsp:spPr>
        <a:xfrm>
          <a:off x="0" y="2984471"/>
          <a:ext cx="4552336" cy="416492"/>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शत्रुलाई प्रेम गर्ने</a:t>
          </a:r>
          <a:endParaRPr lang="en" sz="2000" b="1" kern="1200" dirty="0"/>
        </a:p>
      </dsp:txBody>
      <dsp:txXfrm>
        <a:off x="20331" y="3004802"/>
        <a:ext cx="4511674" cy="375830"/>
      </dsp:txXfrm>
    </dsp:sp>
    <dsp:sp modelId="{A0131B4B-270C-496D-855B-7EA2741A0492}">
      <dsp:nvSpPr>
        <dsp:cNvPr id="0" name=""/>
        <dsp:cNvSpPr/>
      </dsp:nvSpPr>
      <dsp:spPr>
        <a:xfrm>
          <a:off x="0" y="3410821"/>
          <a:ext cx="4552336" cy="416492"/>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श्राप दिनेहरूलाई आशीर्वाद दिने</a:t>
          </a:r>
          <a:endParaRPr lang="en" sz="2000" b="1" kern="1200" dirty="0"/>
        </a:p>
      </dsp:txBody>
      <dsp:txXfrm>
        <a:off x="20331" y="3431152"/>
        <a:ext cx="4511674" cy="375830"/>
      </dsp:txXfrm>
    </dsp:sp>
    <dsp:sp modelId="{CEAA776C-8B24-4DC1-B312-AB0E31048D47}">
      <dsp:nvSpPr>
        <dsp:cNvPr id="0" name=""/>
        <dsp:cNvSpPr/>
      </dsp:nvSpPr>
      <dsp:spPr>
        <a:xfrm>
          <a:off x="0" y="3858262"/>
          <a:ext cx="4552336" cy="416492"/>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घृणा गर्नेहरूलाई भलाइ गर्ने</a:t>
          </a:r>
          <a:endParaRPr lang="en" sz="2000" b="1" kern="1200" dirty="0"/>
        </a:p>
      </dsp:txBody>
      <dsp:txXfrm>
        <a:off x="20331" y="3878593"/>
        <a:ext cx="4511674" cy="375830"/>
      </dsp:txXfrm>
    </dsp:sp>
    <dsp:sp modelId="{B4020DE7-C031-47F9-8BF7-26F150AE38EA}">
      <dsp:nvSpPr>
        <dsp:cNvPr id="0" name=""/>
        <dsp:cNvSpPr/>
      </dsp:nvSpPr>
      <dsp:spPr>
        <a:xfrm>
          <a:off x="0" y="4263522"/>
          <a:ext cx="4552336" cy="416492"/>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प्रेमी र उदार हुने</a:t>
          </a:r>
          <a:endParaRPr lang="en" sz="2000" b="1" kern="1200" dirty="0"/>
        </a:p>
      </dsp:txBody>
      <dsp:txXfrm>
        <a:off x="20331" y="4283853"/>
        <a:ext cx="4511674" cy="375830"/>
      </dsp:txXfrm>
    </dsp:sp>
    <dsp:sp modelId="{1866F153-6C31-41A7-B10F-4C46FA2B11A6}">
      <dsp:nvSpPr>
        <dsp:cNvPr id="0" name=""/>
        <dsp:cNvSpPr/>
      </dsp:nvSpPr>
      <dsp:spPr>
        <a:xfrm>
          <a:off x="0" y="4689872"/>
          <a:ext cx="4552336" cy="416492"/>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दयालु र नम्र हुने</a:t>
          </a:r>
          <a:endParaRPr lang="en" sz="2000" b="1" kern="1200" dirty="0"/>
        </a:p>
      </dsp:txBody>
      <dsp:txXfrm>
        <a:off x="20331" y="4710203"/>
        <a:ext cx="4511674" cy="375830"/>
      </dsp:txXfrm>
    </dsp:sp>
    <dsp:sp modelId="{9CAAA3BE-A63B-46CC-BAB5-05A28116553D}">
      <dsp:nvSpPr>
        <dsp:cNvPr id="0" name=""/>
        <dsp:cNvSpPr/>
      </dsp:nvSpPr>
      <dsp:spPr>
        <a:xfrm>
          <a:off x="0" y="5116223"/>
          <a:ext cx="4552336" cy="416492"/>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आदि</a:t>
          </a:r>
          <a:endParaRPr lang="en" sz="2000" b="1" kern="1200" dirty="0"/>
        </a:p>
      </dsp:txBody>
      <dsp:txXfrm>
        <a:off x="20331" y="5136554"/>
        <a:ext cx="4511674" cy="3758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E244E-6C66-4C1C-ABEC-78C476DD2AF9}"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4A3E4-CE65-4014-8476-1D50154F65D9}" type="slidenum">
              <a:rPr lang="en-US" smtClean="0"/>
              <a:t>‹Nº›</a:t>
            </a:fld>
            <a:endParaRPr lang="en-US"/>
          </a:p>
        </p:txBody>
      </p:sp>
    </p:spTree>
    <p:extLst>
      <p:ext uri="{BB962C8B-B14F-4D97-AF65-F5344CB8AC3E}">
        <p14:creationId xmlns:p14="http://schemas.microsoft.com/office/powerpoint/2010/main" val="405211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4A3E4-CE65-4014-8476-1D50154F65D9}" type="slidenum">
              <a:rPr lang="en-US" smtClean="0"/>
              <a:t>5</a:t>
            </a:fld>
            <a:endParaRPr lang="en-US"/>
          </a:p>
        </p:txBody>
      </p:sp>
    </p:spTree>
    <p:extLst>
      <p:ext uri="{BB962C8B-B14F-4D97-AF65-F5344CB8AC3E}">
        <p14:creationId xmlns:p14="http://schemas.microsoft.com/office/powerpoint/2010/main" val="4207404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05/01/2026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05/01/2026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05/01/2026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05/01/2026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05/01/2026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05/01/2026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05/01/2026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05/01/2026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05/01/2026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05/01/2026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05/01/2026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05/01/2026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05/01/2026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05/01/2026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05/01/2026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05/01/2026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05/01/2026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05/01/2026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05/01/2026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05/01/2026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05/01/2026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05/01/2026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05/01/2026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05/01/2026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7.jpeg"/><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jpeg"/><Relationship Id="rId7" Type="http://schemas.openxmlformats.org/officeDocument/2006/relationships/diagramQuickStyle" Target="../diagrams/quickStyle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410324" y="87631"/>
            <a:ext cx="3762375" cy="2123658"/>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ne-NP"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rPr>
              <a:t>जीवन र मृत्यु</a:t>
            </a:r>
            <a:endParaRPr lang="en"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endParaRPr>
          </a:p>
        </p:txBody>
      </p:sp>
      <p:sp>
        <p:nvSpPr>
          <p:cNvPr id="5" name="CuadroTexto 4">
            <a:extLst>
              <a:ext uri="{FF2B5EF4-FFF2-40B4-BE49-F238E27FC236}">
                <a16:creationId xmlns:a16="http://schemas.microsoft.com/office/drawing/2014/main" id="{C73A3C40-1FA1-28F6-83A6-D1B30970FC41}"/>
              </a:ext>
            </a:extLst>
          </p:cNvPr>
          <p:cNvSpPr txBox="1"/>
          <p:nvPr/>
        </p:nvSpPr>
        <p:spPr>
          <a:xfrm>
            <a:off x="10401300" y="5791200"/>
            <a:ext cx="1685568" cy="923330"/>
          </a:xfrm>
          <a:prstGeom prst="rect">
            <a:avLst/>
          </a:prstGeom>
          <a:noFill/>
        </p:spPr>
        <p:txBody>
          <a:bodyPr wrap="square" rtlCol="0">
            <a:spAutoFit/>
          </a:bodyPr>
          <a:lstStyle/>
          <a:p>
            <a:pPr algn="r"/>
            <a:r>
              <a:rPr lang="ne-NP" b="1" dirty="0">
                <a:solidFill>
                  <a:srgbClr val="705248"/>
                </a:solidFill>
              </a:rPr>
              <a:t>जनवरी १७, २०२६ का लागि अध्याय ३</a:t>
            </a:r>
            <a:endParaRPr lang="en" b="1" dirty="0">
              <a:solidFill>
                <a:srgbClr val="705248"/>
              </a:solidFill>
            </a:endParaRP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963B97-6F90-2FB0-AA7E-750C4343FD01}"/>
              </a:ext>
            </a:extLst>
          </p:cNvPr>
          <p:cNvSpPr txBox="1"/>
          <p:nvPr/>
        </p:nvSpPr>
        <p:spPr>
          <a:xfrm>
            <a:off x="-1" y="-59003"/>
            <a:ext cx="12192000"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ne-NP" sz="4400" b="1" dirty="0">
                <a:ln/>
                <a:solidFill>
                  <a:schemeClr val="accent1"/>
                </a:solidFill>
              </a:rPr>
              <a:t>सुसमाचारका लागि एकतामा रहन संघर्ष गर्नु</a:t>
            </a:r>
            <a:endParaRPr lang="en" sz="4400" b="1" dirty="0">
              <a:ln/>
              <a:solidFill>
                <a:schemeClr val="accent1"/>
              </a:solidFill>
            </a:endParaRPr>
          </a:p>
        </p:txBody>
      </p:sp>
      <p:sp>
        <p:nvSpPr>
          <p:cNvPr id="4" name="CuadroTexto 3">
            <a:extLst>
              <a:ext uri="{FF2B5EF4-FFF2-40B4-BE49-F238E27FC236}">
                <a16:creationId xmlns:a16="http://schemas.microsoft.com/office/drawing/2014/main" id="{ED4E9A76-6A13-DEE8-8AF4-252970561211}"/>
              </a:ext>
            </a:extLst>
          </p:cNvPr>
          <p:cNvSpPr txBox="1"/>
          <p:nvPr/>
        </p:nvSpPr>
        <p:spPr>
          <a:xfrm>
            <a:off x="279337" y="595810"/>
            <a:ext cx="11287309" cy="1138773"/>
          </a:xfrm>
          <a:prstGeom prst="rect">
            <a:avLst/>
          </a:prstGeom>
          <a:noFill/>
        </p:spPr>
        <p:txBody>
          <a:bodyPr wrap="square">
            <a:spAutoFit/>
          </a:bodyPr>
          <a:lstStyle/>
          <a:p>
            <a:pPr algn="ctr"/>
            <a:r>
              <a:rPr lang="ne-NP" b="1" dirty="0">
                <a:solidFill>
                  <a:srgbClr val="76483F"/>
                </a:solidFill>
                <a:latin typeface="Comic Sans MS" panose="030F0702030302020204" pitchFamily="66" charset="0"/>
              </a:rPr>
              <a:t>“…म आएर देखूँ वा टाढै रहेँतापनि, तिमीहरू एउटै आत्मामा दृढ भई, एउटै मनले सुसमाचारको विश्वासका लागि सँगै संघर्ष गरिरहेको कुरा सुन्न पाऊँ।”</a:t>
            </a:r>
          </a:p>
          <a:p>
            <a:pPr algn="ctr"/>
            <a:r>
              <a:rPr lang="ne-NP" b="1" dirty="0">
                <a:solidFill>
                  <a:srgbClr val="76483F"/>
                </a:solidFill>
                <a:latin typeface="Comic Sans MS" panose="030F0702030302020204" pitchFamily="66" charset="0"/>
              </a:rPr>
              <a:t>(फिलिप्पी १:२७आ) </a:t>
            </a:r>
          </a:p>
          <a:p>
            <a:pPr algn="ctr"/>
            <a:endParaRPr lang="en" sz="1400" b="1" dirty="0">
              <a:solidFill>
                <a:srgbClr val="76483F"/>
              </a:solidFill>
              <a:latin typeface="Comic Sans MS" panose="030F0702030302020204" pitchFamily="66" charset="0"/>
            </a:endParaRP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564931"/>
            <a:ext cx="6456101" cy="1323439"/>
          </a:xfrm>
          <a:prstGeom prst="rect">
            <a:avLst/>
          </a:prstGeom>
          <a:noFill/>
        </p:spPr>
        <p:txBody>
          <a:bodyPr wrap="square" rtlCol="0">
            <a:spAutoFit/>
          </a:bodyPr>
          <a:lstStyle/>
          <a:p>
            <a:pPr>
              <a:spcBef>
                <a:spcPts val="600"/>
              </a:spcBef>
            </a:pPr>
            <a:r>
              <a:rPr lang="ne-NP" sz="2000" b="1" dirty="0"/>
              <a:t>धर्मी र सोझो हुनु भनेको संघर्षरहित जीवनको ग्यारेन्टी होइन (फिलिप्पी १:३०)। यसको उल्टो, अय्यूब—जसलाई परमेश्वरले “निष्कलंक र सोझो” भन्नुभयो—शत्रु सैतानको कामका कारण भयानक संघर्ष भोगे (अय्यूब १:८)।1</a:t>
            </a:r>
            <a:endParaRPr lang="en" sz="2000" b="1" dirty="0"/>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165143"/>
            <a:ext cx="6456105" cy="1708160"/>
          </a:xfrm>
          <a:prstGeom prst="rect">
            <a:avLst/>
          </a:prstGeom>
          <a:noFill/>
        </p:spPr>
        <p:txBody>
          <a:bodyPr wrap="square">
            <a:spAutoFit/>
          </a:bodyPr>
          <a:lstStyle/>
          <a:p>
            <a:pPr>
              <a:spcBef>
                <a:spcPts val="600"/>
              </a:spcBef>
            </a:pPr>
            <a:r>
              <a:rPr lang="ne-NP" sz="2000" b="1" dirty="0"/>
              <a:t>दुष्टतासँग सामना गर्दा, विरोध गर्नेहरूबाट डराउनु हुँदैन (फिलिप्पी १:२८)।</a:t>
            </a:r>
          </a:p>
          <a:p>
            <a:pPr>
              <a:spcBef>
                <a:spcPts val="600"/>
              </a:spcBef>
            </a:pPr>
            <a:r>
              <a:rPr lang="ne-NP" sz="2000" b="1" dirty="0"/>
              <a:t>सैतान पराजित शत्रु हो भन्ने कुरा सम्झनुपर्छ, किनकि ख्रीष्टले क्रूसमा विजय पाइसक्नुभएको छ। (लूका १०:१८; कलस्सी  २:१५)।</a:t>
            </a: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45210" y="4272849"/>
            <a:ext cx="6456104" cy="707886"/>
          </a:xfrm>
          <a:prstGeom prst="rect">
            <a:avLst/>
          </a:prstGeom>
          <a:noFill/>
        </p:spPr>
        <p:txBody>
          <a:bodyPr wrap="square">
            <a:spAutoFit/>
          </a:bodyPr>
          <a:lstStyle/>
          <a:p>
            <a:pPr>
              <a:spcBef>
                <a:spcPts val="600"/>
              </a:spcBef>
            </a:pPr>
            <a:r>
              <a:rPr lang="ne-NP" sz="2000" b="1" dirty="0">
                <a:cs typeface="Kalimati" panose="00000400000000000000" pitchFamily="2"/>
              </a:rPr>
              <a:t>यो एकता उद्देश्य पूरा गर्न प्रार्थना र वचनको अध्ययन जोडिनुपर्छ (एफिसी ६:१८; फिलिप्पी २:१६)।</a:t>
            </a:r>
            <a:endParaRPr lang="en" sz="2000" b="1" dirty="0">
              <a:cs typeface="Kalimati" panose="00000400000000000000" pitchFamily="2"/>
            </a:endParaRP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45209" y="3072778"/>
            <a:ext cx="6456104" cy="1015663"/>
          </a:xfrm>
          <a:prstGeom prst="rect">
            <a:avLst/>
          </a:prstGeom>
          <a:noFill/>
        </p:spPr>
        <p:txBody>
          <a:bodyPr wrap="square">
            <a:spAutoFit/>
          </a:bodyPr>
          <a:lstStyle/>
          <a:p>
            <a:pPr>
              <a:spcBef>
                <a:spcPts val="600"/>
              </a:spcBef>
            </a:pPr>
            <a:r>
              <a:rPr lang="ne-NP" sz="2000" b="1" dirty="0">
                <a:cs typeface="Kalimati" panose="00000400000000000000" pitchFamily="2"/>
              </a:rPr>
              <a:t>हामी संलग्न युद्धमा एकताको ठूलो भूमिका छ। पावलले सुसमाचारको रक्षा गर्न सँगै संघर्ष गर्न आग्रह गर्छन् (फिलिप्पी १:२७आ)। </a:t>
            </a:r>
            <a:endParaRPr lang="en" sz="2000" b="1" dirty="0">
              <a:cs typeface="Kalimati" panose="00000400000000000000" pitchFamily="2"/>
            </a:endParaRP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344840" y="1048635"/>
            <a:ext cx="8932761" cy="4154984"/>
          </a:xfrm>
          <a:prstGeom prst="rect">
            <a:avLst/>
          </a:prstGeom>
          <a:noFill/>
        </p:spPr>
        <p:txBody>
          <a:bodyPr wrap="square">
            <a:spAutoFit/>
          </a:bodyPr>
          <a:lstStyle/>
          <a:p>
            <a:pPr>
              <a:spcBef>
                <a:spcPts val="600"/>
              </a:spcBef>
            </a:pPr>
            <a:r>
              <a:rPr lang="ne-NP" sz="2400" b="1" dirty="0">
                <a:solidFill>
                  <a:schemeClr val="accent1">
                    <a:lumMod val="50000"/>
                  </a:schemeClr>
                </a:solidFill>
                <a:latin typeface="Constantia" panose="02030602050306030303" pitchFamily="18" charset="0"/>
                <a:cs typeface="Kalimati" panose="00000400000000000000" pitchFamily="2"/>
              </a:rPr>
              <a:t>“हामी प्रभुको बगैंचामा कति वर्षदेखि छौँ? हामीले मालिकका लागि कस्तो फल ल्याएका छौँ? परमेश्वरको निरीक्षण गर्ने दृष्टिलाई हामी कसरी सामना गरिरहेका छौँ? के हामी श्रद्धा, प्रेम, नम्रता र परमेश्वरमाथिको भरोसामा वृद्धि गर्दैछौँ? उहाँका सबै दयाका निम्ति के कृतज्ञता राख्छौँ? के हामी वरिपरिका मानिसहरूलाई आशीर्वाद दिन खोजिरहेका छौँ? के हाम्रो परिवारमा येशूको आत्मा प्रकट हुन्छ? के हामी आफ्ना बालबालिकालाई उहाँको वचन सिकाइरहेका छौँ र परमेश्वरका अद्भुत कामहरू उनीहरूलाई चिनाइरहेका छौँ? ख्रीष्टियनले असल भएर र असल काम गरेर येशूको प्रतिनिधित्व गर्नुपर्छ। तब जीवनमा सुगन्ध हुनेछ, चरित्रमा सुन्दरता हुनेछ, जसले ऊ परमेश्वरको सन्तान र स्वर्गको उत्तराधिकारी हो भन्ने प्रमाण दिनेछ।”</a:t>
            </a:r>
            <a:endParaRPr lang="en" sz="2400" b="1" dirty="0">
              <a:solidFill>
                <a:schemeClr val="accent1">
                  <a:lumMod val="50000"/>
                </a:schemeClr>
              </a:solidFill>
              <a:latin typeface="Constantia" panose="02030602050306030303" pitchFamily="18" charset="0"/>
              <a:cs typeface="Kalimati" panose="00000400000000000000" pitchFamily="2"/>
            </a:endParaRPr>
          </a:p>
        </p:txBody>
      </p:sp>
      <p:sp>
        <p:nvSpPr>
          <p:cNvPr id="4" name="CuadroTexto 3">
            <a:extLst>
              <a:ext uri="{FF2B5EF4-FFF2-40B4-BE49-F238E27FC236}">
                <a16:creationId xmlns:a16="http://schemas.microsoft.com/office/drawing/2014/main" id="{AAE7FFFB-3419-8E23-03C7-B3B8BCE8F252}"/>
              </a:ext>
            </a:extLst>
          </p:cNvPr>
          <p:cNvSpPr txBox="1"/>
          <p:nvPr/>
        </p:nvSpPr>
        <p:spPr>
          <a:xfrm>
            <a:off x="6623989" y="5914717"/>
            <a:ext cx="4333238" cy="338554"/>
          </a:xfrm>
          <a:prstGeom prst="rect">
            <a:avLst/>
          </a:prstGeom>
          <a:noFill/>
        </p:spPr>
        <p:txBody>
          <a:bodyPr wrap="none" rtlCol="0">
            <a:spAutoFit/>
          </a:bodyPr>
          <a:lstStyle/>
          <a:p>
            <a:pPr algn="r"/>
            <a:r>
              <a:rPr lang="ne-NP" sz="1600" b="1" dirty="0">
                <a:solidFill>
                  <a:schemeClr val="accent1">
                    <a:lumMod val="50000"/>
                  </a:schemeClr>
                </a:solidFill>
              </a:rPr>
              <a:t>ई.जी. व्हाइट, यु श्याल रिसिभ पावर, डिसेम्बर १०</a:t>
            </a:r>
            <a:endParaRPr lang="en" sz="1600" b="1" dirty="0">
              <a:solidFill>
                <a:schemeClr val="accent1">
                  <a:lumMod val="50000"/>
                </a:schemeClr>
              </a:solidFill>
            </a:endParaRP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1" y="428178"/>
            <a:ext cx="3167529" cy="951029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4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“किनकि मेरो निम्ति त बाँच्नु भनेको ख्रीष्ट हो, र मर्नु लाभ हो।”</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4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(फिलिप्पी १:२१)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________________________________________</a:t>
            </a: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772400" cy="2708434"/>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E33505"/>
                </a:highlight>
              </a:rPr>
              <a:t> </a:t>
            </a:r>
            <a:r>
              <a:rPr lang="ne-NP" sz="2000" b="1" dirty="0">
                <a:solidFill>
                  <a:schemeClr val="bg1"/>
                </a:solidFill>
                <a:effectLst>
                  <a:outerShdw blurRad="38100" dist="38100" dir="2700000" algn="tl">
                    <a:srgbClr val="000000">
                      <a:alpha val="43137"/>
                    </a:srgbClr>
                  </a:outerShdw>
                </a:effectLst>
                <a:highlight>
                  <a:srgbClr val="E33505"/>
                </a:highlight>
              </a:rPr>
              <a:t>ख्रीष्टका लागि बाँच्ने कि ख्रीष्टका लागि मर्ने?</a:t>
            </a:r>
            <a:r>
              <a:rPr lang="en" sz="2000" b="1" dirty="0">
                <a:solidFill>
                  <a:schemeClr val="bg1"/>
                </a:solidFill>
                <a:effectLst>
                  <a:outerShdw blurRad="38100" dist="38100" dir="2700000" algn="tl">
                    <a:srgbClr val="000000">
                      <a:alpha val="43137"/>
                    </a:srgbClr>
                  </a:outerShdw>
                </a:effectLst>
                <a:highlight>
                  <a:srgbClr val="E33505"/>
                </a:highlight>
              </a:rPr>
              <a:t>?</a:t>
            </a:r>
          </a:p>
          <a:p>
            <a:pPr lvl="1">
              <a:spcBef>
                <a:spcPts val="600"/>
              </a:spcBef>
            </a:pPr>
            <a:r>
              <a:rPr lang="ne-NP" sz="2000" b="1" dirty="0"/>
              <a:t>पावलमा महिमा पाउनुहुने ख्रीष्ट (फिलिप्पी १:१०-२०, २५-२६) </a:t>
            </a:r>
          </a:p>
          <a:p>
            <a:pPr lvl="1">
              <a:spcBef>
                <a:spcPts val="600"/>
              </a:spcBef>
            </a:pPr>
            <a:r>
              <a:rPr lang="ne-NP" sz="2000" b="1" dirty="0"/>
              <a:t>ख्रीष्टका लागि बाँच्ने कि मर्ने (फिलिप्पी १:२१-२२)</a:t>
            </a:r>
          </a:p>
          <a:p>
            <a:pPr lvl="1">
              <a:spcBef>
                <a:spcPts val="600"/>
              </a:spcBef>
            </a:pPr>
            <a:r>
              <a:rPr lang="ne-NP" sz="2000" b="1" dirty="0">
                <a:cs typeface="Kalimati" panose="00000400000000000000" pitchFamily="2"/>
              </a:rPr>
              <a:t>पावलको द्विविधा </a:t>
            </a:r>
            <a:r>
              <a:rPr lang="ne-NP" sz="2000" b="1" dirty="0"/>
              <a:t>(फिलिप्पी १:२३-२४) </a:t>
            </a:r>
          </a:p>
          <a:p>
            <a:pPr>
              <a:spcBef>
                <a:spcPts val="600"/>
              </a:spcBef>
            </a:pPr>
            <a:r>
              <a:rPr lang="es-ES" sz="2000" b="1" dirty="0">
                <a:solidFill>
                  <a:schemeClr val="bg1"/>
                </a:solidFill>
                <a:effectLst>
                  <a:outerShdw blurRad="38100" dist="38100" dir="2700000" algn="tl">
                    <a:srgbClr val="000000">
                      <a:alpha val="43137"/>
                    </a:srgbClr>
                  </a:outerShdw>
                </a:effectLst>
                <a:highlight>
                  <a:srgbClr val="5415F1"/>
                </a:highlight>
              </a:rPr>
              <a:t> </a:t>
            </a:r>
            <a:r>
              <a:rPr lang="ne-NP" sz="2000" b="1" dirty="0">
                <a:solidFill>
                  <a:schemeClr val="bg1"/>
                </a:solidFill>
                <a:effectLst>
                  <a:outerShdw blurRad="38100" dist="38100" dir="2700000" algn="tl">
                    <a:srgbClr val="000000">
                      <a:alpha val="43137"/>
                    </a:srgbClr>
                  </a:outerShdw>
                </a:effectLst>
                <a:highlight>
                  <a:srgbClr val="5415F1"/>
                </a:highlight>
              </a:rPr>
              <a:t>ख्रीष्टका लागि बाँच्नु भनेको के हो?</a:t>
            </a:r>
          </a:p>
          <a:p>
            <a:pPr lvl="1">
              <a:spcBef>
                <a:spcPts val="600"/>
              </a:spcBef>
            </a:pPr>
            <a:r>
              <a:rPr lang="ne-NP" b="1" dirty="0"/>
              <a:t>सुसमाचारको योग्य वा उचित आचरणमा रहनु (फिलिप्पी १:२७अ)</a:t>
            </a:r>
          </a:p>
          <a:p>
            <a:pPr lvl="1">
              <a:spcBef>
                <a:spcPts val="600"/>
              </a:spcBef>
            </a:pPr>
            <a:r>
              <a:rPr lang="ne-NP" sz="2000" b="1" dirty="0"/>
              <a:t>सुसमाचारका एकताको निम्ति संघर्ष गर्नु (फिलिप्पी १:२७आ-३०)</a:t>
            </a:r>
            <a:endParaRPr lang="en" sz="2000" b="1" dirty="0"/>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6" y="85548"/>
            <a:ext cx="7362824" cy="707886"/>
          </a:xfrm>
          <a:prstGeom prst="rect">
            <a:avLst/>
          </a:prstGeom>
          <a:noFill/>
        </p:spPr>
        <p:txBody>
          <a:bodyPr wrap="square" rtlCol="0">
            <a:spAutoFit/>
          </a:bodyPr>
          <a:lstStyle/>
          <a:p>
            <a:pPr>
              <a:spcBef>
                <a:spcPts val="600"/>
              </a:spcBef>
            </a:pPr>
            <a:r>
              <a:rPr lang="ne-NP" sz="2000" b="1" dirty="0"/>
              <a:t>पावल निर्दयी सम्राट् निरोको न्यायको पर्खाइमा थिए। उनको भविष्य न्यायभन्दा बढी कैसरको मनस्थितिमा निर्भर थियो।</a:t>
            </a:r>
            <a:endParaRPr lang="en" sz="2000" b="1" dirty="0"/>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1238"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1238"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1238"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1238"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411213"/>
            <a:ext cx="7362824" cy="1015663"/>
          </a:xfrm>
          <a:prstGeom prst="rect">
            <a:avLst/>
          </a:prstGeom>
          <a:noFill/>
        </p:spPr>
        <p:txBody>
          <a:bodyPr wrap="square">
            <a:spAutoFit/>
          </a:bodyPr>
          <a:lstStyle/>
          <a:p>
            <a:pPr>
              <a:spcBef>
                <a:spcPts val="600"/>
              </a:spcBef>
            </a:pPr>
            <a:r>
              <a:rPr lang="ne-NP" sz="2000" b="1" dirty="0"/>
              <a:t>तर यदि उनको मृत्युले सुसमाचारलाई फाइदा पुर्‍याउने हो भने (जसरी उनको कैदले पुर्‍याएको थियो), उनी ख्रीष्टका निम्ति आफ्नो जीवन दिन पनि तयार थिए।</a:t>
            </a:r>
            <a:r>
              <a:rPr lang="en" sz="2000" b="1" dirty="0"/>
              <a:t>.</a:t>
            </a:r>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940604"/>
            <a:ext cx="7362824" cy="1323439"/>
          </a:xfrm>
          <a:prstGeom prst="rect">
            <a:avLst/>
          </a:prstGeom>
          <a:noFill/>
        </p:spPr>
        <p:txBody>
          <a:bodyPr wrap="square">
            <a:spAutoFit/>
          </a:bodyPr>
          <a:lstStyle/>
          <a:p>
            <a:pPr>
              <a:spcBef>
                <a:spcPts val="600"/>
              </a:spcBef>
            </a:pPr>
            <a:r>
              <a:rPr lang="ne-NP" sz="2000" b="1" dirty="0"/>
              <a:t>तर उनलाई थाहा थियो कि उनको भाग्य वास्तवमा निरोको हातमा होइन, परमेश्वरको हातमा छ। त्यसैले मण्डलीहरूबाट उनको निम्ति चढाइएका प्रार्थनाहरूको कारण उनी स्वतन्त्र हुनेछन् भन्ने कुरामा उनी ढुक्क थिए।</a:t>
            </a:r>
            <a:endParaRPr lang="en" sz="2000" b="1" dirty="0"/>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par>
                                <p:cTn id="84" presetID="22" presetClass="entr" presetSubtype="8" fill="hold" grpId="0" nodeType="withEffect">
                                  <p:stCondLst>
                                    <p:cond delay="0"/>
                                  </p:stCondLst>
                                  <p:childTnLst>
                                    <p:set>
                                      <p:cBhvr>
                                        <p:cTn id="85" dur="1" fill="hold">
                                          <p:stCondLst>
                                            <p:cond delay="0"/>
                                          </p:stCondLst>
                                        </p:cTn>
                                        <p:tgtEl>
                                          <p:spTgt spid="2">
                                            <p:txEl>
                                              <p:pRg st="5" end="5"/>
                                            </p:txEl>
                                          </p:spTgt>
                                        </p:tgtEl>
                                        <p:attrNameLst>
                                          <p:attrName>style.visibility</p:attrName>
                                        </p:attrNameLst>
                                      </p:cBhvr>
                                      <p:to>
                                        <p:strVal val="visible"/>
                                      </p:to>
                                    </p:set>
                                    <p:animEffect transition="in" filter="wipe(left)">
                                      <p:cBhvr>
                                        <p:cTn id="86" dur="500"/>
                                        <p:tgtEl>
                                          <p:spTgt spid="2">
                                            <p:txEl>
                                              <p:pRg st="5" end="5"/>
                                            </p:txEl>
                                          </p:spTgt>
                                        </p:tgtEl>
                                      </p:cBhvr>
                                    </p:animEffect>
                                  </p:childTnLst>
                                </p:cTn>
                              </p:par>
                            </p:childTnLst>
                          </p:cTn>
                        </p:par>
                        <p:par>
                          <p:cTn id="87" fill="hold">
                            <p:stCondLst>
                              <p:cond delay="1500"/>
                            </p:stCondLst>
                            <p:childTnLst>
                              <p:par>
                                <p:cTn id="88" presetID="23" presetClass="entr" presetSubtype="272" fill="hold" nodeType="afterEffect">
                                  <p:stCondLst>
                                    <p:cond delay="0"/>
                                  </p:stCondLst>
                                  <p:childTnLst>
                                    <p:set>
                                      <p:cBhvr>
                                        <p:cTn id="89" dur="1" fill="hold">
                                          <p:stCondLst>
                                            <p:cond delay="0"/>
                                          </p:stCondLst>
                                        </p:cTn>
                                        <p:tgtEl>
                                          <p:spTgt spid="8"/>
                                        </p:tgtEl>
                                        <p:attrNameLst>
                                          <p:attrName>style.visibility</p:attrName>
                                        </p:attrNameLst>
                                      </p:cBhvr>
                                      <p:to>
                                        <p:strVal val="visible"/>
                                      </p:to>
                                    </p:set>
                                    <p:anim calcmode="lin" valueType="num">
                                      <p:cBhvr>
                                        <p:cTn id="90" dur="500" fill="hold"/>
                                        <p:tgtEl>
                                          <p:spTgt spid="8"/>
                                        </p:tgtEl>
                                        <p:attrNameLst>
                                          <p:attrName>ppt_w</p:attrName>
                                        </p:attrNameLst>
                                      </p:cBhvr>
                                      <p:tavLst>
                                        <p:tav tm="0">
                                          <p:val>
                                            <p:strVal val="2/3*#ppt_w"/>
                                          </p:val>
                                        </p:tav>
                                        <p:tav tm="100000">
                                          <p:val>
                                            <p:strVal val="#ppt_w"/>
                                          </p:val>
                                        </p:tav>
                                      </p:tavLst>
                                    </p:anim>
                                    <p:anim calcmode="lin" valueType="num">
                                      <p:cBhvr>
                                        <p:cTn id="91" dur="500" fill="hold"/>
                                        <p:tgtEl>
                                          <p:spTgt spid="8"/>
                                        </p:tgtEl>
                                        <p:attrNameLst>
                                          <p:attrName>ppt_h</p:attrName>
                                        </p:attrNameLst>
                                      </p:cBhvr>
                                      <p:tavLst>
                                        <p:tav tm="0">
                                          <p:val>
                                            <p:strVal val="2/3*#ppt_h"/>
                                          </p:val>
                                        </p:tav>
                                        <p:tav tm="100000">
                                          <p:val>
                                            <p:strVal val="#ppt_h"/>
                                          </p:val>
                                        </p:tav>
                                      </p:tavLst>
                                    </p:anim>
                                  </p:childTnLst>
                                </p:cTn>
                              </p:par>
                              <p:par>
                                <p:cTn id="92" presetID="22" presetClass="entr" presetSubtype="8" fill="hold" grpId="0" nodeType="withEffect">
                                  <p:stCondLst>
                                    <p:cond delay="0"/>
                                  </p:stCondLst>
                                  <p:childTnLst>
                                    <p:set>
                                      <p:cBhvr>
                                        <p:cTn id="93" dur="1" fill="hold">
                                          <p:stCondLst>
                                            <p:cond delay="0"/>
                                          </p:stCondLst>
                                        </p:cTn>
                                        <p:tgtEl>
                                          <p:spTgt spid="2">
                                            <p:txEl>
                                              <p:pRg st="6" end="6"/>
                                            </p:txEl>
                                          </p:spTgt>
                                        </p:tgtEl>
                                        <p:attrNameLst>
                                          <p:attrName>style.visibility</p:attrName>
                                        </p:attrNameLst>
                                      </p:cBhvr>
                                      <p:to>
                                        <p:strVal val="visible"/>
                                      </p:to>
                                    </p:set>
                                    <p:animEffect transition="in" filter="wipe(left)">
                                      <p:cBhvr>
                                        <p:cTn id="9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47676" y="674400"/>
            <a:ext cx="7019924" cy="10926068"/>
          </a:xfrm>
          <a:prstGeom prst="rect">
            <a:avLst/>
          </a:prstGeom>
          <a:noFill/>
        </p:spPr>
        <p:txBody>
          <a:bodyPr wrap="square">
            <a:spAutoFit/>
          </a:bodyPr>
          <a:lstStyle/>
          <a:p>
            <a:pPr algn="ctr"/>
            <a:r>
              <a:rPr lang="ne-NP"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ख्रीष्टका लागि बाँच्ने कि ख्रीष्टका लागि मर्ने?</a:t>
            </a:r>
          </a:p>
          <a:p>
            <a:pPr algn="ctr"/>
            <a:r>
              <a:rPr lang="ne-NP"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________________________________________</a:t>
            </a: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E6DEE6-8984-C0E4-6596-00411FF97FA3}"/>
              </a:ext>
            </a:extLst>
          </p:cNvPr>
          <p:cNvSpPr txBox="1"/>
          <p:nvPr/>
        </p:nvSpPr>
        <p:spPr>
          <a:xfrm>
            <a:off x="0"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ne-NP" sz="4400" b="1" spc="300" dirty="0">
                <a:ln w="15875">
                  <a:noFill/>
                  <a:prstDash val="solid"/>
                </a:ln>
                <a:solidFill>
                  <a:srgbClr val="697DBA"/>
                </a:solidFill>
                <a:effectLst>
                  <a:outerShdw blurRad="38100" dist="22860" dir="5400000" algn="tl" rotWithShape="0">
                    <a:srgbClr val="000000">
                      <a:alpha val="30000"/>
                    </a:srgbClr>
                  </a:outerShdw>
                </a:effectLst>
              </a:rPr>
              <a:t>पावलमा महिमा गरिएको ख्रीष्ट</a:t>
            </a:r>
            <a:endParaRPr lang="en" sz="4400" b="1" spc="300" dirty="0">
              <a:ln w="15875">
                <a:noFill/>
                <a:prstDash val="solid"/>
              </a:ln>
              <a:solidFill>
                <a:srgbClr val="697DBA"/>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90473"/>
            <a:ext cx="12191999" cy="1077218"/>
          </a:xfrm>
          <a:prstGeom prst="rect">
            <a:avLst/>
          </a:prstGeom>
          <a:noFill/>
        </p:spPr>
        <p:txBody>
          <a:bodyPr wrap="square">
            <a:spAutoFit/>
            <a:scene3d>
              <a:camera prst="orthographicFront"/>
              <a:lightRig rig="threePt" dir="t"/>
            </a:scene3d>
            <a:sp3d extrusionH="57150">
              <a:bevelT w="38100" h="38100"/>
            </a:sp3d>
          </a:bodyPr>
          <a:lstStyle/>
          <a:p>
            <a:pPr algn="ctr"/>
            <a:r>
              <a:rPr lang="ne-NP" sz="1600" b="1" dirty="0">
                <a:solidFill>
                  <a:schemeClr val="accent5">
                    <a:lumMod val="75000"/>
                  </a:schemeClr>
                </a:solidFill>
                <a:latin typeface="Comic Sans MS" panose="030F0702030302020204" pitchFamily="66" charset="0"/>
                <a:cs typeface="Kalimati" panose="00000400000000000000" pitchFamily="2"/>
              </a:rPr>
              <a:t>“म दृढ आशा र अपेक्षा गर्दछु कि म कुनै कुरामा पनि लज्जित हुनेछैनँ, तर सधैंझैं अहिले पनि पर्याप्त साहससाथ मेरो शरीरद्वारा—चाहे जीवनद्वारा होस् वा मृत्युद्वारा—ख्रीष्ट महिमित हुनुहुनेछ।” (फिलिप्पी १:२०) </a:t>
            </a:r>
          </a:p>
          <a:p>
            <a:pPr algn="ctr"/>
            <a:endParaRPr lang="ne-NP" sz="1600" b="1" dirty="0">
              <a:solidFill>
                <a:schemeClr val="accent5">
                  <a:lumMod val="75000"/>
                </a:schemeClr>
              </a:solidFill>
              <a:latin typeface="Comic Sans MS" panose="030F0702030302020204" pitchFamily="66" charset="0"/>
              <a:cs typeface="Kalimati" panose="00000400000000000000" pitchFamily="2"/>
            </a:endParaRPr>
          </a:p>
          <a:p>
            <a:pPr algn="ctr"/>
            <a:endParaRPr lang="ne-NP" sz="16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D3F8635-DB1A-85FC-6E69-281539611746}"/>
              </a:ext>
            </a:extLst>
          </p:cNvPr>
          <p:cNvSpPr txBox="1"/>
          <p:nvPr/>
        </p:nvSpPr>
        <p:spPr>
          <a:xfrm>
            <a:off x="3551822" y="1555164"/>
            <a:ext cx="5668378" cy="1938992"/>
          </a:xfrm>
          <a:prstGeom prst="rect">
            <a:avLst/>
          </a:prstGeom>
          <a:noFill/>
        </p:spPr>
        <p:txBody>
          <a:bodyPr wrap="square" rtlCol="0">
            <a:spAutoFit/>
          </a:bodyPr>
          <a:lstStyle/>
          <a:p>
            <a:pPr>
              <a:spcBef>
                <a:spcPts val="600"/>
              </a:spcBef>
            </a:pPr>
            <a:r>
              <a:rPr lang="ne-NP" sz="2000" b="1" dirty="0"/>
              <a:t>पावलले धेरै दुःखकष्टहरू भोगे (कलस्सी १:२४अ; २ कोरन्थी ११:२३-२७) तर उनले दुःख आफैंमा होइन, बरु ती दुःख सहनुको कारणमा आनन्द गरे—जसमध्ये एक कारण ख्रीष्टको मण्डलीलाई हुने लाभ वा फाइदाको निम्ति थियो (कलस्सी १:२४अ; २ कोरन्थी ११:२८) </a:t>
            </a:r>
            <a:endParaRPr lang="en" sz="2000" b="1" dirty="0"/>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4637" y="1555164"/>
            <a:ext cx="3131136" cy="3067170"/>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41499" y="4667770"/>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293225" y="1459913"/>
            <a:ext cx="26955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03201" y="4784441"/>
            <a:ext cx="9836150" cy="1015663"/>
          </a:xfrm>
          <a:prstGeom prst="rect">
            <a:avLst/>
          </a:prstGeom>
          <a:noFill/>
        </p:spPr>
        <p:txBody>
          <a:bodyPr wrap="square">
            <a:spAutoFit/>
          </a:bodyPr>
          <a:lstStyle/>
          <a:p>
            <a:pPr>
              <a:spcBef>
                <a:spcPts val="600"/>
              </a:spcBef>
            </a:pPr>
            <a:r>
              <a:rPr lang="ne-NP" sz="2000" b="1" dirty="0">
                <a:cs typeface="Kalimati" panose="00000400000000000000" pitchFamily="2"/>
              </a:rPr>
              <a:t>फिलिप्पीहरूलाई लेखेको पत्रमा, पावलले यो स्पष्ट पार्दछन् कि त्यस समय उनी आफ्नो मृत्युद्वारा येशूलाई महिमा दिन अपेक्षा गरिरहेका थिएनन्, तर मण्डलीको प्रार्थना र पवित्र आत्माको कार्यद्वारा मुक्त भएर जीवनद्वारा ख्रीष्टको सेवा गर्न चाहन्थे (फिलिप्पी १:१९-२६)।</a:t>
            </a:r>
            <a:endParaRPr lang="en" sz="2000" b="1" dirty="0">
              <a:cs typeface="Kalimati" panose="00000400000000000000" pitchFamily="2"/>
            </a:endParaRPr>
          </a:p>
        </p:txBody>
      </p:sp>
      <p:sp>
        <p:nvSpPr>
          <p:cNvPr id="7" name="CuadroTexto 6">
            <a:extLst>
              <a:ext uri="{FF2B5EF4-FFF2-40B4-BE49-F238E27FC236}">
                <a16:creationId xmlns:a16="http://schemas.microsoft.com/office/drawing/2014/main" id="{ADFEB025-3047-918B-9617-B0F0BEC568CF}"/>
              </a:ext>
            </a:extLst>
          </p:cNvPr>
          <p:cNvSpPr txBox="1"/>
          <p:nvPr/>
        </p:nvSpPr>
        <p:spPr>
          <a:xfrm>
            <a:off x="3478798" y="3754553"/>
            <a:ext cx="5741402" cy="1015663"/>
          </a:xfrm>
          <a:prstGeom prst="rect">
            <a:avLst/>
          </a:prstGeom>
          <a:noFill/>
        </p:spPr>
        <p:txBody>
          <a:bodyPr wrap="square">
            <a:spAutoFit/>
          </a:bodyPr>
          <a:lstStyle/>
          <a:p>
            <a:pPr>
              <a:spcBef>
                <a:spcPts val="600"/>
              </a:spcBef>
            </a:pPr>
            <a:r>
              <a:rPr lang="ne-NP" sz="2000" b="1" dirty="0"/>
              <a:t>दुःखमा—र मृत्युसम्म पनि—येशूको अनुकरण गरेर, ख्रीष्ट पावलमा महिमित हुनुभएको थियो (फिलिप्पी १:२०) </a:t>
            </a:r>
            <a:endParaRPr lang="en" sz="2000" b="1" dirty="0"/>
          </a:p>
        </p:txBody>
      </p:sp>
      <p:sp>
        <p:nvSpPr>
          <p:cNvPr id="11" name="CuadroTexto 10">
            <a:extLst>
              <a:ext uri="{FF2B5EF4-FFF2-40B4-BE49-F238E27FC236}">
                <a16:creationId xmlns:a16="http://schemas.microsoft.com/office/drawing/2014/main" id="{2CE9D845-D687-8C44-B629-793DDBA55EFA}"/>
              </a:ext>
            </a:extLst>
          </p:cNvPr>
          <p:cNvSpPr txBox="1"/>
          <p:nvPr/>
        </p:nvSpPr>
        <p:spPr>
          <a:xfrm>
            <a:off x="203199" y="6122104"/>
            <a:ext cx="9836150" cy="1092607"/>
          </a:xfrm>
          <a:prstGeom prst="rect">
            <a:avLst/>
          </a:prstGeom>
          <a:noFill/>
        </p:spPr>
        <p:txBody>
          <a:bodyPr wrap="square">
            <a:spAutoFit/>
          </a:bodyPr>
          <a:lstStyle/>
          <a:p>
            <a:pPr>
              <a:spcBef>
                <a:spcPts val="600"/>
              </a:spcBef>
            </a:pPr>
            <a:r>
              <a:rPr lang="ne-NP" sz="2000" b="1" dirty="0"/>
              <a:t>यस संसारमा फैलिएको दुष्टताका कारण, ख्रीष्टले जस्तै बाँच्नु प्रायः ख्रीष्टले जस्तै दुःख सहनु पर्छ, र कतिपय अवस्थामा ख्रीष्टले जस्तै मर्नु पनि पर्छ (२ तिमोथी ३:१२)।</a:t>
            </a:r>
          </a:p>
          <a:p>
            <a:pPr>
              <a:spcBef>
                <a:spcPts val="600"/>
              </a:spcBef>
            </a:pPr>
            <a:r>
              <a:rPr lang="ne-NP" sz="2000" b="1" dirty="0"/>
              <a:t>________________________________________</a:t>
            </a: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ne-NP"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ख्रीष्टका लागि बाँच्ने कि मर्ने</a:t>
            </a:r>
            <a:endPar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endParaRPr>
          </a:p>
        </p:txBody>
      </p:sp>
      <p:sp>
        <p:nvSpPr>
          <p:cNvPr id="5" name="CuadroTexto 4">
            <a:extLst>
              <a:ext uri="{FF2B5EF4-FFF2-40B4-BE49-F238E27FC236}">
                <a16:creationId xmlns:a16="http://schemas.microsoft.com/office/drawing/2014/main" id="{599B2653-45FB-144C-F1B0-64F843EEAE86}"/>
              </a:ext>
            </a:extLst>
          </p:cNvPr>
          <p:cNvSpPr txBox="1"/>
          <p:nvPr/>
        </p:nvSpPr>
        <p:spPr>
          <a:xfrm>
            <a:off x="862150" y="662672"/>
            <a:ext cx="10959736" cy="369332"/>
          </a:xfrm>
          <a:prstGeom prst="rect">
            <a:avLst/>
          </a:prstGeom>
          <a:noFill/>
        </p:spPr>
        <p:txBody>
          <a:bodyPr wrap="square">
            <a:spAutoFit/>
          </a:bodyPr>
          <a:lstStyle/>
          <a:p>
            <a:pPr algn="ctr"/>
            <a:r>
              <a:rPr lang="ne-NP"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“किनकि मेरो निम्ति त बाँच्नु भनेको ख्रीष्ट हो, र मर्नु लाभ हो।”</a:t>
            </a:r>
            <a:r>
              <a:rPr lang="es-ES"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ne-NP"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(फिलिप्पी १:२१) </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1015663"/>
          </a:xfrm>
          <a:prstGeom prst="rect">
            <a:avLst/>
          </a:prstGeom>
          <a:noFill/>
        </p:spPr>
        <p:txBody>
          <a:bodyPr wrap="square" rtlCol="0">
            <a:spAutoFit/>
          </a:bodyPr>
          <a:lstStyle/>
          <a:p>
            <a:pPr>
              <a:spcBef>
                <a:spcPts val="600"/>
              </a:spcBef>
            </a:pPr>
            <a:r>
              <a:rPr lang="ne-NP" sz="2000" b="1" dirty="0"/>
              <a:t>सबै दुःखको जड आज भइरहेको असल र खराबबीचको, ख्रीष्ट र शैतानबीचको ब्रह्माण्डीय संघर्षमा छ।</a:t>
            </a:r>
            <a:endParaRPr lang="en" sz="2000" b="1" dirty="0"/>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529634" y="3937835"/>
            <a:ext cx="7460403" cy="923330"/>
          </a:xfrm>
          <a:prstGeom prst="rect">
            <a:avLst/>
          </a:prstGeom>
          <a:noFill/>
        </p:spPr>
        <p:txBody>
          <a:bodyPr wrap="square">
            <a:spAutoFit/>
          </a:bodyPr>
          <a:lstStyle/>
          <a:p>
            <a:pPr>
              <a:spcBef>
                <a:spcPts val="600"/>
              </a:spcBef>
            </a:pPr>
            <a:r>
              <a:rPr lang="ne-NP" b="1" dirty="0"/>
              <a:t>तर हामी सत्य, न्याय र धार्मिकता जस्ता हतियारहरू प्रयोग गर्छौं </a:t>
            </a:r>
            <a:br>
              <a:rPr lang="es-ES" b="1" dirty="0"/>
            </a:br>
            <a:r>
              <a:rPr lang="ne-NP" b="1" dirty="0"/>
              <a:t>( २ कोरिन्थी ६:४-७)—बलिया गढहरू भत्काउन सक्ने शक्तिशाली हतियारहरू (२ कोरिन्थी १०:३-५)। </a:t>
            </a:r>
            <a:endParaRPr lang="en" b="1" dirty="0"/>
          </a:p>
        </p:txBody>
      </p:sp>
      <p:sp>
        <p:nvSpPr>
          <p:cNvPr id="17" name="CuadroTexto 16">
            <a:extLst>
              <a:ext uri="{FF2B5EF4-FFF2-40B4-BE49-F238E27FC236}">
                <a16:creationId xmlns:a16="http://schemas.microsoft.com/office/drawing/2014/main" id="{DC7C9449-4796-1F1A-A2E7-BE62D6C3F01B}"/>
              </a:ext>
            </a:extLst>
          </p:cNvPr>
          <p:cNvSpPr txBox="1"/>
          <p:nvPr/>
        </p:nvSpPr>
        <p:spPr>
          <a:xfrm>
            <a:off x="4529634" y="5015381"/>
            <a:ext cx="6075573" cy="707886"/>
          </a:xfrm>
          <a:prstGeom prst="rect">
            <a:avLst/>
          </a:prstGeom>
          <a:noFill/>
        </p:spPr>
        <p:txBody>
          <a:bodyPr wrap="square">
            <a:spAutoFit/>
          </a:bodyPr>
          <a:lstStyle/>
          <a:p>
            <a:pPr>
              <a:spcBef>
                <a:spcPts val="600"/>
              </a:spcBef>
            </a:pPr>
            <a:r>
              <a:rPr lang="ne-NP" sz="2000" b="1" dirty="0">
                <a:cs typeface="Kalimati" panose="00000400000000000000" pitchFamily="2"/>
              </a:rPr>
              <a:t>तर युद्धमा धर्मीहरूको मृत्यु भएमा के हुन्छ? पावलका अनुसार, त्यो हाम्रो निम्ति लाभ हो (फिलिप्पी १:२१)। </a:t>
            </a:r>
            <a:endParaRPr lang="en" sz="2000" b="1" dirty="0">
              <a:cs typeface="Kalimati" panose="00000400000000000000" pitchFamily="2"/>
            </a:endParaRP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820195" y="2337361"/>
            <a:ext cx="5287368" cy="1674858"/>
          </a:xfrm>
          <a:prstGeom prst="rect">
            <a:avLst/>
          </a:prstGeom>
          <a:noFill/>
        </p:spPr>
        <p:txBody>
          <a:bodyPr wrap="square">
            <a:spAutoFit/>
          </a:bodyPr>
          <a:lstStyle/>
          <a:p>
            <a:pPr>
              <a:spcBef>
                <a:spcPts val="600"/>
              </a:spcBef>
            </a:pPr>
            <a:r>
              <a:rPr lang="ne-NP" sz="2000" b="1" dirty="0">
                <a:cs typeface="Kalimati" panose="00000400000000000000" pitchFamily="2"/>
              </a:rPr>
              <a:t>यो आत्मिक युद्ध हो, जसलाई आत्मिक हतियारहरूले मात्र लड्न सकिन्छ। शत्रुका अनुयायीहरूले येशूभक्तहरूको विरुद्ध अवैध हतियारहरू प्रयोग गर्छन्—झूट, आलोचना, सामाजिक दबाब आदि।   </a:t>
            </a:r>
            <a:endParaRPr lang="en" sz="2000" b="1" dirty="0">
              <a:cs typeface="Kalimati" panose="00000400000000000000" pitchFamily="2"/>
            </a:endParaRPr>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4" y="5763183"/>
            <a:ext cx="6075573" cy="1015663"/>
          </a:xfrm>
          <a:prstGeom prst="rect">
            <a:avLst/>
          </a:prstGeom>
          <a:noFill/>
        </p:spPr>
        <p:txBody>
          <a:bodyPr wrap="square">
            <a:spAutoFit/>
          </a:bodyPr>
          <a:lstStyle/>
          <a:p>
            <a:pPr>
              <a:spcBef>
                <a:spcPts val="600"/>
              </a:spcBef>
            </a:pPr>
            <a:r>
              <a:rPr lang="ne-NP" sz="2000" b="1" dirty="0"/>
              <a:t>ख्रीष्टप्रति विश्वासयोग्य रहनेहरूका लागि मृत्युले हामीलाई शत्रुको पहुँचभन्दा बाहिर पुर्‍याउँछ र सबै कष्टबाट मुक्त गर्छ (हितोपदेश १४:३२; यशैया ५७:१)।</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ne-NP"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cs typeface="Kalimati" panose="00000400000000000000" pitchFamily="2"/>
              </a:rPr>
              <a:t>पावलको द्विविधा</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cs typeface="Kalimati" panose="00000400000000000000" pitchFamily="2"/>
            </a:endParaRPr>
          </a:p>
        </p:txBody>
      </p:sp>
      <p:sp>
        <p:nvSpPr>
          <p:cNvPr id="5" name="CuadroTexto 4">
            <a:extLst>
              <a:ext uri="{FF2B5EF4-FFF2-40B4-BE49-F238E27FC236}">
                <a16:creationId xmlns:a16="http://schemas.microsoft.com/office/drawing/2014/main" id="{01236ED0-9208-C01D-95D0-F5E6BF304721}"/>
              </a:ext>
            </a:extLst>
          </p:cNvPr>
          <p:cNvSpPr txBox="1"/>
          <p:nvPr/>
        </p:nvSpPr>
        <p:spPr>
          <a:xfrm>
            <a:off x="266700" y="652373"/>
            <a:ext cx="11658599" cy="615553"/>
          </a:xfrm>
          <a:prstGeom prst="rect">
            <a:avLst/>
          </a:prstGeom>
          <a:noFill/>
        </p:spPr>
        <p:txBody>
          <a:bodyPr wrap="square">
            <a:spAutoFit/>
          </a:bodyPr>
          <a:lstStyle/>
          <a:p>
            <a:pPr algn="ctr"/>
            <a:r>
              <a:rPr lang="ne-NP"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ne-NP" sz="16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म यी दुईबीच अल्झिएको छु—म यहाँबाट विदा भएर ख्रीष्टसँग हुन चाहन्छु, जुन धेरै नै उत्तम छ; तर तपाईंहरूको निम्ति शरीरमा रहनु अझ आवश्यक छ।” (फिलिप्पी १:२३-२४)</a:t>
            </a:r>
            <a:endParaRPr lang="ne-NP"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266700" y="1390650"/>
            <a:ext cx="11010900" cy="400110"/>
          </a:xfrm>
          <a:prstGeom prst="rect">
            <a:avLst/>
          </a:prstGeom>
          <a:noFill/>
        </p:spPr>
        <p:txBody>
          <a:bodyPr wrap="square" rtlCol="0">
            <a:spAutoFit/>
          </a:bodyPr>
          <a:lstStyle/>
          <a:p>
            <a:pPr>
              <a:spcBef>
                <a:spcPts val="600"/>
              </a:spcBef>
            </a:pPr>
            <a:r>
              <a:rPr lang="ne-NP" sz="2000" b="1" dirty="0">
                <a:cs typeface="Kalimati" panose="00000400000000000000" pitchFamily="2"/>
              </a:rPr>
              <a:t>निर्णय गर्न नसक्ने भए पनि, पावल दुई सम्भावनाबीच द्विविधामा थिए:</a:t>
            </a:r>
            <a:endParaRPr lang="en" sz="2000" b="1" dirty="0">
              <a:cs typeface="Kalimati" panose="00000400000000000000" pitchFamily="2"/>
            </a:endParaRP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2099669907"/>
              </p:ext>
            </p:extLst>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5" y="3036867"/>
            <a:ext cx="6742841" cy="1323439"/>
          </a:xfrm>
          <a:prstGeom prst="rect">
            <a:avLst/>
          </a:prstGeom>
          <a:noFill/>
        </p:spPr>
        <p:txBody>
          <a:bodyPr wrap="square" rtlCol="0">
            <a:spAutoFit/>
          </a:bodyPr>
          <a:lstStyle/>
          <a:p>
            <a:pPr>
              <a:spcBef>
                <a:spcPts val="600"/>
              </a:spcBef>
            </a:pPr>
            <a:r>
              <a:rPr lang="ne-NP" sz="2000" b="1" dirty="0"/>
              <a:t>यस पदलाई अलग्गै हेर्दा, मृत्यु भएलगत्तै स्वर्गमा येशूसँग जान्छौँ भन्ने शिक्षा पावलले दिएका जस्तो देखिन सक्छ, जुन अन्य बाइबल पदहरूसँग मेल खाँदैन (उपदेशक ९:५ ; भजन ६:५)।</a:t>
            </a:r>
            <a:endParaRPr lang="en" sz="2000" b="1" dirty="0"/>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1244219100"/>
              </p:ext>
            </p:extLst>
          </p:nvPr>
        </p:nvGraphicFramePr>
        <p:xfrm>
          <a:off x="3276599" y="1790761"/>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360580"/>
            <a:ext cx="6772275" cy="1323439"/>
          </a:xfrm>
          <a:prstGeom prst="rect">
            <a:avLst/>
          </a:prstGeom>
          <a:noFill/>
        </p:spPr>
        <p:txBody>
          <a:bodyPr wrap="square">
            <a:spAutoFit/>
          </a:bodyPr>
          <a:lstStyle/>
          <a:p>
            <a:pPr>
              <a:spcBef>
                <a:spcPts val="600"/>
              </a:spcBef>
            </a:pPr>
            <a:r>
              <a:rPr lang="ne-NP" sz="2000" b="1" dirty="0"/>
              <a:t>अर्को स्थानमा उनले शरीरलाई पालसँग तुलना गर्छन्, जुन नष्ट (मृत) हुन्छ ताकि अमरत्वले ढाकिन सकियोस् (२ कोरिन्थी ५:१-४) । तर यो ढाकिने कार्य दोस्रो आगमनमा मात्र हुन्छ, मृत्युको क्षणमा होइन (१ कोरिन्थी १५:४२, ५१-५४)। </a:t>
            </a:r>
            <a:endParaRPr lang="en" sz="2000" b="1" dirty="0"/>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506500"/>
            <a:ext cx="6696076" cy="707886"/>
          </a:xfrm>
          <a:prstGeom prst="rect">
            <a:avLst/>
          </a:prstGeom>
          <a:noFill/>
        </p:spPr>
        <p:txBody>
          <a:bodyPr wrap="square">
            <a:spAutoFit/>
          </a:bodyPr>
          <a:lstStyle/>
          <a:p>
            <a:pPr>
              <a:spcBef>
                <a:spcPts val="600"/>
              </a:spcBef>
            </a:pPr>
            <a:r>
              <a:rPr lang="ne-NP" sz="2000" b="1" dirty="0"/>
              <a:t>तर यही पत्रमा पौलुस भन्छन् कि ख्रीष्टसँग पूर्ण रूपमा हुन पुनरुत्थानको समय कुर्नै पर्छ (फिलिप्पी ३:८-११)।</a:t>
            </a:r>
            <a:endParaRPr lang="en" sz="2000" b="1" dirty="0"/>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695826" y="1351508"/>
            <a:ext cx="7019924" cy="4154984"/>
          </a:xfrm>
          <a:prstGeom prst="rect">
            <a:avLst/>
          </a:prstGeom>
          <a:noFill/>
        </p:spPr>
        <p:txBody>
          <a:bodyPr wrap="square">
            <a:spAutoFit/>
          </a:bodyPr>
          <a:lstStyle/>
          <a:p>
            <a:pPr algn="ctr"/>
            <a:r>
              <a:rPr lang="ne-NP" sz="8800" b="1" dirty="0">
                <a:ln w="22225">
                  <a:solidFill>
                    <a:srgbClr val="00766E"/>
                  </a:solidFill>
                  <a:prstDash val="solid"/>
                </a:ln>
                <a:solidFill>
                  <a:srgbClr val="E5A5E2"/>
                </a:solidFill>
                <a:effectLst>
                  <a:outerShdw blurRad="38100" dist="38100" dir="2700000" algn="tl">
                    <a:srgbClr val="000000">
                      <a:alpha val="43137"/>
                    </a:srgbClr>
                  </a:outerShdw>
                </a:effectLst>
              </a:rPr>
              <a:t>ख्रीष्टका लागि बाँच्नु भनेको के हो?</a:t>
            </a:r>
            <a:endParaRPr lang="en" sz="8800" b="1" dirty="0">
              <a:ln w="22225">
                <a:solidFill>
                  <a:srgbClr val="00766E"/>
                </a:solidFill>
                <a:prstDash val="solid"/>
              </a:ln>
              <a:solidFill>
                <a:srgbClr val="E5A5E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5904279" y="1249681"/>
            <a:ext cx="6179873"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8992"/>
            <a:ext cx="12192000" cy="646331"/>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ne-NP" sz="36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सुसमाचारको नीति अनुसार योग्य वा उचित आचरणमा रहनु</a:t>
            </a:r>
            <a:endParaRPr lang="en" sz="3600" b="1" dirty="0">
              <a:ln w="22225">
                <a:no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94E1B369-1D9E-615E-8E29-15F94A472DE4}"/>
              </a:ext>
            </a:extLst>
          </p:cNvPr>
          <p:cNvSpPr txBox="1"/>
          <p:nvPr/>
        </p:nvSpPr>
        <p:spPr>
          <a:xfrm>
            <a:off x="1171575" y="621569"/>
            <a:ext cx="9848850" cy="646331"/>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ne-NP" b="1" dirty="0">
                <a:solidFill>
                  <a:srgbClr val="C00000"/>
                </a:solidFill>
                <a:latin typeface="Comic Sans MS" panose="030F0702030302020204" pitchFamily="66" charset="0"/>
              </a:rPr>
              <a:t>“केवल ख्रीष्टको सुसमाचारको योग्य गरी वा उहाँको इज्जत थाम्न आफ्नो चालचलन राख।”</a:t>
            </a:r>
          </a:p>
          <a:p>
            <a:pPr algn="ctr"/>
            <a:r>
              <a:rPr lang="ne-NP" b="1" dirty="0">
                <a:solidFill>
                  <a:srgbClr val="C00000"/>
                </a:solidFill>
                <a:latin typeface="Comic Sans MS" panose="030F0702030302020204" pitchFamily="66" charset="0"/>
              </a:rPr>
              <a:t>(फिलिप्पी १:२७अ) </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322475"/>
            <a:ext cx="5693185" cy="1754326"/>
          </a:xfrm>
          <a:prstGeom prst="rect">
            <a:avLst/>
          </a:prstGeom>
          <a:noFill/>
        </p:spPr>
        <p:txBody>
          <a:bodyPr wrap="square" rtlCol="0">
            <a:spAutoFit/>
          </a:bodyPr>
          <a:lstStyle/>
          <a:p>
            <a:pPr>
              <a:spcBef>
                <a:spcPts val="600"/>
              </a:spcBef>
            </a:pPr>
            <a:r>
              <a:rPr lang="ne-NP" b="1" dirty="0"/>
              <a:t>ग्रीक शब्द </a:t>
            </a:r>
            <a:r>
              <a:rPr lang="en-US" b="1" dirty="0" err="1"/>
              <a:t>politeuomai</a:t>
            </a:r>
            <a:r>
              <a:rPr lang="en-US" b="1" dirty="0"/>
              <a:t> </a:t>
            </a:r>
            <a:r>
              <a:rPr lang="ne-NP" b="1" dirty="0"/>
              <a:t>बुधबारको खण्डमा प्रयोग गरिएको छ र इटालिकमा राखिएको छ। “तपाईंहरूको चालचलन” भन्ने अभिव्यक्ति </a:t>
            </a:r>
            <a:r>
              <a:rPr lang="en-US" b="1" dirty="0" err="1"/>
              <a:t>politeuomai</a:t>
            </a:r>
            <a:r>
              <a:rPr lang="en-US" b="1" dirty="0"/>
              <a:t> </a:t>
            </a:r>
            <a:r>
              <a:rPr lang="ne-NP" b="1" dirty="0"/>
              <a:t>बाट आएको हो, जसको अर्थ “नागरिकझैं बाँच्नु” हो। पावलले फिलिप्पीहरूलाई (र हामी सबैलाई) स्वर्गका नागरिकहरूझैं योग्य रूपमा बाँच्न आग्रह गर्छन् (फिलिप्पी ३:२०)। </a:t>
            </a:r>
            <a:endParaRPr lang="en" b="1" dirty="0"/>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2851004468"/>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07847" y="5722936"/>
            <a:ext cx="5693185" cy="1015663"/>
          </a:xfrm>
          <a:prstGeom prst="rect">
            <a:avLst/>
          </a:prstGeom>
          <a:noFill/>
        </p:spPr>
        <p:txBody>
          <a:bodyPr wrap="square">
            <a:spAutoFit/>
          </a:bodyPr>
          <a:lstStyle/>
          <a:p>
            <a:pPr>
              <a:spcBef>
                <a:spcPts val="600"/>
              </a:spcBef>
            </a:pPr>
            <a:r>
              <a:rPr lang="ne-NP" sz="2000" b="1" dirty="0"/>
              <a:t>उनी जान्दथे कि फुट प्रायः घमण्ड र एक-अर्काप्रतिको अनुचित व्यवहारबाट उत्पन्न हुन्छ। त्यसैले उनले हामीलाई गरिमायुक्त रूपमा बाँच्न आग्रह गर्छन्।</a:t>
            </a:r>
          </a:p>
        </p:txBody>
      </p:sp>
      <p:sp>
        <p:nvSpPr>
          <p:cNvPr id="11" name="CuadroTexto 10">
            <a:extLst>
              <a:ext uri="{FF2B5EF4-FFF2-40B4-BE49-F238E27FC236}">
                <a16:creationId xmlns:a16="http://schemas.microsoft.com/office/drawing/2014/main" id="{60C6D4B7-9D20-B815-EF5A-EE61390C4734}"/>
              </a:ext>
            </a:extLst>
          </p:cNvPr>
          <p:cNvSpPr txBox="1"/>
          <p:nvPr/>
        </p:nvSpPr>
        <p:spPr>
          <a:xfrm>
            <a:off x="107847" y="4884430"/>
            <a:ext cx="5693185" cy="707886"/>
          </a:xfrm>
          <a:prstGeom prst="rect">
            <a:avLst/>
          </a:prstGeom>
          <a:noFill/>
        </p:spPr>
        <p:txBody>
          <a:bodyPr wrap="square">
            <a:spAutoFit/>
          </a:bodyPr>
          <a:lstStyle/>
          <a:p>
            <a:pPr>
              <a:spcBef>
                <a:spcPts val="600"/>
              </a:spcBef>
            </a:pPr>
            <a:r>
              <a:rPr lang="ne-NP" sz="2000" b="1" dirty="0"/>
              <a:t>पावलले यो सल्लाह मण्डलीको एकताको विषयमा प्रवेश गर्न प्रयोग गर्छन्।</a:t>
            </a:r>
            <a:endParaRPr lang="en" sz="2000" b="1" dirty="0"/>
          </a:p>
        </p:txBody>
      </p:sp>
      <p:sp>
        <p:nvSpPr>
          <p:cNvPr id="13" name="CuadroTexto 12">
            <a:extLst>
              <a:ext uri="{FF2B5EF4-FFF2-40B4-BE49-F238E27FC236}">
                <a16:creationId xmlns:a16="http://schemas.microsoft.com/office/drawing/2014/main" id="{068B38EE-64C9-A95D-3230-944CEDEAD9E9}"/>
              </a:ext>
            </a:extLst>
          </p:cNvPr>
          <p:cNvSpPr txBox="1"/>
          <p:nvPr/>
        </p:nvSpPr>
        <p:spPr>
          <a:xfrm>
            <a:off x="107847" y="4045925"/>
            <a:ext cx="5687036" cy="707886"/>
          </a:xfrm>
          <a:prstGeom prst="rect">
            <a:avLst/>
          </a:prstGeom>
          <a:noFill/>
        </p:spPr>
        <p:txBody>
          <a:bodyPr wrap="square">
            <a:spAutoFit/>
          </a:bodyPr>
          <a:lstStyle/>
          <a:p>
            <a:pPr>
              <a:spcBef>
                <a:spcPts val="600"/>
              </a:spcBef>
            </a:pPr>
            <a:r>
              <a:rPr lang="ne-NP" sz="2000" b="1" dirty="0"/>
              <a:t>“न्याय गर्नु, करुणालाई प्रेम गर्नु, र आफ्ना परमेश्वरसँग नम्रतासाथ हिँड्नु।” (मीका ६:८)। </a:t>
            </a:r>
          </a:p>
        </p:txBody>
      </p:sp>
      <p:sp>
        <p:nvSpPr>
          <p:cNvPr id="15" name="CuadroTexto 14">
            <a:extLst>
              <a:ext uri="{FF2B5EF4-FFF2-40B4-BE49-F238E27FC236}">
                <a16:creationId xmlns:a16="http://schemas.microsoft.com/office/drawing/2014/main" id="{6FB704FC-DAFB-756A-F565-6B76A1C168F0}"/>
              </a:ext>
            </a:extLst>
          </p:cNvPr>
          <p:cNvSpPr txBox="1"/>
          <p:nvPr/>
        </p:nvSpPr>
        <p:spPr>
          <a:xfrm>
            <a:off x="107847" y="3207420"/>
            <a:ext cx="5699334" cy="707886"/>
          </a:xfrm>
          <a:prstGeom prst="rect">
            <a:avLst/>
          </a:prstGeom>
          <a:noFill/>
        </p:spPr>
        <p:txBody>
          <a:bodyPr wrap="square">
            <a:spAutoFit/>
          </a:bodyPr>
          <a:lstStyle/>
          <a:p>
            <a:pPr>
              <a:spcBef>
                <a:spcPts val="600"/>
              </a:spcBef>
            </a:pPr>
            <a:r>
              <a:rPr lang="ne-NP" sz="2000" b="1" dirty="0"/>
              <a:t>डाँडाको उपदेशमा, येशूले स्वर्गका नागरिकहरू कसरी बाँच्नुपर्छ भनेर सिकाउनुभएको थियो।</a:t>
            </a:r>
            <a:endParaRPr lang="en" sz="2000" b="1" dirty="0"/>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732</TotalTime>
  <Words>1100</Words>
  <Application>Microsoft Office PowerPoint</Application>
  <PresentationFormat>Panorámica</PresentationFormat>
  <Paragraphs>74</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 Display</vt:lpstr>
      <vt:lpstr>Aptos</vt:lpstr>
      <vt:lpstr>Arial</vt:lpstr>
      <vt:lpstr>Constantia</vt:lpstr>
      <vt:lpstr>Kalimati</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100</cp:revision>
  <dcterms:created xsi:type="dcterms:W3CDTF">2025-12-30T08:43:05Z</dcterms:created>
  <dcterms:modified xsi:type="dcterms:W3CDTF">2026-01-05T06:51:04Z</dcterms:modified>
</cp:coreProperties>
</file>