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7"/>
  </p:notes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86434" autoAdjust="0"/>
  </p:normalViewPr>
  <p:slideViewPr>
    <p:cSldViewPr snapToGrid="0">
      <p:cViewPr varScale="1">
        <p:scale>
          <a:sx n="105" d="100"/>
          <a:sy n="105" d="100"/>
        </p:scale>
        <p:origin x="19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ne-NP" sz="2000" b="1" dirty="0">
              <a:effectLst>
                <a:outerShdw blurRad="38100" dist="38100" dir="2700000" algn="tl">
                  <a:srgbClr val="000000"/>
                </a:outerShdw>
              </a:effectLst>
            </a:rPr>
            <a:t>नियमित—दिनमा तीन पटक प्रार्थना</a:t>
          </a:r>
          <a:endParaRPr lang="en" sz="2000" b="1" dirty="0">
            <a:effectLst>
              <a:outerShdw blurRad="38100" dist="38100" dir="2700000" algn="tl">
                <a:srgbClr val="000000"/>
              </a:outerShdw>
            </a:effectLst>
          </a:endParaRP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ne-NP" sz="2000" b="1" dirty="0">
              <a:effectLst>
                <a:outerShdw blurRad="38100" dist="38100" dir="2700000" algn="tl">
                  <a:srgbClr val="000000"/>
                </a:outerShdw>
              </a:effectLst>
            </a:rPr>
            <a:t>निश्चित—झ्याल यरूशलेमतर्फ खोलेर</a:t>
          </a:r>
          <a:endParaRPr lang="en" sz="2000" b="1" dirty="0">
            <a:effectLst>
              <a:outerShdw blurRad="38100" dist="38100" dir="2700000" algn="tl">
                <a:srgbClr val="000000"/>
              </a:outerShdw>
            </a:effectLst>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ne-NP" sz="2000" b="1" dirty="0">
              <a:effectLst>
                <a:outerShdw blurRad="38100" dist="38100" dir="2700000" algn="tl">
                  <a:srgbClr val="000000"/>
                </a:outerShdw>
              </a:effectLst>
            </a:rPr>
            <a:t>विशेष बानी—घुँडा टेकेर प्रार्थना</a:t>
          </a:r>
          <a:endParaRPr lang="en" sz="2000" b="1" dirty="0">
            <a:effectLst>
              <a:outerShdw blurRad="38100" dist="38100" dir="2700000" algn="tl">
                <a:srgbClr val="000000"/>
              </a:outerShdw>
            </a:effectLst>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ne-NP" sz="2000" b="1" dirty="0">
              <a:effectLst>
                <a:outerShdw blurRad="38100" dist="38100" dir="2700000" algn="tl">
                  <a:srgbClr val="000000"/>
                </a:outerShdw>
              </a:effectLst>
            </a:rPr>
            <a:t>धन्यवाद र बिन्तीमा केन्द्रित</a:t>
          </a:r>
          <a:endParaRPr lang="en" sz="2000" b="1" dirty="0">
            <a:effectLst>
              <a:outerShdw blurRad="38100" dist="38100" dir="2700000" algn="tl">
                <a:srgbClr val="000000"/>
              </a:outerShdw>
            </a:effectLst>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ne-NP" sz="1800" b="1" dirty="0">
              <a:solidFill>
                <a:schemeClr val="accent6">
                  <a:lumMod val="75000"/>
                </a:schemeClr>
              </a:solidFill>
            </a:rPr>
            <a:t>यहोशापातले मानिसहरूसामु उभेर प्रार्थना गरे (२ इतिहास २०:५)</a:t>
          </a:r>
          <a:endParaRPr lang="en" sz="1800" b="1" dirty="0">
            <a:solidFill>
              <a:schemeClr val="accent6">
                <a:lumMod val="75000"/>
              </a:schemeClr>
            </a:solidFill>
          </a:endParaRP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ne-NP" sz="1600" b="1" dirty="0">
              <a:solidFill>
                <a:schemeClr val="accent5">
                  <a:lumMod val="75000"/>
                </a:schemeClr>
              </a:solidFill>
            </a:rPr>
            <a:t>दाउदले परमेश्‍वरको सामु बसेर धन्यवाद दिए (२ शमूएल ७:१८)</a:t>
          </a:r>
          <a:endParaRPr lang="en" sz="1600" b="1" dirty="0">
            <a:solidFill>
              <a:schemeClr val="accent5">
                <a:lumMod val="75000"/>
              </a:schemeClr>
            </a:solidFill>
          </a:endParaRP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ne-NP" sz="1800" b="1" dirty="0">
              <a:solidFill>
                <a:schemeClr val="accent2">
                  <a:lumMod val="75000"/>
                </a:schemeClr>
              </a:solidFill>
            </a:rPr>
            <a:t>राजा सोलोमनले घुँडा टेकेर हातहरू उचाल्दै प्रार्थना गरे (१ राजा ८:५४)</a:t>
          </a:r>
          <a:r>
            <a:rPr lang="en" sz="1800" b="1" dirty="0">
              <a:solidFill>
                <a:schemeClr val="accent2">
                  <a:lumMod val="75000"/>
                </a:schemeClr>
              </a:solidFill>
            </a:rPr>
            <a:t>)</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ne-NP" sz="1800" b="1" dirty="0">
              <a:ln>
                <a:solidFill>
                  <a:schemeClr val="accent4">
                    <a:lumMod val="50000"/>
                  </a:schemeClr>
                </a:solidFill>
              </a:ln>
            </a:rPr>
            <a:t>जमिनमा निहुरिएर मानिसहरूले प्रार्थना गरे (नेहम्याह ८:६)</a:t>
          </a:r>
          <a:endParaRPr lang="en" sz="1800" b="1" dirty="0">
            <a:ln>
              <a:solidFill>
                <a:schemeClr val="accent4">
                  <a:lumMod val="50000"/>
                </a:schemeClr>
              </a:solidFill>
            </a:ln>
          </a:endParaRP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ne-NP" sz="1800" b="1" dirty="0">
              <a:solidFill>
                <a:schemeClr val="accent1">
                  <a:lumMod val="75000"/>
                </a:schemeClr>
              </a:solidFill>
            </a:rPr>
            <a:t>दाउदले ओछ्यानमा नै पल्टेर प्रार्थना गर (१ राजा १:४७)</a:t>
          </a:r>
          <a:endParaRPr lang="en" sz="1800" b="1" dirty="0">
            <a:solidFill>
              <a:schemeClr val="accent1">
                <a:lumMod val="75000"/>
              </a:schemeClr>
            </a:solidFill>
          </a:endParaRP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ne-NP" sz="1800" b="1" dirty="0">
              <a:solidFill>
                <a:schemeClr val="accent3">
                  <a:lumMod val="75000"/>
                </a:schemeClr>
              </a:solidFill>
            </a:rPr>
            <a:t>नेहम्याहले राजाको सामु उभे र मन मनमनै प्रार्थना गरे (नेहम्याह २:१-४)</a:t>
          </a:r>
          <a:r>
            <a:rPr lang="en" sz="2000" b="1" dirty="0">
              <a:solidFill>
                <a:schemeClr val="accent3">
                  <a:lumMod val="75000"/>
                </a:schemeClr>
              </a:solidFill>
            </a:rPr>
            <a:t>)</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Y="-52366" custLinFactNeighborX="-44445" custLinFactNeighborY="-10000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ne-NP" sz="2000" b="1" dirty="0">
              <a:solidFill>
                <a:schemeClr val="accent3"/>
              </a:solidFill>
            </a:rPr>
            <a:t>परिवारका सदस्यहरूका लागि</a:t>
          </a:r>
          <a:endParaRPr lang="en" sz="2000" b="1" dirty="0">
            <a:solidFill>
              <a:schemeClr val="accent3"/>
            </a:solidFill>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000" b="1" dirty="0">
              <a:solidFill>
                <a:schemeClr val="accent1">
                  <a:lumMod val="75000"/>
                </a:schemeClr>
              </a:solidFill>
            </a:rPr>
            <a:t>⁕ </a:t>
          </a:r>
          <a:r>
            <a:rPr lang="ne-NP" sz="2000" b="1" dirty="0">
              <a:solidFill>
                <a:schemeClr val="accent1">
                  <a:lumMod val="75000"/>
                </a:schemeClr>
              </a:solidFill>
            </a:rPr>
            <a:t>हारूनको पापका कारण (ब्यबस्था ९:२०)</a:t>
          </a:r>
          <a:endParaRPr lang="en" sz="2000" b="1" dirty="0"/>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1800" b="1" dirty="0">
              <a:solidFill>
                <a:schemeClr val="accent3">
                  <a:lumMod val="75000"/>
                </a:schemeClr>
              </a:solidFill>
            </a:rPr>
            <a:t>⁕ </a:t>
          </a:r>
          <a:r>
            <a:rPr lang="ne-NP" sz="1800" b="1" dirty="0">
              <a:solidFill>
                <a:schemeClr val="accent3">
                  <a:lumMod val="75000"/>
                </a:schemeClr>
              </a:solidFill>
            </a:rPr>
            <a:t>मरियमको गुनासोका कारण (गन्ती १२:१०-१३)</a:t>
          </a:r>
          <a:endParaRPr lang="en" sz="1800" b="1" dirty="0"/>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ne-NP" sz="2000" b="1" dirty="0">
              <a:solidFill>
                <a:srgbClr val="7030A0"/>
              </a:solidFill>
            </a:rPr>
            <a:t>जनताका लागि:</a:t>
          </a:r>
          <a:endParaRPr lang="en" sz="2000" b="1" dirty="0">
            <a:solidFill>
              <a:srgbClr val="7030A0"/>
            </a:solidFill>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000" b="1" dirty="0">
              <a:solidFill>
                <a:schemeClr val="accent5">
                  <a:lumMod val="75000"/>
                </a:schemeClr>
              </a:solidFill>
            </a:rPr>
            <a:t>⁕ </a:t>
          </a:r>
          <a:r>
            <a:rPr lang="ne-NP" sz="2000" b="1" dirty="0">
              <a:solidFill>
                <a:schemeClr val="accent5">
                  <a:lumMod val="75000"/>
                </a:schemeClr>
              </a:solidFill>
            </a:rPr>
            <a:t>तिर्खा लाग्दा (प्रस्थान  १५:२४-२५)</a:t>
          </a:r>
          <a:endParaRPr lang="en" sz="2000" b="1" dirty="0"/>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ne-NP" sz="2400" b="1" dirty="0">
              <a:solidFill>
                <a:schemeClr val="accent6">
                  <a:lumMod val="50000"/>
                </a:schemeClr>
              </a:solidFill>
            </a:rPr>
            <a:t>भोक लाग्दा (गन्ती ११:११-१३)</a:t>
          </a:r>
          <a:endParaRPr lang="en" sz="2000" b="1" dirty="0"/>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ne-NP" sz="2400" b="1" dirty="0">
              <a:solidFill>
                <a:schemeClr val="tx2"/>
              </a:solidFill>
            </a:rPr>
            <a:t>पाप गर्दा (प्रस्थान ३०:३२-३४)</a:t>
          </a:r>
          <a:endParaRPr lang="en" sz="2000" b="1" dirty="0"/>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75954"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outerShdw>
              </a:effectLst>
            </a:rPr>
            <a:t>नियमित—दिनमा तीन पटक प्रार्थना</a:t>
          </a:r>
          <a:endParaRPr lang="en" sz="2000" b="1" kern="1200" dirty="0">
            <a:effectLst>
              <a:outerShdw blurRad="38100" dist="38100" dir="2700000" algn="tl">
                <a:srgbClr val="000000"/>
              </a:outerShdw>
            </a:effectLst>
          </a:endParaRP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outerShdw>
              </a:effectLst>
            </a:rPr>
            <a:t>निश्चित—झ्याल यरूशलेमतर्फ खोलेर</a:t>
          </a:r>
          <a:endParaRPr lang="en" sz="2000" b="1" kern="1200" dirty="0">
            <a:effectLst>
              <a:outerShdw blurRad="38100" dist="38100" dir="2700000" algn="tl">
                <a:srgbClr val="000000"/>
              </a:outerShdw>
            </a:effectLst>
          </a:endParaRP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outerShdw>
              </a:effectLst>
            </a:rPr>
            <a:t>विशेष बानी—घुँडा टेकेर प्रार्थना</a:t>
          </a:r>
          <a:endParaRPr lang="en" sz="2000" b="1" kern="1200" dirty="0">
            <a:effectLst>
              <a:outerShdw blurRad="38100" dist="38100" dir="2700000" algn="tl">
                <a:srgbClr val="000000"/>
              </a:outerShdw>
            </a:effectLst>
          </a:endParaRP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outerShdw>
              </a:effectLst>
            </a:rPr>
            <a:t>धन्यवाद र बिन्तीमा केन्द्रित</a:t>
          </a:r>
          <a:endParaRPr lang="en" sz="2000" b="1" kern="1200" dirty="0">
            <a:effectLst>
              <a:outerShdw blurRad="38100" dist="38100" dir="2700000" algn="tl">
                <a:srgbClr val="000000"/>
              </a:outerShdw>
            </a:effectLst>
          </a:endParaRP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0" y="0"/>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ne-NP" sz="1800" b="1" kern="1200" dirty="0">
              <a:solidFill>
                <a:schemeClr val="accent6">
                  <a:lumMod val="75000"/>
                </a:schemeClr>
              </a:solidFill>
            </a:rPr>
            <a:t>यहोशापातले मानिसहरूसामु उभेर प्रार्थना गरे (२ इतिहास २०:५)</a:t>
          </a:r>
          <a:endParaRPr lang="en" sz="1800" b="1" kern="1200" dirty="0">
            <a:solidFill>
              <a:schemeClr val="accent6">
                <a:lumMod val="75000"/>
              </a:schemeClr>
            </a:solidFill>
          </a:endParaRP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marL="0" lvl="0" indent="0" algn="ctr" defTabSz="711200">
            <a:lnSpc>
              <a:spcPct val="90000"/>
            </a:lnSpc>
            <a:spcBef>
              <a:spcPct val="0"/>
            </a:spcBef>
            <a:spcAft>
              <a:spcPct val="35000"/>
            </a:spcAft>
            <a:buNone/>
          </a:pPr>
          <a:r>
            <a:rPr lang="ne-NP" sz="1600" b="1" kern="1200" dirty="0">
              <a:solidFill>
                <a:schemeClr val="accent5">
                  <a:lumMod val="75000"/>
                </a:schemeClr>
              </a:solidFill>
            </a:rPr>
            <a:t>दाउदले परमेश्‍वरको सामु बसेर धन्यवाद दिए (२ शमूएल ७:१८)</a:t>
          </a:r>
          <a:endParaRPr lang="en" sz="1600" b="1" kern="1200" dirty="0">
            <a:solidFill>
              <a:schemeClr val="accent5">
                <a:lumMod val="75000"/>
              </a:schemeClr>
            </a:solidFill>
          </a:endParaRP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ne-NP" sz="1800" b="1" kern="1200" dirty="0">
              <a:solidFill>
                <a:schemeClr val="accent2">
                  <a:lumMod val="75000"/>
                </a:schemeClr>
              </a:solidFill>
            </a:rPr>
            <a:t>राजा सोलोमनले घुँडा टेकेर हातहरू उचाल्दै प्रार्थना गरे (१ राजा ८:५४)</a:t>
          </a:r>
          <a:r>
            <a:rPr lang="en" sz="1800" b="1" kern="1200" dirty="0">
              <a:solidFill>
                <a:schemeClr val="accent2">
                  <a:lumMod val="75000"/>
                </a:schemeClr>
              </a:solidFill>
            </a:rPr>
            <a:t>)</a:t>
          </a: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ne-NP" sz="1800" b="1" kern="1200" dirty="0">
              <a:ln>
                <a:solidFill>
                  <a:schemeClr val="accent4">
                    <a:lumMod val="50000"/>
                  </a:schemeClr>
                </a:solidFill>
              </a:ln>
            </a:rPr>
            <a:t>जमिनमा निहुरिएर मानिसहरूले प्रार्थना गरे (नेहम्याह ८:६)</a:t>
          </a:r>
          <a:endParaRPr lang="en" sz="1800" b="1" kern="1200" dirty="0">
            <a:ln>
              <a:solidFill>
                <a:schemeClr val="accent4">
                  <a:lumMod val="50000"/>
                </a:schemeClr>
              </a:solidFill>
            </a:ln>
          </a:endParaRP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ne-NP" sz="1800" b="1" kern="1200" dirty="0">
              <a:solidFill>
                <a:schemeClr val="accent1">
                  <a:lumMod val="75000"/>
                </a:schemeClr>
              </a:solidFill>
            </a:rPr>
            <a:t>दाउदले ओछ्यानमा नै पल्टेर प्रार्थना गर (१ राजा १:४७)</a:t>
          </a:r>
          <a:endParaRPr lang="en" sz="1800" b="1" kern="1200" dirty="0">
            <a:solidFill>
              <a:schemeClr val="accent1">
                <a:lumMod val="75000"/>
              </a:schemeClr>
            </a:solidFill>
          </a:endParaRP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ne-NP" sz="1800" b="1" kern="1200" dirty="0">
              <a:solidFill>
                <a:schemeClr val="accent3">
                  <a:lumMod val="75000"/>
                </a:schemeClr>
              </a:solidFill>
            </a:rPr>
            <a:t>नेहम्याहले राजाको सामु उभे र मन मनमनै प्रार्थना गरे (नेहम्याह २:१-४)</a:t>
          </a:r>
          <a:r>
            <a:rPr lang="en" sz="2000" b="1" kern="1200" dirty="0">
              <a:solidFill>
                <a:schemeClr val="accent3">
                  <a:lumMod val="75000"/>
                </a:schemeClr>
              </a:solidFill>
            </a:rPr>
            <a:t>)</a:t>
          </a: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ne-NP" sz="2000" b="1" kern="1200" dirty="0">
              <a:solidFill>
                <a:schemeClr val="accent3"/>
              </a:solidFill>
            </a:rPr>
            <a:t>परिवारका सदस्यहरूका लागि</a:t>
          </a:r>
          <a:endParaRPr lang="en" sz="2000" b="1" kern="1200" dirty="0">
            <a:solidFill>
              <a:schemeClr val="accent3"/>
            </a:solidFill>
          </a:endParaRP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409701"/>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Tx/>
            <a:buNone/>
          </a:pPr>
          <a:r>
            <a:rPr lang="en" sz="2000" b="1" kern="1200" dirty="0">
              <a:solidFill>
                <a:schemeClr val="accent1">
                  <a:lumMod val="75000"/>
                </a:schemeClr>
              </a:solidFill>
            </a:rPr>
            <a:t>⁕ </a:t>
          </a:r>
          <a:r>
            <a:rPr lang="ne-NP" sz="2000" b="1" kern="1200" dirty="0">
              <a:solidFill>
                <a:schemeClr val="accent1">
                  <a:lumMod val="75000"/>
                </a:schemeClr>
              </a:solidFill>
            </a:rPr>
            <a:t>हारूनको पापका कारण (ब्यबस्था ९:२०)</a:t>
          </a:r>
          <a:endParaRPr lang="en" sz="2000" b="1" kern="1200" dirty="0"/>
        </a:p>
      </dsp:txBody>
      <dsp:txXfrm>
        <a:off x="220343" y="2409701"/>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accent3">
                  <a:lumMod val="75000"/>
                </a:schemeClr>
              </a:solidFill>
            </a:rPr>
            <a:t>⁕ </a:t>
          </a:r>
          <a:r>
            <a:rPr lang="ne-NP" sz="1800" b="1" kern="1200" dirty="0">
              <a:solidFill>
                <a:schemeClr val="accent3">
                  <a:lumMod val="75000"/>
                </a:schemeClr>
              </a:solidFill>
            </a:rPr>
            <a:t>मरियमको गुनासोका कारण (गन्ती १२:१०-१३)</a:t>
          </a:r>
          <a:endParaRPr lang="en" sz="1800" b="1" kern="1200" dirty="0"/>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ne-NP" sz="2000" b="1" kern="1200" dirty="0">
              <a:solidFill>
                <a:srgbClr val="7030A0"/>
              </a:solidFill>
            </a:rPr>
            <a:t>जनताका लागि:</a:t>
          </a:r>
          <a:endParaRPr lang="en" sz="2000" b="1" kern="1200" dirty="0">
            <a:solidFill>
              <a:srgbClr val="7030A0"/>
            </a:solidFill>
          </a:endParaRP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lumMod val="75000"/>
                </a:schemeClr>
              </a:solidFill>
            </a:rPr>
            <a:t>⁕ </a:t>
          </a:r>
          <a:r>
            <a:rPr lang="ne-NP" sz="2000" b="1" kern="1200" dirty="0">
              <a:solidFill>
                <a:schemeClr val="accent5">
                  <a:lumMod val="75000"/>
                </a:schemeClr>
              </a:solidFill>
            </a:rPr>
            <a:t>तिर्खा लाग्दा (प्रस्थान  १५:२४-२५)</a:t>
          </a:r>
          <a:endParaRPr lang="en" sz="2000" b="1" kern="1200" dirty="0"/>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ne-NP" sz="2400" b="1" kern="1200" dirty="0">
              <a:solidFill>
                <a:schemeClr val="accent6">
                  <a:lumMod val="50000"/>
                </a:schemeClr>
              </a:solidFill>
            </a:rPr>
            <a:t>भोक लाग्दा (गन्ती ११:११-१३)</a:t>
          </a:r>
          <a:endParaRPr lang="en" sz="2000" b="1" kern="1200" dirty="0"/>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ne-NP" sz="2400" b="1" kern="1200" dirty="0">
              <a:solidFill>
                <a:schemeClr val="tx2"/>
              </a:solidFill>
            </a:rPr>
            <a:t>पाप गर्दा (प्रस्थान ३०:३२-३४)</a:t>
          </a:r>
          <a:endParaRPr lang="en" sz="2000" b="1" kern="1200" dirty="0"/>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AB995-775D-4CE9-9D56-B2CAC6FDFEF8}" type="datetimeFigureOut">
              <a:rPr lang="en-US" smtClean="0"/>
              <a:t>4/20/2026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973DE-1969-4CB4-A9AC-296D2DEF0CA9}" type="slidenum">
              <a:rPr lang="en-US" smtClean="0"/>
              <a:t>‹Nº›</a:t>
            </a:fld>
            <a:endParaRPr lang="en-US"/>
          </a:p>
        </p:txBody>
      </p:sp>
    </p:spTree>
    <p:extLst>
      <p:ext uri="{BB962C8B-B14F-4D97-AF65-F5344CB8AC3E}">
        <p14:creationId xmlns:p14="http://schemas.microsoft.com/office/powerpoint/2010/main" val="191910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9973DE-1969-4CB4-A9AC-296D2DEF0CA9}" type="slidenum">
              <a:rPr lang="en-US" smtClean="0"/>
              <a:t>5</a:t>
            </a:fld>
            <a:endParaRPr lang="en-US"/>
          </a:p>
        </p:txBody>
      </p:sp>
    </p:spTree>
    <p:extLst>
      <p:ext uri="{BB962C8B-B14F-4D97-AF65-F5344CB8AC3E}">
        <p14:creationId xmlns:p14="http://schemas.microsoft.com/office/powerpoint/2010/main" val="276701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9973DE-1969-4CB4-A9AC-296D2DEF0CA9}" type="slidenum">
              <a:rPr lang="en-US" smtClean="0"/>
              <a:t>8</a:t>
            </a:fld>
            <a:endParaRPr lang="en-US"/>
          </a:p>
        </p:txBody>
      </p:sp>
    </p:spTree>
    <p:extLst>
      <p:ext uri="{BB962C8B-B14F-4D97-AF65-F5344CB8AC3E}">
        <p14:creationId xmlns:p14="http://schemas.microsoft.com/office/powerpoint/2010/main" val="321149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ne-NP"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प्रार्थना गर्ने योद्धाहरू</a:t>
            </a:r>
            <a:endPar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2779928" cy="338554"/>
          </a:xfrm>
          <a:prstGeom prst="rect">
            <a:avLst/>
          </a:prstGeom>
          <a:noFill/>
        </p:spPr>
        <p:txBody>
          <a:bodyPr wrap="none" rtlCol="0">
            <a:spAutoFit/>
          </a:bodyPr>
          <a:lstStyle/>
          <a:p>
            <a:r>
              <a:rPr lang="ne-NP" sz="1600" b="1" dirty="0">
                <a:solidFill>
                  <a:srgbClr val="FEF5A8"/>
                </a:solidFill>
                <a:effectLst>
                  <a:outerShdw blurRad="38100" dist="38100" dir="2700000" algn="tl">
                    <a:srgbClr val="000000"/>
                  </a:outerShdw>
                </a:effectLst>
              </a:rPr>
              <a:t>मे ९, २०२६को लागि अध्याय ६</a:t>
            </a:r>
            <a:endParaRPr lang="en" sz="1600" b="1" dirty="0">
              <a:solidFill>
                <a:srgbClr val="FEF5A8"/>
              </a:solidFill>
              <a:effectLst>
                <a:outerShdw blurRad="38100" dist="38100" dir="2700000" algn="tl">
                  <a:srgbClr val="000000"/>
                </a:outerShdw>
              </a:effectLst>
            </a:endParaRP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ne-NP"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प्रार्थनाको जीवन</a:t>
            </a:r>
            <a:endPar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ne-NP" b="1" dirty="0">
                <a:solidFill>
                  <a:schemeClr val="accent3">
                    <a:lumMod val="50000"/>
                  </a:schemeClr>
                </a:solidFill>
                <a:latin typeface="Comic Sans MS" panose="030F0702030302020204" pitchFamily="66" charset="0"/>
              </a:rPr>
              <a:t>हनोक परमेश्वरसँग हिँडे; त्यसपछि उनी रहेनन्, किनकि परमेश्वरले उनलाई लग्नुभयो।” (उत्पत्ति ५:२४)</a:t>
            </a:r>
            <a:endParaRPr lang="en" sz="1400"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323439"/>
          </a:xfrm>
          <a:prstGeom prst="rect">
            <a:avLst/>
          </a:prstGeom>
          <a:noFill/>
        </p:spPr>
        <p:txBody>
          <a:bodyPr wrap="square" rtlCol="0">
            <a:spAutoFit/>
          </a:bodyPr>
          <a:lstStyle/>
          <a:p>
            <a:pPr>
              <a:spcBef>
                <a:spcPts val="600"/>
              </a:spcBef>
            </a:pPr>
            <a:r>
              <a:rPr lang="ne-NP" sz="2000" b="1" dirty="0"/>
              <a:t>हनोक कठिन समयमा बाँचेका थिए। जलप्रलयभन्दा अगाडिको सभ्यतामा, दुष्टता बढ्दै थियो। आफ्नो छोराको जन्मपछि उनको परमेश्वरसँगको सम्बन्ध अझ गहिरो भयो र परमेश्‍वरसँगको बातचित बाक्लो भयो (उत्प. ५:२१–२४)।</a:t>
            </a:r>
            <a:endParaRPr lang="en" sz="2000" b="1" dirty="0"/>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644291"/>
            <a:ext cx="9716727" cy="1323439"/>
          </a:xfrm>
          <a:prstGeom prst="rect">
            <a:avLst/>
          </a:prstGeom>
          <a:noFill/>
        </p:spPr>
        <p:txBody>
          <a:bodyPr wrap="square">
            <a:spAutoFit/>
          </a:bodyPr>
          <a:lstStyle/>
          <a:p>
            <a:pPr>
              <a:spcBef>
                <a:spcPts val="600"/>
              </a:spcBef>
            </a:pPr>
            <a:r>
              <a:rPr lang="ne-NP" sz="2000" b="1" dirty="0"/>
              <a:t>परमेश्‍वरसँगको सम्बन्धमा प्रार्थना अत्यन्तै महत्त्वपूर्ण तत्त्व थियो। जति उनको काम धेरै र महत्‍त्वपूर्ण भएको थियो त्यति उनी प्रार्थनामा तिव्रता र निरन्तरता ल्याए। कहिलेकाहीँ उनी एकान्तमा जान्थे परमेश्‍वरसँग बढि कुराकानी गर्थे, तर फेरि मानिसहरूमाझ फर्केर परमेश्वरको ज्ञान बाँड्थे।</a:t>
            </a:r>
            <a:endParaRPr lang="en" sz="2000" b="1" dirty="0"/>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86518" y="4017261"/>
            <a:ext cx="5048407" cy="1938992"/>
          </a:xfrm>
          <a:prstGeom prst="rect">
            <a:avLst/>
          </a:prstGeom>
          <a:noFill/>
        </p:spPr>
        <p:txBody>
          <a:bodyPr wrap="square">
            <a:spAutoFit/>
          </a:bodyPr>
          <a:lstStyle/>
          <a:p>
            <a:pPr>
              <a:spcBef>
                <a:spcPts val="600"/>
              </a:spcBef>
            </a:pPr>
            <a:r>
              <a:rPr lang="ne-NP" sz="2000" b="1" dirty="0"/>
              <a:t>परमेश्वरले हामीलाई भीडमा पनि र एकान्तमा पनि सुन्नुहुन्छ। यस संसारमा कहीँ पनि ठाउँ छैन जहाँ उहाँले हामीलाई देख्‍न सक्नुहुन्‍न र सुन्नु हुन्‍न। हामीले शब्दहरू व्यक्त गरेर प्रार्थना गर्न सक्छौंमहत्त्वपूर्ण कुरा—प्रार्थनामा परमेश्वरसँग निरन्तर जोडिनु।</a:t>
            </a:r>
            <a:endParaRPr lang="en" sz="2000" b="1" dirty="0"/>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7200" b="1" spc="300" dirty="0">
                <a:ln/>
                <a:solidFill>
                  <a:srgbClr val="9A23BC"/>
                </a:solidFill>
                <a:effectLst>
                  <a:outerShdw blurRad="38100" dist="12700" dir="2700000" algn="tl">
                    <a:srgbClr val="000000"/>
                  </a:outerShdw>
                  <a:reflection blurRad="6350" stA="60000" endA="900" endPos="58000" dir="5400000" sy="-100000" algn="bl" rotWithShape="0"/>
                </a:effectLst>
              </a:rPr>
              <a:t>मोशा</a:t>
            </a:r>
            <a:endPar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endParaRP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ne-NP"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परमेश्वरसँग कुराकानी</a:t>
            </a:r>
            <a:endPar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5961" y="904880"/>
            <a:ext cx="12192000" cy="369332"/>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ne-NP" b="1" dirty="0">
                <a:solidFill>
                  <a:srgbClr val="FECC75"/>
                </a:solidFill>
                <a:effectLst>
                  <a:outerShdw blurRad="38100" dist="38100" dir="2700000" algn="tl">
                    <a:srgbClr val="000000">
                      <a:alpha val="43137"/>
                    </a:srgbClr>
                  </a:outerShdw>
                </a:effectLst>
                <a:latin typeface="Comic Sans MS" panose="030F0702030302020204" pitchFamily="66" charset="0"/>
              </a:rPr>
              <a:t>“इस्राएलमा मोशाजस्तो अगमवक्ता फेरि उठेन, जसलाई परमप्रभुले आमनेसामने चिन्नुभएको थियो।” (व्यवस्था ३४:१०)</a:t>
            </a:r>
            <a:endParaRPr lang="en" sz="1400" b="1" dirty="0">
              <a:solidFill>
                <a:srgbClr val="FECC75"/>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rtlCol="0">
            <a:spAutoFit/>
          </a:bodyPr>
          <a:lstStyle/>
          <a:p>
            <a:pPr>
              <a:spcBef>
                <a:spcPts val="600"/>
              </a:spcBef>
            </a:pPr>
            <a:r>
              <a:rPr lang="ne-NP" sz="2000" b="1" dirty="0"/>
              <a:t>सिनै पर्वतमा परमेश्वरको आवाज सुनेपछि मानिसहरू डराए र सीधै उहाँसँग कुरा नगर्न आग्रह गरे (निर्गमन २०:१८–१९)।</a:t>
            </a:r>
            <a:endParaRPr lang="en" sz="2000" b="1" dirty="0"/>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323439"/>
          </a:xfrm>
          <a:prstGeom prst="rect">
            <a:avLst/>
          </a:prstGeom>
          <a:noFill/>
        </p:spPr>
        <p:txBody>
          <a:bodyPr wrap="square">
            <a:spAutoFit/>
          </a:bodyPr>
          <a:lstStyle/>
          <a:p>
            <a:pPr>
              <a:spcBef>
                <a:spcPts val="600"/>
              </a:spcBef>
            </a:pPr>
            <a:r>
              <a:rPr lang="ne-NP" sz="2000" b="1" dirty="0"/>
              <a:t> मोशाको मामिलामा त्यो थिएन। उनले परमेश्‍वरसँग आमनेसामने कुरा गरेका थिए (व्यवस्था ३४:१०) (जलिरहेको झाङ्गदेखि उनको मृत्यु नहुञ्‍जेल)। मोशा र परमेश्‍वरको बिचमा नियमित रूपमा कुरा कानी हुन्थ्यो (प्रस्थान ३३:९-११)।</a:t>
            </a:r>
            <a:endParaRPr lang="en-US" sz="2000" b="1" dirty="0"/>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84830"/>
          </a:xfrm>
          <a:prstGeom prst="rect">
            <a:avLst/>
          </a:prstGeom>
          <a:noFill/>
        </p:spPr>
        <p:txBody>
          <a:bodyPr wrap="square">
            <a:spAutoFit/>
          </a:bodyPr>
          <a:lstStyle/>
          <a:p>
            <a:pPr>
              <a:spcBef>
                <a:spcPts val="600"/>
              </a:spcBef>
            </a:pPr>
            <a:r>
              <a:rPr lang="ne-NP" sz="2000" b="1" dirty="0"/>
              <a:t>हामीले आमनेसामने कुरा गर्ने अवसर नपाए पनि, प्रार्थनाले त्यो दूरी हटाउँछ।</a:t>
            </a:r>
          </a:p>
          <a:p>
            <a:pPr>
              <a:spcBef>
                <a:spcPts val="600"/>
              </a:spcBef>
            </a:pPr>
            <a:endParaRPr lang="ne-NP" sz="2000" b="1" dirty="0"/>
          </a:p>
        </p:txBody>
      </p:sp>
      <p:sp>
        <p:nvSpPr>
          <p:cNvPr id="34" name="CuadroTexto 33">
            <a:extLst>
              <a:ext uri="{FF2B5EF4-FFF2-40B4-BE49-F238E27FC236}">
                <a16:creationId xmlns:a16="http://schemas.microsoft.com/office/drawing/2014/main" id="{E5F34A14-3944-824B-28F3-4966A07FCA5A}"/>
              </a:ext>
            </a:extLst>
          </p:cNvPr>
          <p:cNvSpPr txBox="1"/>
          <p:nvPr/>
        </p:nvSpPr>
        <p:spPr>
          <a:xfrm>
            <a:off x="2697554" y="3499666"/>
            <a:ext cx="4699463" cy="2554545"/>
          </a:xfrm>
          <a:prstGeom prst="rect">
            <a:avLst/>
          </a:prstGeom>
          <a:noFill/>
        </p:spPr>
        <p:txBody>
          <a:bodyPr wrap="square">
            <a:spAutoFit/>
          </a:bodyPr>
          <a:lstStyle/>
          <a:p>
            <a:pPr>
              <a:spcBef>
                <a:spcPts val="600"/>
              </a:spcBef>
            </a:pPr>
            <a:r>
              <a:rPr lang="ne-NP" sz="2000" b="1" dirty="0"/>
              <a:t> मोशाले परमेश्‍वरसँग धेरै पल्ट चालिस दिनसम्म कुराकानी गरेको बाइबलले उल्लेख गरेको छ। ती दिनहरूमा परमेश्‍वरले मोशालाई विशेष निर्देशनहरू दिनुभएको थिए। पवित्रस्थानको निर्माण र विभिन्ने व्यवस्था तथा विधिहरू उनलाई दिइएको थियो। ती समयमा उनले मानिसहरूका निम्ति मध्यस्थता पनि गरेका थिए।</a:t>
            </a:r>
            <a:endParaRPr lang="en" sz="2000" b="1" dirty="0"/>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ne-NP"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मध्यस्थताको प्रार्थना</a:t>
            </a:r>
            <a:endPar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646331"/>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rgbClr val="7030A0"/>
                </a:solidFill>
                <a:latin typeface="Comic Sans MS" panose="030F0702030302020204" pitchFamily="66" charset="0"/>
              </a:rPr>
              <a:t>“परमप्रभु हारूनमाथि क्रोधित हुनुहुन्थ्यो… तर त्यसबेला मैले हारूनका लागि पनि प्रार्थना गरें।” (व्यवस्था ९:२०)</a:t>
            </a:r>
            <a:endParaRPr lang="en" sz="1400" b="1" dirty="0">
              <a:solidFill>
                <a:srgbClr val="7030A0"/>
              </a:solidFill>
              <a:latin typeface="Comic Sans MS" panose="030F0702030302020204" pitchFamily="66" charset="0"/>
            </a:endParaRP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1092607"/>
          </a:xfrm>
          <a:prstGeom prst="rect">
            <a:avLst/>
          </a:prstGeom>
          <a:noFill/>
        </p:spPr>
        <p:txBody>
          <a:bodyPr wrap="square" rtlCol="0">
            <a:spAutoFit/>
          </a:bodyPr>
          <a:lstStyle/>
          <a:p>
            <a:pPr>
              <a:spcBef>
                <a:spcPts val="600"/>
              </a:spcBef>
            </a:pPr>
            <a:r>
              <a:rPr lang="ne-NP" sz="2000" b="1" dirty="0"/>
              <a:t>मध्यस्थताको प्रार्थना भनेको अरूका लागि गरिने प्रार्थना हो (याकूब ५:१६; मत्ती ५:४४; १ तिमोथी २:१–४)।</a:t>
            </a:r>
          </a:p>
          <a:p>
            <a:pPr>
              <a:spcBef>
                <a:spcPts val="600"/>
              </a:spcBef>
            </a:pPr>
            <a:endParaRPr lang="ne-NP" sz="2000" b="1" dirty="0"/>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3078304938"/>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ne-NP" sz="2000" b="1" dirty="0"/>
              <a:t>के कुराले मोशालाई यस्तो प्रार्थना गर्न प्रेरित गर्‍यो? </a:t>
            </a:r>
            <a:endParaRPr lang="en" sz="2000" b="1" dirty="0"/>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400110"/>
          </a:xfrm>
          <a:prstGeom prst="rect">
            <a:avLst/>
          </a:prstGeom>
          <a:noFill/>
        </p:spPr>
        <p:txBody>
          <a:bodyPr wrap="square">
            <a:spAutoFit/>
          </a:bodyPr>
          <a:lstStyle/>
          <a:p>
            <a:pPr lvl="0">
              <a:spcBef>
                <a:spcPts val="600"/>
              </a:spcBef>
              <a:defRPr/>
            </a:pPr>
            <a:r>
              <a:rPr lang="ne-NP" sz="2000" b="1" dirty="0">
                <a:solidFill>
                  <a:prstClr val="black"/>
                </a:solidFill>
              </a:rPr>
              <a:t>मोशाले विभिन्न अवस्थामा अरूका लागि प्रार्थना गरे: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lvl="0" algn="ctr">
              <a:spcBef>
                <a:spcPts val="600"/>
              </a:spcBef>
              <a:defRPr/>
            </a:pPr>
            <a:r>
              <a:rPr lang="ne-NP" sz="2000" b="1" dirty="0">
                <a:solidFill>
                  <a:prstClr val="black"/>
                </a:solidFill>
              </a:rPr>
              <a:t>मानिसहरूप्रति उनको प्रेम। हामीलाई पनि यही कुराले प्रेरित गर्नुपर्छ।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361214" y="1433916"/>
            <a:ext cx="11469571" cy="3539430"/>
          </a:xfrm>
          <a:prstGeom prst="rect">
            <a:avLst/>
          </a:prstGeom>
          <a:noFill/>
        </p:spPr>
        <p:txBody>
          <a:bodyPr wrap="square">
            <a:spAutoFit/>
          </a:bodyPr>
          <a:lstStyle/>
          <a:p>
            <a:pPr>
              <a:spcBef>
                <a:spcPts val="600"/>
              </a:spcBef>
            </a:pPr>
            <a:r>
              <a:rPr lang="ne-NP" sz="2800" b="1" dirty="0">
                <a:latin typeface="Constantia" panose="02030602050306030303" pitchFamily="18" charset="0"/>
              </a:rPr>
              <a:t>“हामीले परिवारमा प्रार्थना गर्नुपर्छ, र विशेष गरी गोप्य प्रार्थनालाई बेवास्ता गर्नु हुँदैन, किनकि यो आत्माको जीवन हो। प्रार्थना बिना आत्मा फस्टाउन असम्भव छ। केवल पारिवारिक वा सार्वजनिक प्रार्थना पर्याप्त हुँदैन। एकान्तमा आत्मालाई परमेश्वरसमक्ष खुला राख्नुपर्छ।गोप्य प्रार्थना केवल परमेश्वरले मात्र सुन्नुहुन्छ। कुनै जिज्ञासु कानले यसलाई सुन्नु हुँदैन। यस्तो प्रार्थनामा आत्मा बाहिरी प्रभाव र उत्तेजनाबाट स्वतन्त्र हुन्छ। शान्त तर उत्साहपूर्ण रूपमा आत्मा परमेश्वरतर्फ बढ्छ। गोप्य रूपमा देख्नुहुने परमेश्वरबाट आउने प्रभाव मधुर र स्थायी हुन्छ, जसले हृदयबाट उठेको प्रार्थना सुन्नुहुन्छ।”</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ne-NP" sz="1600" b="1" dirty="0"/>
              <a:t>ई. जी. ह्वाइट, </a:t>
            </a:r>
            <a:r>
              <a:rPr lang="ne-NP" sz="1600" b="1" i="1" dirty="0"/>
              <a:t>स्टेप्स टु क्राइस्ट</a:t>
            </a:r>
            <a:r>
              <a:rPr lang="ne-NP" sz="1600" b="1" dirty="0"/>
              <a:t>, पृ, ९८ </a:t>
            </a:r>
            <a:endParaRPr lang="en" sz="1600" b="1" dirty="0"/>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61122"/>
            <a:ext cx="7105650" cy="1569660"/>
          </a:xfrm>
          <a:prstGeom prst="rect">
            <a:avLst/>
          </a:prstGeom>
          <a:noFill/>
        </p:spPr>
        <p:txBody>
          <a:bodyPr wrap="square">
            <a:spAutoFit/>
          </a:bodyPr>
          <a:lstStyle/>
          <a:p>
            <a:pPr lvl="0" algn="ctr">
              <a:defRPr/>
            </a:pPr>
            <a:r>
              <a:rPr lang="ne-NP"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“म परमप्रभुलाई प्रेम गर्छु, किनकि उहाँले मेरो आवाज र मेरो करुणाको बिन्ती सुन्नुभयो। उहाँले आफ्नो कान मेरोतर्फ लगाउनुभयो, त्यसैले म जीवनभर उहाँलाई पुकार्नेछु।” (भजन ११६:१–२)</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e-NP" sz="2000" b="1" dirty="0">
                <a:solidFill>
                  <a:srgbClr val="00BB2C"/>
                </a:solidFill>
              </a:rPr>
              <a:t>दानिएल</a:t>
            </a:r>
            <a:r>
              <a:rPr lang="en" sz="2000" b="1" dirty="0">
                <a:solidFill>
                  <a:srgbClr val="00BB2C"/>
                </a:solidFill>
              </a:rPr>
              <a:t>:</a:t>
            </a:r>
          </a:p>
          <a:p>
            <a:pPr lvl="1">
              <a:spcBef>
                <a:spcPts val="600"/>
              </a:spcBef>
            </a:pPr>
            <a:r>
              <a:rPr lang="ne-NP" sz="2000" b="1" dirty="0"/>
              <a:t>खतराको समयमा प्रार्थना</a:t>
            </a:r>
          </a:p>
          <a:p>
            <a:pPr lvl="1">
              <a:spcBef>
                <a:spcPts val="600"/>
              </a:spcBef>
            </a:pPr>
            <a:r>
              <a:rPr lang="ne-NP" sz="2000" b="1" dirty="0"/>
              <a:t>खतराको समयमा प्रार्थना</a:t>
            </a:r>
          </a:p>
          <a:p>
            <a:pPr>
              <a:spcBef>
                <a:spcPts val="1800"/>
              </a:spcBef>
            </a:pPr>
            <a:r>
              <a:rPr lang="ne-NP" sz="2000" b="1" dirty="0">
                <a:solidFill>
                  <a:srgbClr val="0070BB"/>
                </a:solidFill>
              </a:rPr>
              <a:t>हनोक</a:t>
            </a:r>
            <a:r>
              <a:rPr lang="en" sz="2000" b="1" dirty="0">
                <a:solidFill>
                  <a:srgbClr val="0070BB"/>
                </a:solidFill>
              </a:rPr>
              <a:t>:</a:t>
            </a:r>
          </a:p>
          <a:p>
            <a:pPr lvl="1">
              <a:spcBef>
                <a:spcPts val="600"/>
              </a:spcBef>
            </a:pPr>
            <a:r>
              <a:rPr lang="ne-NP" sz="2000" b="1" dirty="0"/>
              <a:t>प्रार्थनाको जीवन</a:t>
            </a:r>
            <a:endParaRPr lang="en" sz="2000" b="1" dirty="0"/>
          </a:p>
          <a:p>
            <a:pPr>
              <a:spcBef>
                <a:spcPts val="1800"/>
              </a:spcBef>
            </a:pPr>
            <a:r>
              <a:rPr lang="ne-NP" sz="2000" b="1" dirty="0">
                <a:solidFill>
                  <a:srgbClr val="BB4B00"/>
                </a:solidFill>
              </a:rPr>
              <a:t>मोशा</a:t>
            </a:r>
            <a:r>
              <a:rPr lang="en" sz="2000" b="1" dirty="0">
                <a:solidFill>
                  <a:srgbClr val="BB4B00"/>
                </a:solidFill>
              </a:rPr>
              <a:t>:</a:t>
            </a:r>
          </a:p>
          <a:p>
            <a:pPr lvl="1">
              <a:spcBef>
                <a:spcPts val="600"/>
              </a:spcBef>
            </a:pPr>
            <a:r>
              <a:rPr lang="ne-NP" sz="2000" b="1" dirty="0"/>
              <a:t>परमेश्वरसँग कुरा गर्नु</a:t>
            </a:r>
            <a:endParaRPr lang="es-ES" sz="2000" b="1" dirty="0"/>
          </a:p>
          <a:p>
            <a:pPr lvl="1">
              <a:spcBef>
                <a:spcPts val="600"/>
              </a:spcBef>
            </a:pPr>
            <a:r>
              <a:rPr lang="ne-NP" sz="2000" b="1" dirty="0"/>
              <a:t>मध्यस्थताको प्रार्थना</a:t>
            </a:r>
            <a:endParaRPr lang="en" sz="2000" b="1" dirty="0"/>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rtlCol="0">
            <a:spAutoFit/>
          </a:bodyPr>
          <a:lstStyle/>
          <a:p>
            <a:pPr>
              <a:spcBef>
                <a:spcPts val="600"/>
              </a:spcBef>
            </a:pPr>
            <a:r>
              <a:rPr lang="ne-NP" sz="2000" b="1" dirty="0"/>
              <a:t>मानवसहित सबै जीवहरूलाई परमेश्वरले एकअर्कासँग र उहाँसँग संवाद गर्न सक्ने क्षमतासहित सृष्टि गर्नुभएको थियो। </a:t>
            </a:r>
            <a:endParaRPr lang="en" sz="2000" b="1" dirty="0"/>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lvl="0">
              <a:spcBef>
                <a:spcPts val="600"/>
              </a:spcBef>
              <a:defRPr/>
            </a:pPr>
            <a:r>
              <a:rPr lang="ne-NP" sz="2000" b="1" dirty="0">
                <a:solidFill>
                  <a:prstClr val="black"/>
                </a:solidFill>
              </a:rPr>
              <a:t>दानिएल, हनोक, र मोशा यस शक्तिशाली उपहारलाई कसरी प्रयोग गरेका थिए भन्ने उदाहरण हुन्।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739093"/>
            <a:ext cx="7075369" cy="707886"/>
          </a:xfrm>
          <a:prstGeom prst="rect">
            <a:avLst/>
          </a:prstGeom>
          <a:noFill/>
        </p:spPr>
        <p:txBody>
          <a:bodyPr wrap="square">
            <a:spAutoFit/>
          </a:bodyPr>
          <a:lstStyle/>
          <a:p>
            <a:pPr lvl="0">
              <a:spcBef>
                <a:spcPts val="600"/>
              </a:spcBef>
              <a:defRPr/>
            </a:pPr>
            <a:r>
              <a:rPr lang="ne-NP" sz="2000" b="1" dirty="0">
                <a:solidFill>
                  <a:prstClr val="black"/>
                </a:solidFill>
              </a:rPr>
              <a:t>तर परमेश्वरले हामीलाई एउटा उपहार दिनुभयो—एक “मोबाइल”— जसले हामीलाई उहाँसँग निरन्तर संवाद गर्न दिन्छ: प्रार्थना।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937457"/>
            <a:ext cx="7075368" cy="707886"/>
          </a:xfrm>
          <a:prstGeom prst="rect">
            <a:avLst/>
          </a:prstGeom>
          <a:noFill/>
        </p:spPr>
        <p:txBody>
          <a:bodyPr wrap="square">
            <a:spAutoFit/>
          </a:bodyPr>
          <a:lstStyle/>
          <a:p>
            <a:pPr lvl="0">
              <a:spcBef>
                <a:spcPts val="600"/>
              </a:spcBef>
              <a:defRPr/>
            </a:pPr>
            <a:r>
              <a:rPr lang="ne-NP" sz="2000" b="1" dirty="0">
                <a:solidFill>
                  <a:prstClr val="black"/>
                </a:solidFill>
              </a:rPr>
              <a:t>दुर्भाग्यवश, आदम र हव्वाले पाप गरेपछि मानिसहरूले परमेश्वरसँग प्रत्यक्ष संवाद गर्ने क्षमता वा अवसर गुमाए।</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7200" b="1" spc="300" dirty="0">
                <a:ln/>
                <a:solidFill>
                  <a:srgbClr val="D15381"/>
                </a:solidFill>
                <a:effectLst>
                  <a:outerShdw blurRad="38100" dist="12700" dir="2700000" algn="tl">
                    <a:srgbClr val="000000"/>
                  </a:outerShdw>
                  <a:reflection blurRad="6350" stA="60000" endA="900" endPos="58000" dir="5400000" sy="-100000" algn="bl" rotWithShape="0"/>
                </a:effectLst>
              </a:rPr>
              <a:t>दानिएल</a:t>
            </a:r>
            <a:endPar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endParaRP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ne-NP"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खतराको समयमा प्रार्थना</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338554"/>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ne-NP" sz="1600" b="1" dirty="0">
                <a:solidFill>
                  <a:schemeClr val="accent1">
                    <a:lumMod val="75000"/>
                  </a:schemeClr>
                </a:solidFill>
                <a:latin typeface="Comic Sans MS" panose="030F0702030302020204" pitchFamily="66" charset="0"/>
              </a:rPr>
              <a:t>“त्यसपछि मैले परमप्रभु परमेश्वरतर्फ फर्किएँ र प्रार्थना, बिन्ती, उपवास, भाङ्रा लुगा र खरानी दलेर उहाँलाई खोजेँ।” (दानिएल ९:३)</a:t>
            </a:r>
            <a:endParaRPr lang="es-ES" sz="1600" b="1" dirty="0">
              <a:solidFill>
                <a:schemeClr val="accent1">
                  <a:lumMod val="75000"/>
                </a:schemeClr>
              </a:solidFill>
              <a:latin typeface="Comic Sans MS" panose="030F0702030302020204" pitchFamily="66" charset="0"/>
            </a:endParaRPr>
          </a:p>
        </p:txBody>
      </p:sp>
      <p:grpSp>
        <p:nvGrpSpPr>
          <p:cNvPr id="2" name="Grupo 1">
            <a:extLst>
              <a:ext uri="{FF2B5EF4-FFF2-40B4-BE49-F238E27FC236}">
                <a16:creationId xmlns:a16="http://schemas.microsoft.com/office/drawing/2014/main" id="{BE112EA2-DC9E-59FB-69B1-3D606C538591}"/>
              </a:ext>
            </a:extLst>
          </p:cNvPr>
          <p:cNvGrpSpPr/>
          <p:nvPr/>
        </p:nvGrpSpPr>
        <p:grpSpPr>
          <a:xfrm>
            <a:off x="123105" y="3267077"/>
            <a:ext cx="769343" cy="3590922"/>
            <a:chOff x="123105" y="3267077"/>
            <a:chExt cx="769343" cy="3590922"/>
          </a:xfrm>
        </p:grpSpPr>
        <p:grpSp>
          <p:nvGrpSpPr>
            <p:cNvPr id="31" name="Grupo 30">
              <a:extLst>
                <a:ext uri="{FF2B5EF4-FFF2-40B4-BE49-F238E27FC236}">
                  <a16:creationId xmlns:a16="http://schemas.microsoft.com/office/drawing/2014/main" id="{5427E3BD-D8B0-14CF-8A3D-D9E7BDEB75A9}"/>
                </a:ext>
              </a:extLst>
            </p:cNvPr>
            <p:cNvGrpSpPr/>
            <p:nvPr/>
          </p:nvGrpSpPr>
          <p:grpSpPr>
            <a:xfrm>
              <a:off x="123105" y="3267077"/>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89292" y="3995478"/>
              <a:ext cx="636969" cy="2862521"/>
            </a:xfrm>
            <a:prstGeom prst="rect">
              <a:avLst/>
            </a:prstGeom>
            <a:noFill/>
          </p:spPr>
          <p:txBody>
            <a:bodyPr vert="wordArtVert" wrap="square" rtlCol="0">
              <a:spAutoFit/>
            </a:bodyPr>
            <a:lstStyle/>
            <a:p>
              <a:r>
                <a:rPr lang="ne-NP" b="1" spc="-1000" dirty="0">
                  <a:effectLst>
                    <a:outerShdw blurRad="38100" dist="38100" dir="2700000" algn="tl">
                      <a:srgbClr val="000000">
                        <a:alpha val="43137"/>
                      </a:srgbClr>
                    </a:outerShdw>
                  </a:effectLst>
                </a:rPr>
                <a:t>राम्राप्रशासक</a:t>
              </a:r>
              <a:endParaRPr lang="en" b="1" spc="-1000" dirty="0">
                <a:effectLst>
                  <a:outerShdw blurRad="38100" dist="38100" dir="2700000" algn="tl">
                    <a:srgbClr val="000000">
                      <a:alpha val="43137"/>
                    </a:srgbClr>
                  </a:outerShdw>
                </a:effectLst>
              </a:endParaRP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997510" y="3871654"/>
              <a:ext cx="586699" cy="123815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e-NP" sz="1600" spc="0" dirty="0"/>
                <a:t>इमानदार</a:t>
              </a:r>
              <a:endParaRPr lang="en" spc="0" dirty="0"/>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4364" y="3267077"/>
            <a:ext cx="758519" cy="3515911"/>
            <a:chOff x="1678313"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8313" y="3143252"/>
              <a:ext cx="758519" cy="3515911"/>
              <a:chOff x="2383404"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2383404"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739088" y="4153756"/>
              <a:ext cx="636969" cy="107266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e-NP" spc="-600" dirty="0"/>
                <a:t>मेहनती</a:t>
              </a:r>
              <a:endParaRPr lang="en" spc="-600" dirty="0"/>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21510" y="3267075"/>
            <a:ext cx="754777" cy="3515912"/>
            <a:chOff x="2447926"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7926" y="3143251"/>
              <a:ext cx="754777" cy="3515912"/>
              <a:chOff x="3479480"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a:fillRect/>
              </a:stretch>
            </p:blipFill>
            <p:spPr bwMode="auto">
              <a:xfrm>
                <a:off x="3479480"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06830" y="3871654"/>
              <a:ext cx="636969" cy="63305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e-NP" dirty="0"/>
                <a:t>अडिग</a:t>
              </a:r>
              <a:endParaRPr lang="en" dirty="0"/>
            </a:p>
          </p:txBody>
        </p:sp>
      </p:grpSp>
      <p:grpSp>
        <p:nvGrpSpPr>
          <p:cNvPr id="11" name="Grupo 10">
            <a:extLst>
              <a:ext uri="{FF2B5EF4-FFF2-40B4-BE49-F238E27FC236}">
                <a16:creationId xmlns:a16="http://schemas.microsoft.com/office/drawing/2014/main" id="{F99F251B-8F5C-D073-1E83-61129DE1675F}"/>
              </a:ext>
            </a:extLst>
          </p:cNvPr>
          <p:cNvGrpSpPr/>
          <p:nvPr/>
        </p:nvGrpSpPr>
        <p:grpSpPr>
          <a:xfrm>
            <a:off x="4369407" y="3267075"/>
            <a:ext cx="767206" cy="3515913"/>
            <a:chOff x="4369407" y="3267075"/>
            <a:chExt cx="767206" cy="3515913"/>
          </a:xfrm>
        </p:grpSpPr>
        <p:grpSp>
          <p:nvGrpSpPr>
            <p:cNvPr id="35" name="Grupo 34">
              <a:extLst>
                <a:ext uri="{FF2B5EF4-FFF2-40B4-BE49-F238E27FC236}">
                  <a16:creationId xmlns:a16="http://schemas.microsoft.com/office/drawing/2014/main" id="{B1C1D55B-58DC-0613-0C8F-7BA9CC518588}"/>
                </a:ext>
              </a:extLst>
            </p:cNvPr>
            <p:cNvGrpSpPr/>
            <p:nvPr/>
          </p:nvGrpSpPr>
          <p:grpSpPr>
            <a:xfrm>
              <a:off x="4369407" y="3267075"/>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4409391" y="3995479"/>
              <a:ext cx="687239" cy="1055930"/>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e-NP" sz="2000" spc="-600" dirty="0"/>
                <a:t>भरपर्दो</a:t>
              </a:r>
              <a:endParaRPr lang="en" sz="2000" spc="-600" dirty="0"/>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408795" y="3267075"/>
            <a:ext cx="771443" cy="3515913"/>
            <a:chOff x="399792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97925" y="3143250"/>
              <a:ext cx="771443" cy="3515913"/>
              <a:chOff x="5713262"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a:fillRect/>
              </a:stretch>
            </p:blipFill>
            <p:spPr bwMode="auto">
              <a:xfrm>
                <a:off x="5713262"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040027" y="3871654"/>
              <a:ext cx="687239" cy="1264962"/>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e-NP" sz="2000" spc="0" dirty="0"/>
                <a:t>सम्मानित</a:t>
              </a:r>
              <a:endParaRPr lang="en" sz="2000" spc="0" dirty="0"/>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62722" cy="3515913"/>
            <a:chOff x="4733213" y="3143250"/>
            <a:chExt cx="762722"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96090" y="3871654"/>
              <a:ext cx="636969"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e-NP" spc="-800" dirty="0"/>
                <a:t>विश्वासी र निष्ठावान</a:t>
              </a:r>
              <a:endParaRPr lang="en" spc="-800" dirty="0"/>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503998" y="3267075"/>
            <a:ext cx="769343" cy="3515914"/>
            <a:chOff x="5465648" y="3143250"/>
            <a:chExt cx="769343"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65648" y="3143250"/>
              <a:ext cx="769343" cy="3515914"/>
              <a:chOff x="787171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a:fillRect/>
              </a:stretch>
            </p:blipFill>
            <p:spPr bwMode="auto">
              <a:xfrm>
                <a:off x="787171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2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531835" y="3871654"/>
              <a:ext cx="636969" cy="2713692"/>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e-NP" spc="-600" dirty="0"/>
                <a:t>कुनै खराब बानी नभएको</a:t>
              </a:r>
              <a:endParaRPr lang="en" spc="-600" dirty="0"/>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59342"/>
            <a:ext cx="8828116" cy="1015663"/>
          </a:xfrm>
          <a:prstGeom prst="rect">
            <a:avLst/>
          </a:prstGeom>
          <a:noFill/>
        </p:spPr>
        <p:txBody>
          <a:bodyPr wrap="square" rtlCol="0">
            <a:spAutoFit/>
          </a:bodyPr>
          <a:lstStyle/>
          <a:p>
            <a:pPr>
              <a:spcBef>
                <a:spcPts val="600"/>
              </a:spcBef>
            </a:pPr>
            <a:r>
              <a:rPr lang="ne-NP" sz="2000" b="1" dirty="0"/>
              <a:t>परमेश्वरमाथिको विश्वासका कारण दानिएलले ज्ञान, सपना व्याख्या गर्ने क्षमता र बुद्धि पाए (दानि. १:८, १७, २०)। जब उनको र उनका साथीहरूको जीवन जोखिममा पर्‍यो, उनले प्रार्थनामा परमेश्वरतर्फ फर्किए (दानि. २:१७–२३)।</a:t>
            </a:r>
            <a:endParaRPr lang="en" sz="2000" b="1" dirty="0"/>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707886"/>
          </a:xfrm>
          <a:prstGeom prst="rect">
            <a:avLst/>
          </a:prstGeom>
          <a:noFill/>
        </p:spPr>
        <p:txBody>
          <a:bodyPr wrap="square">
            <a:spAutoFit/>
          </a:bodyPr>
          <a:lstStyle/>
          <a:p>
            <a:pPr>
              <a:spcBef>
                <a:spcPts val="600"/>
              </a:spcBef>
            </a:pPr>
            <a:r>
              <a:rPr lang="ne-NP" sz="2000" b="1" dirty="0"/>
              <a:t>प्रार्थनामय जीवनपछि दानिएलले कस्ता गुणहरू प्राप्त गरे (दानि. ६:३–५)?</a:t>
            </a:r>
            <a:endParaRPr lang="en" sz="2000" b="1" dirty="0"/>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strVal val="#ppt_w+.3"/>
                                          </p:val>
                                        </p:tav>
                                        <p:tav tm="100000">
                                          <p:val>
                                            <p:strVal val="#ppt_w"/>
                                          </p:val>
                                        </p:tav>
                                      </p:tavLst>
                                    </p:anim>
                                    <p:anim calcmode="lin" valueType="num">
                                      <p:cBhvr>
                                        <p:cTn id="74" dur="1000" fill="hold"/>
                                        <p:tgtEl>
                                          <p:spTgt spid="11"/>
                                        </p:tgtEl>
                                        <p:attrNameLst>
                                          <p:attrName>ppt_h</p:attrName>
                                        </p:attrNameLst>
                                      </p:cBhvr>
                                      <p:tavLst>
                                        <p:tav tm="0">
                                          <p:val>
                                            <p:strVal val="#ppt_h"/>
                                          </p:val>
                                        </p:tav>
                                        <p:tav tm="100000">
                                          <p:val>
                                            <p:strVal val="#ppt_h"/>
                                          </p:val>
                                        </p:tav>
                                      </p:tavLst>
                                    </p:anim>
                                    <p:animEffect transition="in" filter="fade">
                                      <p:cBhvr>
                                        <p:cTn id="75" dur="10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228602" y="1247833"/>
            <a:ext cx="6085536" cy="923330"/>
          </a:xfrm>
          <a:prstGeom prst="rect">
            <a:avLst/>
          </a:prstGeom>
          <a:noFill/>
        </p:spPr>
        <p:txBody>
          <a:bodyPr wrap="square" rtlCol="0">
            <a:spAutoFit/>
          </a:bodyPr>
          <a:lstStyle/>
          <a:p>
            <a:pPr>
              <a:spcBef>
                <a:spcPts val="600"/>
              </a:spcBef>
            </a:pPr>
            <a:r>
              <a:rPr lang="ne-NP" b="1" dirty="0"/>
              <a:t>स्वर्गले दानिएलको प्रार्थनामा ध्यान दियो (दानि. ९:२०–२३; १०:१२)। उनका शत्रुहरूले उनलाई हानि पुर्‍याउन सक्ने एउटै उपाय थियो—उनको प्रार्थनाको बानी तोड्नु (दानि. ६:५–७)।</a:t>
            </a:r>
            <a:endParaRPr lang="en" b="1" dirty="0"/>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4089131292"/>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ne-NP"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खतराको समयमा प्रार्थना</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338554"/>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ne-NP" sz="1600" b="1" dirty="0">
                <a:solidFill>
                  <a:schemeClr val="accent1">
                    <a:lumMod val="75000"/>
                  </a:schemeClr>
                </a:solidFill>
                <a:latin typeface="Comic Sans MS" panose="030F0702030302020204" pitchFamily="66" charset="0"/>
              </a:rPr>
              <a:t>“त्यसपछि मैले परमप्रभु परमेश्वरतर्फ फर्किएँ र प्रार्थना, बिन्ती, उपवास, भाङ्रा लुगा र खरानी दलेर उहाँलाई खोजेँ।” (दानिएल ९:३)</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1092607"/>
          </a:xfrm>
          <a:prstGeom prst="rect">
            <a:avLst/>
          </a:prstGeom>
          <a:noFill/>
        </p:spPr>
        <p:txBody>
          <a:bodyPr wrap="square">
            <a:spAutoFit/>
          </a:bodyPr>
          <a:lstStyle/>
          <a:p>
            <a:pPr lvl="0">
              <a:spcBef>
                <a:spcPts val="600"/>
              </a:spcBef>
              <a:defRPr/>
            </a:pPr>
            <a:r>
              <a:rPr lang="ne-NP" sz="2000" b="1" dirty="0">
                <a:solidFill>
                  <a:prstClr val="black"/>
                </a:solidFill>
              </a:rPr>
              <a:t>मृत्युको धम्की सामना गर्दा पनि दानिएलले आफ्नो प्रार्थना बानी कायम राखे (दानि. ६:१०):</a:t>
            </a:r>
          </a:p>
          <a:p>
            <a:pPr lvl="0">
              <a:spcBef>
                <a:spcPts val="600"/>
              </a:spcBef>
              <a:defRPr/>
            </a:pPr>
            <a:endParaRPr lang="ne-NP" sz="2000" b="1" dirty="0">
              <a:solidFill>
                <a:prstClr val="black"/>
              </a:solidFill>
            </a:endParaRP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e-NP" sz="4400" b="1" dirty="0">
                <a:ln/>
                <a:solidFill>
                  <a:schemeClr val="accent4"/>
                </a:solidFill>
                <a:effectLst>
                  <a:outerShdw blurRad="38100" dist="38100" dir="2700000" algn="tl">
                    <a:srgbClr val="000000">
                      <a:alpha val="43137"/>
                    </a:srgbClr>
                  </a:outerShdw>
                </a:effectLst>
              </a:rPr>
              <a:t>सही आशनमा प्रार्थना गर्नु</a:t>
            </a:r>
            <a:endParaRPr lang="en" sz="4400" b="1"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ne-NP" b="1" dirty="0">
                <a:effectLst>
                  <a:outerShdw blurRad="38100" dist="38100" dir="2700000" algn="tl">
                    <a:srgbClr val="000000"/>
                  </a:outerShdw>
                </a:effectLst>
                <a:latin typeface="Comic Sans MS" panose="030F0702030302020204" pitchFamily="66" charset="0"/>
              </a:rPr>
              <a:t>"जब दानियलले त्यो आदेशमा छाप लागेको थाहा पाए, उनी आफ्नो घर गए, जहाँ उनको माथिल्लो कोठाका झ्यालहरू यरूशलेमतिर खुल्दथे। उनी अघि झैं दिनमा तीन पटक आफ्ना घुँडा टेकेर प्रार्थना गर्थे र आफ्ना परमेश्वरलाई धन्यवाद चढाउँथे। दानिएल  ६:१० </a:t>
            </a:r>
            <a:endParaRPr lang="en" sz="1400" b="1" dirty="0">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923330"/>
          </a:xfrm>
          <a:prstGeom prst="rect">
            <a:avLst/>
          </a:prstGeom>
          <a:noFill/>
        </p:spPr>
        <p:txBody>
          <a:bodyPr wrap="square" rtlCol="0">
            <a:spAutoFit/>
          </a:bodyPr>
          <a:lstStyle/>
          <a:p>
            <a:pPr>
              <a:spcBef>
                <a:spcPts val="600"/>
              </a:spcBef>
            </a:pPr>
            <a:r>
              <a:rPr lang="ne-NP" b="1" dirty="0"/>
              <a:t>"जब हामी प्रार्थना गर्छौं, हामी परमेश्वरसँग यसरी कुरा गर्छौं मानौं हामी कुनै साथीसँग कुरा गरिरहेका छौं। तर पनि, परमेश्वर हामी जस्तो हुनुहुन्न। उहाँ ब्रह्माण्डको राजा हुनुहुन्छ।"</a:t>
            </a:r>
            <a:endParaRPr lang="en" b="1" dirty="0"/>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pPr>
            <a:r>
              <a:rPr lang="ne-NP" sz="2000" b="1" dirty="0"/>
              <a:t>आँखा चिम्लनाले हामीलाई प्रार्थनामा बढी एकाग्र हुन मद्दत गर्छ, तर केही परिस्थितिहरूमा (जस्तै हिँड्दा, गाडी चलाउँदा, आदि) यो सम्भव हुँदैन।"</a:t>
            </a:r>
            <a:endParaRPr lang="en" sz="2000" b="1" dirty="0"/>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15663"/>
          </a:xfrm>
          <a:prstGeom prst="rect">
            <a:avLst/>
          </a:prstGeom>
          <a:noFill/>
        </p:spPr>
        <p:txBody>
          <a:bodyPr wrap="square">
            <a:spAutoFit/>
          </a:bodyPr>
          <a:lstStyle/>
          <a:p>
            <a:pPr lvl="0">
              <a:spcBef>
                <a:spcPts val="600"/>
              </a:spcBef>
              <a:defRPr/>
            </a:pPr>
            <a:r>
              <a:rPr lang="ne-NP" sz="2000" b="1" dirty="0">
                <a:solidFill>
                  <a:prstClr val="black"/>
                </a:solidFill>
              </a:rPr>
              <a:t>"हामी जुनसुकै परिस्थितिमा र जुनसुकै समयमा परमेश्वरसँग प्रार्थना गर्न सक्ने भएकोले, सधैं यसरी नै (घुँडा टेकेर) प्रार्थना गर्न सम्भव वा आवश्यक हुँदैन।"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722468"/>
            <a:ext cx="6095999" cy="1015663"/>
          </a:xfrm>
          <a:prstGeom prst="rect">
            <a:avLst/>
          </a:prstGeom>
          <a:noFill/>
        </p:spPr>
        <p:txBody>
          <a:bodyPr wrap="square">
            <a:spAutoFit/>
          </a:bodyPr>
          <a:lstStyle/>
          <a:p>
            <a:pPr lvl="0">
              <a:spcBef>
                <a:spcPts val="600"/>
              </a:spcBef>
              <a:defRPr/>
            </a:pPr>
            <a:r>
              <a:rPr lang="ne-NP" sz="2000" b="1" dirty="0">
                <a:solidFill>
                  <a:prstClr val="black"/>
                </a:solidFill>
              </a:rPr>
              <a:t>"त्यसैकारण, उहाँलाई आफ्नो सार्वभौम (सर्वोच्च शासक) को रूपमा स्वीकार गर्दै, उहाँको सामुन्ने घुँडा टेकेर प्रार्थना गर्ने दानियलको चलन थियो।"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lvl="0">
              <a:spcBef>
                <a:spcPts val="600"/>
              </a:spcBef>
              <a:defRPr/>
            </a:pPr>
            <a:r>
              <a:rPr lang="ne-NP" sz="2000" b="1" dirty="0">
                <a:solidFill>
                  <a:prstClr val="black"/>
                </a:solidFill>
              </a:rPr>
              <a:t>मुख्य कुरा यो हो कि हाम्रा प्रार्थनाहरू परमेश्वरले पाउनुपर्ने उचित आदरका साथ गरिनुपर्छ।"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400110"/>
          </a:xfrm>
          <a:prstGeom prst="rect">
            <a:avLst/>
          </a:prstGeom>
          <a:noFill/>
        </p:spPr>
        <p:txBody>
          <a:bodyPr wrap="square" rtlCol="0">
            <a:spAutoFit/>
          </a:bodyPr>
          <a:lstStyle/>
          <a:p>
            <a:pPr>
              <a:spcBef>
                <a:spcPts val="600"/>
              </a:spcBef>
            </a:pPr>
            <a:r>
              <a:rPr lang="ne-NP" sz="2000" b="1" dirty="0"/>
              <a:t>बाइबलमा विभिन्न मानिसहरूले विशेष परिस्थिति अनुसार विभिन्‍न तरिकाहरूले प्रार्थना गरेको उदाहरण पाइन्छ:</a:t>
            </a:r>
            <a:endParaRPr lang="en" sz="2000" b="1" dirty="0"/>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1884412126"/>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157163" y="6127581"/>
            <a:ext cx="11051382" cy="707886"/>
          </a:xfrm>
          <a:prstGeom prst="rect">
            <a:avLst/>
          </a:prstGeom>
          <a:noFill/>
        </p:spPr>
        <p:txBody>
          <a:bodyPr wrap="square" rtlCol="0">
            <a:spAutoFit/>
          </a:bodyPr>
          <a:lstStyle/>
          <a:p>
            <a:pPr algn="ctr">
              <a:spcBef>
                <a:spcPts val="600"/>
              </a:spcBef>
            </a:pPr>
            <a:r>
              <a:rPr lang="ne-NP" sz="2000" b="1" dirty="0"/>
              <a:t>जसरी भएपनि नरोकिकन प्रार्थना गर्नु भनेर बाइबलले हामीलाई आह्वान गर्छ (१ थेस्सोलिनिकी ५:१७। परमेश्वरा अर्पित भएर प्रार्थना गर्नुपर्छ (कलस्सी ४:२) र निरन्तर प्रार्थना गर्नुपर्छ (रोमी १२:१२)।</a:t>
            </a:r>
            <a:endParaRPr lang="en" sz="2000" b="1" dirty="0"/>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e-NP" sz="4400" b="1" dirty="0">
                <a:ln/>
                <a:solidFill>
                  <a:schemeClr val="accent4"/>
                </a:solidFill>
                <a:effectLst>
                  <a:outerShdw blurRad="38100" dist="38100" dir="2700000" algn="tl">
                    <a:srgbClr val="000000">
                      <a:alpha val="43137"/>
                    </a:srgbClr>
                  </a:outerShdw>
                </a:effectLst>
              </a:rPr>
              <a:t>प्राथनामा उचित आसन </a:t>
            </a:r>
            <a:endParaRPr lang="en" sz="4400" b="1" dirty="0">
              <a:ln/>
              <a:solidFill>
                <a:schemeClr val="accent4"/>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ne-NP" b="1" dirty="0">
                <a:effectLst>
                  <a:outerShdw blurRad="38100" dist="38100" dir="2700000" algn="tl">
                    <a:srgbClr val="000000"/>
                  </a:outerShdw>
                </a:effectLst>
                <a:latin typeface="Comic Sans MS" panose="030F0702030302020204" pitchFamily="66" charset="0"/>
              </a:rPr>
              <a:t>“जब दानिएलले त्यो आदेश जारी भएको थाहा पाए, उनी आफ्नो घरमा गए… दिनमा तीन पटक घुँडा टेकेर प्रार्थना गरे र आफ्नो परमेश्वरलाई धन्यवाद दिए, जसरी उनी पहिले गर्थे।” (दानिएल ६:१०)</a:t>
            </a:r>
            <a:endParaRPr lang="en" sz="1400" b="1" dirty="0">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 हनोक</a:t>
            </a:r>
            <a:endPar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endParaRP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1133</Words>
  <Application>Microsoft Office PowerPoint</Application>
  <PresentationFormat>Panorámica</PresentationFormat>
  <Paragraphs>83</Paragraphs>
  <Slides>14</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14</vt:i4>
      </vt:variant>
    </vt:vector>
  </HeadingPairs>
  <TitlesOfParts>
    <vt:vector size="22" baseType="lpstr">
      <vt:lpstr>Aptos</vt:lpstr>
      <vt:lpstr>Constantia</vt:lpstr>
      <vt:lpstr>Calibri</vt:lpstr>
      <vt:lpstr>Aptos Display</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130</cp:revision>
  <dcterms:created xsi:type="dcterms:W3CDTF">2026-03-23T08:04:11Z</dcterms:created>
  <dcterms:modified xsi:type="dcterms:W3CDTF">2026-04-20T18:02:32Z</dcterms:modified>
</cp:coreProperties>
</file>