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Kalimati" panose="020B0604020202020204"/>
      <p:regular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6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परमेश्वरको बुद्धि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ne-NP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क्रूसको</a:t>
          </a:r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पागलपन (मूर्खता)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परमेश्वरको सामर्थ्य वा शक्ति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ne-NP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क्रूसको</a:t>
          </a:r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सन्देश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परमेश्वरको मूर्खता र कमजोरी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noProof="0" dirty="0"/>
            <a:t>. "नष्ट भई </a:t>
          </a:r>
          <a:r>
            <a:rPr lang="ne-NP" sz="1800" b="1" noProof="0" dirty="0" err="1"/>
            <a:t>जानेहरूका</a:t>
          </a:r>
          <a:r>
            <a:rPr lang="ne-NP" sz="1800" b="1" noProof="0" dirty="0"/>
            <a:t> निम्ति </a:t>
          </a:r>
          <a:r>
            <a:rPr lang="ne-NP" sz="1800" b="1" noProof="0" dirty="0" err="1"/>
            <a:t>क्रूसको</a:t>
          </a:r>
          <a:r>
            <a:rPr lang="ne-NP" sz="1800" b="1" noProof="0" dirty="0"/>
            <a:t> सन्देश मूर्खता हो" (१ </a:t>
          </a:r>
          <a:r>
            <a:rPr lang="ne-NP" sz="1800" b="1" noProof="0" dirty="0" err="1"/>
            <a:t>कोरिन्थी</a:t>
          </a:r>
          <a:r>
            <a:rPr lang="ne-NP" sz="1800" b="1" noProof="0" dirty="0"/>
            <a:t> १:१८)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noProof="0" dirty="0">
              <a:cs typeface="Kalimati" panose="00000400000000000000" pitchFamily="2"/>
            </a:rPr>
            <a:t>. "प्रचारको मूर्खताद्वारा विश्वास </a:t>
          </a:r>
          <a:r>
            <a:rPr lang="ne-NP" sz="1800" b="1" noProof="0" dirty="0" err="1">
              <a:cs typeface="Kalimati" panose="00000400000000000000" pitchFamily="2"/>
            </a:rPr>
            <a:t>गर्नेहरूलाई</a:t>
          </a:r>
          <a:r>
            <a:rPr lang="ne-NP" sz="1800" b="1" noProof="0" dirty="0">
              <a:cs typeface="Kalimati" panose="00000400000000000000" pitchFamily="2"/>
            </a:rPr>
            <a:t> उद्धार गर्न परमेश्वर प्रसन्न हुनुभयो" (१ </a:t>
          </a:r>
          <a:r>
            <a:rPr lang="ne-NP" sz="1800" b="1" noProof="0" dirty="0" err="1">
              <a:cs typeface="Kalimati" panose="00000400000000000000" pitchFamily="2"/>
            </a:rPr>
            <a:t>कोरिन्थी</a:t>
          </a:r>
          <a:r>
            <a:rPr lang="ne-NP" sz="1800" b="1" noProof="0" dirty="0">
              <a:cs typeface="Kalimati" panose="00000400000000000000" pitchFamily="2"/>
            </a:rPr>
            <a:t> १:२१)</a:t>
          </a:r>
          <a:endParaRPr lang="en-US" sz="1800" noProof="0" dirty="0">
            <a:cs typeface="Kalimati" panose="00000400000000000000" pitchFamily="2"/>
          </a:endParaRPr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noProof="0" dirty="0"/>
            <a:t>"</a:t>
          </a:r>
          <a:r>
            <a:rPr lang="ne-NP" sz="1800" b="1" noProof="0" dirty="0" err="1">
              <a:cs typeface="Kalimati" panose="00000400000000000000" pitchFamily="2"/>
            </a:rPr>
            <a:t>क्रूसमा</a:t>
          </a:r>
          <a:r>
            <a:rPr lang="ne-NP" sz="1800" b="1" noProof="0" dirty="0">
              <a:cs typeface="Kalimati" panose="00000400000000000000" pitchFamily="2"/>
            </a:rPr>
            <a:t> </a:t>
          </a:r>
          <a:r>
            <a:rPr lang="ne-NP" sz="1800" b="1" noProof="0" dirty="0" err="1">
              <a:cs typeface="Kalimati" panose="00000400000000000000" pitchFamily="2"/>
            </a:rPr>
            <a:t>टाँगिनुभएका</a:t>
          </a:r>
          <a:r>
            <a:rPr lang="ne-NP" sz="1800" b="1" noProof="0" dirty="0">
              <a:cs typeface="Kalimati" panose="00000400000000000000" pitchFamily="2"/>
            </a:rPr>
            <a:t> </a:t>
          </a:r>
          <a:r>
            <a:rPr lang="ne-NP" sz="1800" b="1" noProof="0" dirty="0" err="1">
              <a:cs typeface="Kalimati" panose="00000400000000000000" pitchFamily="2"/>
            </a:rPr>
            <a:t>ख्रीष्ट</a:t>
          </a:r>
          <a:r>
            <a:rPr lang="ne-NP" sz="1800" b="1" noProof="0" dirty="0">
              <a:cs typeface="Kalimati" panose="00000400000000000000" pitchFamily="2"/>
            </a:rPr>
            <a:t>, [...] गैर-</a:t>
          </a:r>
          <a:r>
            <a:rPr lang="ne-NP" sz="1800" b="1" noProof="0" dirty="0" err="1">
              <a:cs typeface="Kalimati" panose="00000400000000000000" pitchFamily="2"/>
            </a:rPr>
            <a:t>यहूदीहरूका</a:t>
          </a:r>
          <a:r>
            <a:rPr lang="ne-NP" sz="1800" b="1" noProof="0" dirty="0">
              <a:cs typeface="Kalimati" panose="00000400000000000000" pitchFamily="2"/>
            </a:rPr>
            <a:t> निम्ति मूर्खता हो" (१ </a:t>
          </a:r>
          <a:r>
            <a:rPr lang="ne-NP" sz="1800" b="1" noProof="0" dirty="0" err="1">
              <a:cs typeface="Kalimati" panose="00000400000000000000" pitchFamily="2"/>
            </a:rPr>
            <a:t>कोरिन्थी</a:t>
          </a:r>
          <a:r>
            <a:rPr lang="ne-NP" sz="1800" b="1" noProof="0" dirty="0">
              <a:cs typeface="Kalimati" panose="00000400000000000000" pitchFamily="2"/>
            </a:rPr>
            <a:t> १:२३)</a:t>
          </a:r>
          <a:endParaRPr lang="en-US" sz="1800" noProof="0" dirty="0">
            <a:cs typeface="Kalimati" panose="00000400000000000000" pitchFamily="2"/>
          </a:endParaRPr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cs typeface="Kalimati" panose="00000400000000000000" pitchFamily="2"/>
            </a:rPr>
            <a:t>“</a:t>
          </a:r>
          <a:r>
            <a:rPr lang="ne-NP" sz="1800" b="1" noProof="0" dirty="0">
              <a:cs typeface="Kalimati" panose="00000400000000000000" pitchFamily="2"/>
            </a:rPr>
            <a:t>"</a:t>
          </a:r>
          <a:r>
            <a:rPr lang="ne-NP" sz="1800" b="1" noProof="0" dirty="0" err="1">
              <a:cs typeface="Kalimati" panose="00000400000000000000" pitchFamily="2"/>
            </a:rPr>
            <a:t>क्रूसमा</a:t>
          </a:r>
          <a:r>
            <a:rPr lang="ne-NP" sz="1800" b="1" noProof="0" dirty="0">
              <a:cs typeface="Kalimati" panose="00000400000000000000" pitchFamily="2"/>
            </a:rPr>
            <a:t> </a:t>
          </a:r>
          <a:r>
            <a:rPr lang="ne-NP" sz="1800" b="1" noProof="0" dirty="0" err="1">
              <a:cs typeface="Kalimati" panose="00000400000000000000" pitchFamily="2"/>
            </a:rPr>
            <a:t>टाँगिनुभएका</a:t>
          </a:r>
          <a:r>
            <a:rPr lang="ne-NP" sz="1800" b="1" noProof="0" dirty="0">
              <a:cs typeface="Kalimati" panose="00000400000000000000" pitchFamily="2"/>
            </a:rPr>
            <a:t> </a:t>
          </a:r>
          <a:r>
            <a:rPr lang="ne-NP" sz="1800" b="1" noProof="0" dirty="0" err="1">
              <a:cs typeface="Kalimati" panose="00000400000000000000" pitchFamily="2"/>
            </a:rPr>
            <a:t>ख्रीष्ट</a:t>
          </a:r>
          <a:r>
            <a:rPr lang="ne-NP" sz="1800" b="1" noProof="0" dirty="0">
              <a:cs typeface="Kalimati" panose="00000400000000000000" pitchFamily="2"/>
            </a:rPr>
            <a:t>, [...] गैर-</a:t>
          </a:r>
          <a:r>
            <a:rPr lang="ne-NP" sz="1800" b="1" noProof="0" dirty="0" err="1">
              <a:cs typeface="Kalimati" panose="00000400000000000000" pitchFamily="2"/>
            </a:rPr>
            <a:t>यहूदीहरूका</a:t>
          </a:r>
          <a:r>
            <a:rPr lang="ne-NP" sz="1800" b="1" noProof="0" dirty="0">
              <a:cs typeface="Kalimati" panose="00000400000000000000" pitchFamily="2"/>
            </a:rPr>
            <a:t> निम्ति मूर्खता हो" (१ </a:t>
          </a:r>
          <a:r>
            <a:rPr lang="ne-NP" sz="1800" b="1" noProof="0" dirty="0" err="1">
              <a:cs typeface="Kalimati" panose="00000400000000000000" pitchFamily="2"/>
            </a:rPr>
            <a:t>कोरिन्थी</a:t>
          </a:r>
          <a:r>
            <a:rPr lang="ne-NP" sz="1800" b="1" noProof="0" dirty="0">
              <a:cs typeface="Kalimati" panose="00000400000000000000" pitchFamily="2"/>
            </a:rPr>
            <a:t> १:२३)</a:t>
          </a:r>
          <a:endParaRPr lang="en-US" sz="1800" noProof="0" dirty="0">
            <a:cs typeface="Kalimati" panose="00000400000000000000" pitchFamily="2"/>
          </a:endParaRPr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noProof="0" dirty="0"/>
            <a:t>. </a:t>
          </a:r>
          <a:r>
            <a:rPr lang="ne-NP" sz="1800" b="1" noProof="0" dirty="0">
              <a:cs typeface="Kalimati" panose="00000400000000000000" pitchFamily="2"/>
            </a:rPr>
            <a:t>"किनभने यस संसारको बुद्धि परमेश्वरको दृष्टिमा मूर्खता हो" (१ </a:t>
          </a:r>
          <a:r>
            <a:rPr lang="ne-NP" sz="1800" b="1" noProof="0" dirty="0" err="1">
              <a:cs typeface="Kalimati" panose="00000400000000000000" pitchFamily="2"/>
            </a:rPr>
            <a:t>कोरिन्थी</a:t>
          </a:r>
          <a:r>
            <a:rPr lang="ne-NP" sz="1800" b="1" noProof="0" dirty="0">
              <a:cs typeface="Kalimati" panose="00000400000000000000" pitchFamily="2"/>
            </a:rPr>
            <a:t> ३:१९)</a:t>
          </a:r>
          <a:endParaRPr lang="en-US" sz="1800" noProof="0" dirty="0">
            <a:cs typeface="Kalimati" panose="00000400000000000000" pitchFamily="2"/>
          </a:endParaRPr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मानिसको सबैभन्दा खराब पक्ष</a:t>
          </a:r>
          <a:endParaRPr lang="en-US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ne-NP" sz="2000" b="1" noProof="0" dirty="0"/>
            <a:t>पागलपन (मूर्खता)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ne-NP" sz="2000" b="1" noProof="0" dirty="0"/>
            <a:t>आत्म-विनाश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kern="1200" dirty="0"/>
            <a:t>परमेश्वरको सबैभन्दा उत्तम पक्ष</a:t>
          </a:r>
          <a:endParaRPr lang="en-US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ne-NP" sz="2000" b="1" noProof="0" dirty="0"/>
            <a:t>सामर्थ्य (शक्ति)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ne-NP" sz="2000" b="1" noProof="0" dirty="0"/>
            <a:t>क्षमा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ne-NP" sz="2000" b="1" noProof="0" dirty="0"/>
            <a:t>विनाश (सत्यानाश)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ne-NP" sz="2000" b="1" noProof="0" dirty="0">
              <a:cs typeface="Kalimati" panose="00000400000000000000" pitchFamily="2"/>
            </a:rPr>
            <a:t>उद्धार (मुक्ति)</a:t>
          </a:r>
          <a:endParaRPr lang="en-US" sz="2000" b="1" noProof="0" dirty="0">
            <a:cs typeface="Kalimati" panose="00000400000000000000" pitchFamily="2"/>
          </a:endParaRP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ne-NP" sz="2000" b="1" noProof="0" dirty="0"/>
            <a:t>अस्वीकार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ne-NP" sz="2000" b="1" noProof="0" dirty="0"/>
            <a:t>स्वीकार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परमेश्वरको बुद्धि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क्रूसको</a:t>
          </a: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पागलपन (मूर्खता)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परमेश्वरको सामर्थ्य वा शक्ति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क्रूसको</a:t>
          </a: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सन्देश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परमेश्वरको मूर्खता र कमजोरी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/>
            <a:t>. "नष्ट भई </a:t>
          </a:r>
          <a:r>
            <a:rPr lang="ne-NP" sz="1800" b="1" kern="1200" noProof="0" dirty="0" err="1"/>
            <a:t>जानेहरूका</a:t>
          </a:r>
          <a:r>
            <a:rPr lang="ne-NP" sz="1800" b="1" kern="1200" noProof="0" dirty="0"/>
            <a:t> निम्ति </a:t>
          </a:r>
          <a:r>
            <a:rPr lang="ne-NP" sz="1800" b="1" kern="1200" noProof="0" dirty="0" err="1"/>
            <a:t>क्रूसको</a:t>
          </a:r>
          <a:r>
            <a:rPr lang="ne-NP" sz="1800" b="1" kern="1200" noProof="0" dirty="0"/>
            <a:t> सन्देश मूर्खता हो" (१ </a:t>
          </a:r>
          <a:r>
            <a:rPr lang="ne-NP" sz="1800" b="1" kern="1200" noProof="0" dirty="0" err="1"/>
            <a:t>कोरिन्थी</a:t>
          </a:r>
          <a:r>
            <a:rPr lang="ne-NP" sz="1800" b="1" kern="1200" noProof="0" dirty="0"/>
            <a:t> १:१८)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>
              <a:cs typeface="Kalimati" panose="00000400000000000000" pitchFamily="2"/>
            </a:rPr>
            <a:t>. "प्रचारको मूर्खताद्वारा विश्वास </a:t>
          </a:r>
          <a:r>
            <a:rPr lang="ne-NP" sz="1800" b="1" kern="1200" noProof="0" dirty="0" err="1">
              <a:cs typeface="Kalimati" panose="00000400000000000000" pitchFamily="2"/>
            </a:rPr>
            <a:t>गर्नेहरूलाई</a:t>
          </a:r>
          <a:r>
            <a:rPr lang="ne-NP" sz="1800" b="1" kern="1200" noProof="0" dirty="0">
              <a:cs typeface="Kalimati" panose="00000400000000000000" pitchFamily="2"/>
            </a:rPr>
            <a:t> उद्धार गर्न परमेश्वर प्रसन्न हुनुभयो" (१ </a:t>
          </a:r>
          <a:r>
            <a:rPr lang="ne-NP" sz="1800" b="1" kern="1200" noProof="0" dirty="0" err="1">
              <a:cs typeface="Kalimati" panose="00000400000000000000" pitchFamily="2"/>
            </a:rPr>
            <a:t>कोरिन्थी</a:t>
          </a:r>
          <a:r>
            <a:rPr lang="ne-NP" sz="1800" b="1" kern="1200" noProof="0" dirty="0">
              <a:cs typeface="Kalimati" panose="00000400000000000000" pitchFamily="2"/>
            </a:rPr>
            <a:t> १:२१)</a:t>
          </a:r>
          <a:endParaRPr lang="en-US" sz="1800" kern="1200" noProof="0" dirty="0">
            <a:cs typeface="Kalimati" panose="00000400000000000000" pitchFamily="2"/>
          </a:endParaRPr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/>
            <a:t>"</a:t>
          </a:r>
          <a:r>
            <a:rPr lang="ne-NP" sz="1800" b="1" kern="1200" noProof="0" dirty="0" err="1">
              <a:cs typeface="Kalimati" panose="00000400000000000000" pitchFamily="2"/>
            </a:rPr>
            <a:t>क्रूसमा</a:t>
          </a:r>
          <a:r>
            <a:rPr lang="ne-NP" sz="1800" b="1" kern="1200" noProof="0" dirty="0">
              <a:cs typeface="Kalimati" panose="00000400000000000000" pitchFamily="2"/>
            </a:rPr>
            <a:t> </a:t>
          </a:r>
          <a:r>
            <a:rPr lang="ne-NP" sz="1800" b="1" kern="1200" noProof="0" dirty="0" err="1">
              <a:cs typeface="Kalimati" panose="00000400000000000000" pitchFamily="2"/>
            </a:rPr>
            <a:t>टाँगिनुभएका</a:t>
          </a:r>
          <a:r>
            <a:rPr lang="ne-NP" sz="1800" b="1" kern="1200" noProof="0" dirty="0">
              <a:cs typeface="Kalimati" panose="00000400000000000000" pitchFamily="2"/>
            </a:rPr>
            <a:t> </a:t>
          </a:r>
          <a:r>
            <a:rPr lang="ne-NP" sz="1800" b="1" kern="1200" noProof="0" dirty="0" err="1">
              <a:cs typeface="Kalimati" panose="00000400000000000000" pitchFamily="2"/>
            </a:rPr>
            <a:t>ख्रीष्ट</a:t>
          </a:r>
          <a:r>
            <a:rPr lang="ne-NP" sz="1800" b="1" kern="1200" noProof="0" dirty="0">
              <a:cs typeface="Kalimati" panose="00000400000000000000" pitchFamily="2"/>
            </a:rPr>
            <a:t>, [...] गैर-</a:t>
          </a:r>
          <a:r>
            <a:rPr lang="ne-NP" sz="1800" b="1" kern="1200" noProof="0" dirty="0" err="1">
              <a:cs typeface="Kalimati" panose="00000400000000000000" pitchFamily="2"/>
            </a:rPr>
            <a:t>यहूदीहरूका</a:t>
          </a:r>
          <a:r>
            <a:rPr lang="ne-NP" sz="1800" b="1" kern="1200" noProof="0" dirty="0">
              <a:cs typeface="Kalimati" panose="00000400000000000000" pitchFamily="2"/>
            </a:rPr>
            <a:t> निम्ति मूर्खता हो" (१ </a:t>
          </a:r>
          <a:r>
            <a:rPr lang="ne-NP" sz="1800" b="1" kern="1200" noProof="0" dirty="0" err="1">
              <a:cs typeface="Kalimati" panose="00000400000000000000" pitchFamily="2"/>
            </a:rPr>
            <a:t>कोरिन्थी</a:t>
          </a:r>
          <a:r>
            <a:rPr lang="ne-NP" sz="1800" b="1" kern="1200" noProof="0" dirty="0">
              <a:cs typeface="Kalimati" panose="00000400000000000000" pitchFamily="2"/>
            </a:rPr>
            <a:t> १:२३)</a:t>
          </a:r>
          <a:endParaRPr lang="en-US" sz="1800" kern="1200" noProof="0" dirty="0">
            <a:cs typeface="Kalimati" panose="00000400000000000000" pitchFamily="2"/>
          </a:endParaRPr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cs typeface="Kalimati" panose="00000400000000000000" pitchFamily="2"/>
            </a:rPr>
            <a:t>“</a:t>
          </a:r>
          <a:r>
            <a:rPr lang="ne-NP" sz="1800" b="1" kern="1200" noProof="0" dirty="0">
              <a:cs typeface="Kalimati" panose="00000400000000000000" pitchFamily="2"/>
            </a:rPr>
            <a:t>"</a:t>
          </a:r>
          <a:r>
            <a:rPr lang="ne-NP" sz="1800" b="1" kern="1200" noProof="0" dirty="0" err="1">
              <a:cs typeface="Kalimati" panose="00000400000000000000" pitchFamily="2"/>
            </a:rPr>
            <a:t>क्रूसमा</a:t>
          </a:r>
          <a:r>
            <a:rPr lang="ne-NP" sz="1800" b="1" kern="1200" noProof="0" dirty="0">
              <a:cs typeface="Kalimati" panose="00000400000000000000" pitchFamily="2"/>
            </a:rPr>
            <a:t> </a:t>
          </a:r>
          <a:r>
            <a:rPr lang="ne-NP" sz="1800" b="1" kern="1200" noProof="0" dirty="0" err="1">
              <a:cs typeface="Kalimati" panose="00000400000000000000" pitchFamily="2"/>
            </a:rPr>
            <a:t>टाँगिनुभएका</a:t>
          </a:r>
          <a:r>
            <a:rPr lang="ne-NP" sz="1800" b="1" kern="1200" noProof="0" dirty="0">
              <a:cs typeface="Kalimati" panose="00000400000000000000" pitchFamily="2"/>
            </a:rPr>
            <a:t> </a:t>
          </a:r>
          <a:r>
            <a:rPr lang="ne-NP" sz="1800" b="1" kern="1200" noProof="0" dirty="0" err="1">
              <a:cs typeface="Kalimati" panose="00000400000000000000" pitchFamily="2"/>
            </a:rPr>
            <a:t>ख्रीष्ट</a:t>
          </a:r>
          <a:r>
            <a:rPr lang="ne-NP" sz="1800" b="1" kern="1200" noProof="0" dirty="0">
              <a:cs typeface="Kalimati" panose="00000400000000000000" pitchFamily="2"/>
            </a:rPr>
            <a:t>, [...] गैर-</a:t>
          </a:r>
          <a:r>
            <a:rPr lang="ne-NP" sz="1800" b="1" kern="1200" noProof="0" dirty="0" err="1">
              <a:cs typeface="Kalimati" panose="00000400000000000000" pitchFamily="2"/>
            </a:rPr>
            <a:t>यहूदीहरूका</a:t>
          </a:r>
          <a:r>
            <a:rPr lang="ne-NP" sz="1800" b="1" kern="1200" noProof="0" dirty="0">
              <a:cs typeface="Kalimati" panose="00000400000000000000" pitchFamily="2"/>
            </a:rPr>
            <a:t> निम्ति मूर्खता हो" (१ </a:t>
          </a:r>
          <a:r>
            <a:rPr lang="ne-NP" sz="1800" b="1" kern="1200" noProof="0" dirty="0" err="1">
              <a:cs typeface="Kalimati" panose="00000400000000000000" pitchFamily="2"/>
            </a:rPr>
            <a:t>कोरिन्थी</a:t>
          </a:r>
          <a:r>
            <a:rPr lang="ne-NP" sz="1800" b="1" kern="1200" noProof="0" dirty="0">
              <a:cs typeface="Kalimati" panose="00000400000000000000" pitchFamily="2"/>
            </a:rPr>
            <a:t> १:२३)</a:t>
          </a:r>
          <a:endParaRPr lang="en-US" sz="1800" kern="1200" noProof="0" dirty="0">
            <a:cs typeface="Kalimati" panose="00000400000000000000" pitchFamily="2"/>
          </a:endParaRPr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/>
            <a:t>. </a:t>
          </a:r>
          <a:r>
            <a:rPr lang="ne-NP" sz="1800" b="1" kern="1200" noProof="0" dirty="0">
              <a:cs typeface="Kalimati" panose="00000400000000000000" pitchFamily="2"/>
            </a:rPr>
            <a:t>"किनभने यस संसारको बुद्धि परमेश्वरको दृष्टिमा मूर्खता हो" (१ </a:t>
          </a:r>
          <a:r>
            <a:rPr lang="ne-NP" sz="1800" b="1" kern="1200" noProof="0" dirty="0" err="1">
              <a:cs typeface="Kalimati" panose="00000400000000000000" pitchFamily="2"/>
            </a:rPr>
            <a:t>कोरिन्थी</a:t>
          </a:r>
          <a:r>
            <a:rPr lang="ne-NP" sz="1800" b="1" kern="1200" noProof="0" dirty="0">
              <a:cs typeface="Kalimati" panose="00000400000000000000" pitchFamily="2"/>
            </a:rPr>
            <a:t> ३:१९)</a:t>
          </a:r>
          <a:endParaRPr lang="en-US" sz="1800" kern="1200" noProof="0" dirty="0">
            <a:cs typeface="Kalimati" panose="00000400000000000000" pitchFamily="2"/>
          </a:endParaRPr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मानिसको सबैभन्दा खराब पक्ष</a:t>
          </a:r>
          <a:endParaRPr lang="en-US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पागलपन (मूर्खता)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अस्वीकार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आत्म-विनाश</a:t>
          </a:r>
          <a:endParaRPr lang="en-US" sz="20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विनाश (सत्यानाश)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kern="1200" dirty="0"/>
            <a:t>परमेश्वरको सबैभन्दा उत्तम पक्ष</a:t>
          </a:r>
          <a:endParaRPr lang="en-US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सामर्थ्य (शक्ति)</a:t>
          </a:r>
          <a:endParaRPr lang="en-US" sz="20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स्वीकार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क्षमा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cs typeface="Kalimati" panose="00000400000000000000" pitchFamily="2"/>
            </a:rPr>
            <a:t>उद्धार (मुक्ति)</a:t>
          </a:r>
          <a:endParaRPr lang="en-US" sz="2000" b="1" kern="1200" noProof="0" dirty="0">
            <a:cs typeface="Kalimati" panose="00000400000000000000" pitchFamily="2"/>
          </a:endParaRPr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ne-NP" sz="4400" b="1" noProof="0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क्रूसको</a:t>
            </a:r>
            <a:r>
              <a:rPr lang="ne-NP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सन्देश</a:t>
            </a:r>
            <a:endParaRPr lang="en-US" sz="4400" b="1" noProof="0" dirty="0">
              <a:ln w="12700" cmpd="sng">
                <a:noFill/>
                <a:prstDash val="solid"/>
              </a:ln>
              <a:gradFill>
                <a:gsLst>
                  <a:gs pos="0">
                    <a:schemeClr val="accent1"/>
                  </a:gs>
                  <a:gs pos="4000">
                    <a:schemeClr val="accent1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जुलाई ११, २०२६ का लागि पाठ २ </a:t>
            </a:r>
            <a:endParaRPr lang="en-US" sz="1600" b="1" noProof="0" dirty="0">
              <a:solidFill>
                <a:srgbClr val="EBD4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किनभने नष्ट भई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जानेहरूका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निम्ति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क्रूसको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सन्देश मूर्खता हो, तर हामी उद्धार पाउनेहरूका निम्ति यो परमेश्वरको सामर्थ्य हो।" (१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१:१८)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446295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१:१७-३१ ले </a:t>
            </a:r>
            <a:r>
              <a:rPr lang="ne-NP" sz="2000" b="1" dirty="0" err="1"/>
              <a:t>क्रूसले</a:t>
            </a:r>
            <a:r>
              <a:rPr lang="ne-NP" sz="2000" b="1" dirty="0"/>
              <a:t> मानिसहरूको जीवनमा कसरी प्रभाव पार्छ भन्ने कुराको चर्चा गर्दछ।</a:t>
            </a:r>
            <a:endParaRPr lang="en-US" sz="2000" b="1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मरेका र पछि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बौरिउठेका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व्यक्तिद्वारा उद्धार? मानिसहरूका लागि यो मूर्खता, निरर्थक र कमजोरी हो। तर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हामीमध्ये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जसले पवित्र आत्माको बोलावटमा आफ्नो हृदय खोलेका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छौँ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, हाम्रा लागि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"परमेश्वरको सामर्थ्य, [...] बुद्धि, धार्मिकता,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पवित्रीकरण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र छुटकारा" हो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१:१८, ३०)।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विश्वासीहरूका लागि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उद्धार (मुक्ति) को प्रतीक हो। तर पहिलो शताब्दीमा बस्ने मानिसहरूका लागि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केवल एक अपराधीको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शर्मनाक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मृत्युलाई मात्र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जनाउँथ्यो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cs typeface="Kalimati" panose="00000400000000000000" pitchFamily="2"/>
              </a:rPr>
              <a:t>परमेश्वरको बुद्धि</a:t>
            </a:r>
            <a:endParaRPr lang="en-US" sz="42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"तर 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बोलाइएकाहरूका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निम्ति, चाहे 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यहूदी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हुन् वा ग्रीक, 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ख्रीष्ट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परमेश्वरको सामर्थ्य वा शक्ति र परमेश्वरको बुद्धि हुनुहुन्छ।" (१ 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१:२४)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699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एथेन्समा, </a:t>
            </a: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बुद्धिमान</a:t>
            </a:r>
            <a:r>
              <a:rPr lang="ne-NP" sz="2000" b="1" dirty="0">
                <a:cs typeface="Kalimati" panose="00000400000000000000" pitchFamily="2"/>
              </a:rPr>
              <a:t> मानिसहरूलाई मनाउन मानव बुद्धिको प्रयोग गरेका थिए। त्यसपछि, उनले केवल ईश्वरीय बुद्धि मात्र प्रयोग गर्ने निर्णय गरे।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666206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परमेश्वरको बुद्धिले "</a:t>
            </a:r>
            <a:r>
              <a:rPr lang="ne-NP" sz="2000" b="1" dirty="0" err="1">
                <a:cs typeface="Kalimati" panose="00000400000000000000" pitchFamily="2"/>
              </a:rPr>
              <a:t>बुद्धिमानहरूको</a:t>
            </a:r>
            <a:r>
              <a:rPr lang="ne-NP" sz="2000" b="1" dirty="0">
                <a:cs typeface="Kalimati" panose="00000400000000000000" pitchFamily="2"/>
              </a:rPr>
              <a:t> बुद्धिलाई नष्ट पारिदिन्छ"; यसले "चतुरहरूका समझलाई खारेज गरिदिन्छ"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१:१९); र "यस संसारको बुद्धिलाई मूर्ख </a:t>
            </a:r>
            <a:r>
              <a:rPr lang="ne-NP" sz="2000" b="1" dirty="0" err="1">
                <a:cs typeface="Kalimati" panose="00000400000000000000" pitchFamily="2"/>
              </a:rPr>
              <a:t>तुल्याइदिएको</a:t>
            </a:r>
            <a:r>
              <a:rPr lang="ne-NP" sz="2000" b="1" dirty="0">
                <a:cs typeface="Kalimati" panose="00000400000000000000" pitchFamily="2"/>
              </a:rPr>
              <a:t> छ"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१:२०)।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420605" y="426840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प्रचार गरेको ईश्वरीय बुद्धि के हो?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68521"/>
            <a:ext cx="724702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सम्पूर्ण मानव तर्कको विपरीत, परमेश्वरको बुद्धि "प्रचारको मूर्खताद्वारा विश्वासीहरूलाई उद्धार </a:t>
            </a:r>
            <a:r>
              <a:rPr lang="ne-NP" sz="2000" b="1" dirty="0" err="1">
                <a:cs typeface="Kalimati" panose="00000400000000000000" pitchFamily="2"/>
              </a:rPr>
              <a:t>गर्नुमा</a:t>
            </a:r>
            <a:r>
              <a:rPr lang="ne-NP" sz="2000" b="1" dirty="0">
                <a:cs typeface="Kalimati" panose="00000400000000000000" pitchFamily="2"/>
              </a:rPr>
              <a:t>" रहेको छ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१:२१)।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________________________________________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790963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परमेश्वर आफैले उनलाई आफ्नो सन्देश प्रचार गर्न पठाउनुभएको थियो, "बुद्धिका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वाक्पटुताद्वारा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होइन,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नत्रता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ख्रीष्टको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शक्ति व्यर्थ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हुनेथियो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"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१:१७)।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3600" b="1" dirty="0" err="1">
                <a:ln/>
                <a:solidFill>
                  <a:schemeClr val="accent3"/>
                </a:solidFill>
              </a:rPr>
              <a:t>क्रूसको</a:t>
            </a:r>
            <a:r>
              <a:rPr lang="ne-NP" sz="3600" b="1" dirty="0">
                <a:ln/>
                <a:solidFill>
                  <a:schemeClr val="accent3"/>
                </a:solidFill>
              </a:rPr>
              <a:t> पागलपन</a:t>
            </a:r>
            <a:endParaRPr lang="en-US" sz="36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743572" y="642274"/>
            <a:ext cx="644842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"तर हामी त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क्रूसमा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टाँगिनुभएका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ख्रीष्टको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प्रचार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गर्दछौँ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, जो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यहूदीहरूका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निम्ति ठेस लाग्ने कुरा र गैर-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यहूदीहरू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(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अन्यजातिहरू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) का निम्ति मूर्खता हो।" (१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१:२३)</a:t>
            </a:r>
            <a:endParaRPr lang="en-US" sz="1400" b="1" noProof="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ग्रीक शब्द </a:t>
            </a:r>
            <a:r>
              <a:rPr lang="en-US" sz="2000" b="1" dirty="0" err="1">
                <a:cs typeface="Kalimati" panose="00000400000000000000" pitchFamily="2"/>
              </a:rPr>
              <a:t>mōria</a:t>
            </a:r>
            <a:r>
              <a:rPr lang="en-US" sz="2000" b="1" dirty="0">
                <a:cs typeface="Kalimati" panose="00000400000000000000" pitchFamily="2"/>
              </a:rPr>
              <a:t> (</a:t>
            </a:r>
            <a:r>
              <a:rPr lang="ne-NP" sz="2000" b="1" dirty="0">
                <a:cs typeface="Kalimati" panose="00000400000000000000" pitchFamily="2"/>
              </a:rPr>
              <a:t>पागलपन, मूर्खता, बेवकुफी) १ </a:t>
            </a:r>
            <a:r>
              <a:rPr lang="ne-NP" sz="2000" b="1" dirty="0" err="1">
                <a:cs typeface="Kalimati" panose="00000400000000000000" pitchFamily="2"/>
              </a:rPr>
              <a:t>कोरिन्थीमा</a:t>
            </a:r>
            <a:r>
              <a:rPr lang="ne-NP" sz="2000" b="1" dirty="0">
                <a:cs typeface="Kalimati" panose="00000400000000000000" pitchFamily="2"/>
              </a:rPr>
              <a:t> पाँच पटक प्रयोग गरिएको छ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946895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क्रूस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तिनीहरूका</a:t>
            </a:r>
            <a:r>
              <a:rPr lang="ne-NP" sz="2000" b="1" dirty="0">
                <a:cs typeface="Kalimati" panose="00000400000000000000" pitchFamily="2"/>
              </a:rPr>
              <a:t> लागि मूर्खता हो जो हराएका छन्; जसले परमेश्वरलाई चिन्दैनन् (</a:t>
            </a:r>
            <a:r>
              <a:rPr lang="ne-NP" sz="2000" b="1" dirty="0" err="1">
                <a:cs typeface="Kalimati" panose="00000400000000000000" pitchFamily="2"/>
              </a:rPr>
              <a:t>अन्यजातिहरू</a:t>
            </a:r>
            <a:r>
              <a:rPr lang="ne-NP" sz="2000" b="1" dirty="0">
                <a:cs typeface="Kalimati" panose="00000400000000000000" pitchFamily="2"/>
              </a:rPr>
              <a:t>); जसले यस संसारको बारेमा मात्र सोच्छन् (सांसारिक मानिस); र जो केवल आफ्नै बुद्धिद्वारा निर्देशित हुन्छन्।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तर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उद्धार पाउनेहरूका लागि आशिष् हो, अर्थात्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लागि जो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परमेश्वरको दृष्टिकोणबाट हेर्न तयार छन्।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परमेश्वरको सामर्थ्य वा शक्ति</a:t>
            </a:r>
            <a:endParaRPr lang="en-US" sz="4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"किनभने नष्ट भई 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जानेहरूका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निम्ति 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क्रूसको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सन्देश मूर्खता हो, तर हामी उद्धार पाउनेहरूका निम्ति यो परमेश्वरको सामर्थ्य हो।" (१ 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१:१८)</a:t>
            </a:r>
            <a:endParaRPr lang="en-US" sz="1400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 err="1">
                <a:solidFill>
                  <a:prstClr val="black"/>
                </a:solidFill>
              </a:rPr>
              <a:t>क्रूससँग</a:t>
            </a:r>
            <a:r>
              <a:rPr lang="ne-NP" sz="2000" b="1" dirty="0">
                <a:solidFill>
                  <a:prstClr val="black"/>
                </a:solidFill>
              </a:rPr>
              <a:t> मानिसको सबैभन्दा खराब पक्ष र परमेश्वरको सबैभन्दा उत्तम पक्ष देखाउने सामर्थ्य छ (१ </a:t>
            </a:r>
            <a:r>
              <a:rPr lang="ne-NP" sz="2000" b="1" dirty="0" err="1">
                <a:solidFill>
                  <a:prstClr val="black"/>
                </a:solidFill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</a:rPr>
              <a:t> १:१८)।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98507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6581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अस्वीकार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गर्नेहरूले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आफ्ना गलत कामहरूको परिणाम भोग्छन्, र अन्ततः उनीहरूले अस्वीकार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गरेकै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परमेश्वरद्वारा नष्ट हुनेछन्।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785708"/>
            <a:ext cx="6791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क्रूसमा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देखाइएको परमेश्वरको सामर्थ्यले मानिसका सबै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पापहरु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क्षमा गरेर उसलाई परमेश्वरसँग मिलाप गराउन र उसलाई अनन्त जीवन प्रदान गर्न सक्षम छ (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कलस्सी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१:२०; १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पत्रुस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२:२४)।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ne-NP" sz="4000" b="1" dirty="0" err="1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क्रूसको</a:t>
            </a:r>
            <a:r>
              <a:rPr lang="ne-NP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 सन्देश</a:t>
            </a:r>
            <a:endParaRPr lang="en-US" sz="40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"किनभने जब परमेश्वरको बुद्धिमा संसारले आफ्नो बुद्धिद्वारा परमेश्वरलाई चिनेन, तब प्रचारको मूर्खताद्वारा विश्वास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गर्नेहरूलाई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उद्धार गर्न परमेश्वर प्रसन्न हुनुभयो।" (१ </a:t>
            </a:r>
            <a:r>
              <a:rPr lang="ne-NP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lang="ne-NP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१:२१)</a:t>
            </a:r>
            <a:endParaRPr lang="en-US" sz="1400" b="1" noProof="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क्रूसको</a:t>
            </a:r>
            <a:r>
              <a:rPr lang="ne-NP" sz="2000" b="1" dirty="0"/>
              <a:t> सन्देश प्रचार गर्नु किन मूर्खता हो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१:२१-२४)?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सन्देशले यो देखाउँछ कि परमेश्वर हामीलाई उद्धार प्रदान गर्नका लागि कतिसम्म तल ओर्लन तयार हुनुभयो।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तथापि,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स्वर्गदूतहरूका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लागि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सन्देश पूर्ण रूपमा फरक थियो।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, जसलाई उनीहरूले स्वर्गमा चिनेका थिए,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उहाँले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आफूलाई अस्वीकार गर्ने मानव जातिको प्रेमका लागि आफैलाई मारिन दिनुभयो।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आफ्नो प्रचारद्वारा यही दृष्टिकोण बुझाउन चाहन्थे।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270039"/>
            <a:ext cx="73532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यहूदीहरू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रोमी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थिचोमिचोबाट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मुक्त गराउने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मसीहको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पर्खाइमा थिए। जब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आफू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टाँगिने कुरा घोषणा गर्नुभयो,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उहाँका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आफ्नै चेलाहरू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त्रसित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भए। यसबाहेक, एक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यहूदीका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लागि रूखमा झुन्ड्याइएको मानिस परमेश्वरद्वारा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श्रापित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व्यक्ति हुन्थ्यो (व्यवस्था २१:२३)।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मुक्तिदाताको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अपेक्षा समेत नगरेका गैर-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यहूदी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(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अन्यजाति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) का लागि पनि निष्कर्ष उस्तै थियो: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एक पागलपन हो।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ne-NP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परमेश्वरको मूर्खता र कमजोरी</a:t>
            </a:r>
            <a:endParaRPr lang="en-US" sz="32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ne-NP" b="1" dirty="0">
                <a:latin typeface="Comic Sans MS" panose="030F0702030302020204" pitchFamily="66" charset="0"/>
                <a:cs typeface="Kalimati" panose="00000400000000000000" pitchFamily="2"/>
              </a:rPr>
              <a:t>"किनभने परमेश्वरको मूर्खता मानिसको बुद्धिभन्दा बढी बुद्धिमान् हुन्छ, र परमेश्वरको कमजोरी मानिसको बलभन्दा बढी बलियो हुन्छ।" (१ </a:t>
            </a:r>
            <a:r>
              <a:rPr lang="ne-NP" b="1" dirty="0" err="1"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lang="ne-NP" b="1" dirty="0">
                <a:latin typeface="Comic Sans MS" panose="030F0702030302020204" pitchFamily="66" charset="0"/>
                <a:cs typeface="Kalimati" panose="00000400000000000000" pitchFamily="2"/>
              </a:rPr>
              <a:t> १:२५)</a:t>
            </a:r>
            <a:endParaRPr lang="en-US" sz="1400" b="1" noProof="0" dirty="0"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के परमेश्वर कुनै पनि रूपमा मूर्ख वा कमजोर हुनुहुन्छ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१:२५)?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2979038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संसारका सबैभन्दा </a:t>
            </a:r>
            <a:r>
              <a:rPr lang="ne-NP" sz="2000" b="1" dirty="0" err="1">
                <a:cs typeface="Kalimati" panose="00000400000000000000" pitchFamily="2"/>
              </a:rPr>
              <a:t>बुद्धिमान</a:t>
            </a:r>
            <a:r>
              <a:rPr lang="ne-NP" sz="2000" b="1" dirty="0">
                <a:cs typeface="Kalimati" panose="00000400000000000000" pitchFamily="2"/>
              </a:rPr>
              <a:t> मानिसहरूबाट </a:t>
            </a:r>
            <a:r>
              <a:rPr lang="ne-NP" sz="2000" b="1" dirty="0" err="1">
                <a:cs typeface="Kalimati" panose="00000400000000000000" pitchFamily="2"/>
              </a:rPr>
              <a:t>संकलन</a:t>
            </a:r>
            <a:r>
              <a:rPr lang="ne-NP" sz="2000" b="1" dirty="0">
                <a:cs typeface="Kalimati" panose="00000400000000000000" pitchFamily="2"/>
              </a:rPr>
              <a:t> गरिएको सम्पूर्ण बुद्धि पनि मानव जातिको लागि उद्धारको योजना परिकल्पना गर्न असमर्थ छ।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747644"/>
            <a:ext cx="4677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ध्यान दिनुहोस् कि केवल </a:t>
            </a:r>
            <a:r>
              <a:rPr lang="ne-NP" b="1" dirty="0" err="1">
                <a:cs typeface="Kalimati" panose="00000400000000000000" pitchFamily="2"/>
              </a:rPr>
              <a:t>तिनीहरूले</a:t>
            </a:r>
            <a:r>
              <a:rPr lang="ne-NP" b="1" dirty="0">
                <a:cs typeface="Kalimati" panose="00000400000000000000" pitchFamily="2"/>
              </a:rPr>
              <a:t> मात्र उद्धार पाउनेछन् जसले पवित्र आत्माको बोलावटको </a:t>
            </a:r>
            <a:r>
              <a:rPr lang="ne-NP" b="1" dirty="0" err="1">
                <a:cs typeface="Kalimati" panose="00000400000000000000" pitchFamily="2"/>
              </a:rPr>
              <a:t>जवाफमा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येशूमाथि</a:t>
            </a:r>
            <a:r>
              <a:rPr lang="ne-NP" b="1" dirty="0">
                <a:cs typeface="Kalimati" panose="00000400000000000000" pitchFamily="2"/>
              </a:rPr>
              <a:t> विश्वास गर्छन्।</a:t>
            </a:r>
            <a:endParaRPr lang="en-US" b="1" i="1" u="sng" noProof="0" dirty="0">
              <a:cs typeface="Kalimati" panose="00000400000000000000" pitchFamily="2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02511"/>
            <a:ext cx="11953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पक्कै पनि हुनुहुन्न,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किनकि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परमेश्वरमा कुनै त्रुटि हुँदैन।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यहाँ केवल एक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प्रतिकात्मक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तुलना गरिरहेका छन्: यदि परमेश्वरमा कुनै मूर्ख विचार हुन्थ्यो भने पनि, त्यो मानिसको सबैभन्दा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बुद्धिमान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विचारभन्दा बढी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बुद्धिमान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हुनेथियो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; वा यदि परमेश्वरमा कुनै कमजोर तर्क हुन्थ्यो भने, त्यो मानिसको सबैभन्दा बलियो तर्कभन्दा धेरै बलियो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हुनेथियो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055565"/>
            <a:ext cx="60197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केवल परमेश्वर मात्र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चढाइएको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बलिदानको सामर्थ्यद्वारा "उद्धार पाउनेहरूका निम्ति"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१:१८); "विश्वासीहरूका निम्ति"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१:२१); र "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बोलाइएकाहरूका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निम्ति"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१:२४) छुटकारा दिन सक्षम हुनुभएको छ।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1015624" y="1036962"/>
            <a:ext cx="1061666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"आजको समयमा बाँचिरहेका अनगिन्ती मानिसहरूको मनमा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कलवरीको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क्रूस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पवित्र सम्झनाहरूले घेरिएको छ।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क्रूसको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घटनासँग पवित्र सम्बन्धहरू जोडिएका छन्। तर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पावलको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समयमा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क्रूसलाई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घृणा र त्रासको भावनाले हेरिन्थ्यो।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क्रूसमा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मृत्यु भोगेका व्यक्तिलाई मानव जातिको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मुक्तिदाताको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रूपमा प्रस्तुत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गर्नुले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स्वाभाविक रूपमा उपहास र विरोध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निम्त्याउँथ्यो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। [...]</a:t>
            </a:r>
            <a:endParaRPr lang="en-US" sz="2400" b="1" dirty="0">
              <a:latin typeface="Constantia" panose="02030602050306030303" pitchFamily="18" charset="0"/>
              <a:cs typeface="Kalimati" panose="00000400000000000000" pitchFamily="2"/>
            </a:endParaRPr>
          </a:p>
          <a:p>
            <a:pPr>
              <a:spcBef>
                <a:spcPts val="600"/>
              </a:spcBef>
            </a:pP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क्रूसको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मानव जातिको उन्नति वा उद्धारसँग कुनै सम्बन्ध हुन सक्छ भनी देखाउन खोजेकोमा उनलाई कमजोर दिमाग भएको (मूर्ख) मानिन्थ्यो।</a:t>
            </a:r>
            <a:endParaRPr lang="en-US" sz="2400" b="1" dirty="0">
              <a:latin typeface="Constantia" panose="02030602050306030303" pitchFamily="18" charset="0"/>
              <a:cs typeface="Kalimati" panose="00000400000000000000" pitchFamily="2"/>
            </a:endParaRPr>
          </a:p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तर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पावलका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लागि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क्रूस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नै सर्वोच्च चासोको एकमात्र विषय थियो। [...] उनलाई व्यक्तिगत अनुभवबाट थाहा थियो कि जब एक पापीले आफ्नो पुत्रको बलिदानमा देखाइएको पिताको प्रेमलाई नियाल्छ र ईश्वरीय प्रभावको अगाडि आत्मसमर्पण गर्दछ, तब हृदय परिवर्तन हुन्छ, र त्यसपछि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नै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सबैथोक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र सबैमा हुनुहुन्छ।</a:t>
            </a:r>
            <a:endParaRPr lang="en-US" sz="2400" b="1" noProof="0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6323957" y="5977088"/>
            <a:ext cx="4982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द </a:t>
            </a:r>
            <a:r>
              <a:rPr lang="ne-NP" sz="1600" b="1" dirty="0" err="1"/>
              <a:t>एक्ट्स</a:t>
            </a:r>
            <a:r>
              <a:rPr lang="ne-NP" sz="1600" b="1" dirty="0"/>
              <a:t> अफ द </a:t>
            </a:r>
            <a:r>
              <a:rPr lang="ne-NP" sz="1600" b="1" dirty="0" err="1"/>
              <a:t>एपोस्टल्स</a:t>
            </a:r>
            <a:r>
              <a:rPr lang="ne-NP" sz="1600" b="1" dirty="0"/>
              <a:t>, पृष्ठ २४५</a:t>
            </a:r>
          </a:p>
          <a:p>
            <a:pPr algn="r"/>
            <a:endParaRPr lang="ne-NP" sz="1600" b="1" dirty="0"/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1065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Kalimati</vt:lpstr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80</cp:revision>
  <dcterms:created xsi:type="dcterms:W3CDTF">2026-05-30T13:56:14Z</dcterms:created>
  <dcterms:modified xsi:type="dcterms:W3CDTF">2026-06-21T05:34:39Z</dcterms:modified>
</cp:coreProperties>
</file>