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  <p:embeddedFont>
      <p:font typeface="Kalimati" panose="020B0604020202020204"/>
      <p:regular r:id="rId21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8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/>
            <a:t>१ </a:t>
          </a:r>
          <a:r>
            <a:rPr lang="ne-NP" sz="2000" b="1" dirty="0" err="1"/>
            <a:t>कोरिन्थी</a:t>
          </a:r>
          <a:r>
            <a:rPr lang="ne-NP" sz="2000" b="1" dirty="0"/>
            <a:t> ८</a:t>
          </a:r>
          <a:endParaRPr lang="en" sz="2000" b="1" dirty="0"/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ne-NP" sz="2000" b="1" dirty="0">
              <a:solidFill>
                <a:srgbClr val="105660"/>
              </a:solidFill>
            </a:rPr>
            <a:t>मूर्तिहरूलाई चढाइएका </a:t>
          </a:r>
          <a:r>
            <a:rPr lang="ne-NP" sz="2000" b="1" dirty="0" err="1">
              <a:solidFill>
                <a:srgbClr val="105660"/>
              </a:solidFill>
            </a:rPr>
            <a:t>खानेकुरा</a:t>
          </a:r>
          <a:r>
            <a:rPr lang="ne-NP" sz="2000" b="1" dirty="0">
              <a:solidFill>
                <a:srgbClr val="105660"/>
              </a:solidFill>
            </a:rPr>
            <a:t> 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ne-NP" sz="2000" b="1" dirty="0"/>
            <a:t>(ज्ञान र प्रेम)</a:t>
          </a:r>
          <a:endParaRPr lang="en" sz="2000" b="1" dirty="0"/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/>
            <a:t>१ </a:t>
          </a:r>
          <a:r>
            <a:rPr lang="ne-NP" sz="2000" b="1" dirty="0" err="1"/>
            <a:t>कोरिन्थी</a:t>
          </a:r>
          <a:r>
            <a:rPr lang="ne-NP" sz="2000" b="1" dirty="0"/>
            <a:t> ९</a:t>
          </a:r>
          <a:endParaRPr lang="en" sz="2000" b="1" dirty="0"/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ne-NP" sz="2000" b="1" dirty="0" err="1">
              <a:solidFill>
                <a:schemeClr val="accent1">
                  <a:lumMod val="50000"/>
                </a:schemeClr>
              </a:solidFill>
            </a:rPr>
            <a:t>पावलले</a:t>
          </a:r>
          <a:r>
            <a:rPr lang="ne-NP" sz="2000" b="1" dirty="0">
              <a:solidFill>
                <a:schemeClr val="accent1">
                  <a:lumMod val="50000"/>
                </a:schemeClr>
              </a:solidFill>
            </a:rPr>
            <a:t> आफ्ना अधिकारहरू त्याग्छन् 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ne-NP" sz="2000" b="1" dirty="0"/>
            <a:t>सुसमाचारका अधिकारहरू)</a:t>
          </a:r>
          <a:endParaRPr lang="en" sz="2000" b="1" dirty="0"/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/>
            <a:t>१ </a:t>
          </a:r>
          <a:r>
            <a:rPr lang="ne-NP" sz="2000" b="1" dirty="0" err="1"/>
            <a:t>कोरिन्थी</a:t>
          </a:r>
          <a:r>
            <a:rPr lang="ne-NP" sz="2000" b="1" dirty="0"/>
            <a:t> १०:१-१३</a:t>
          </a:r>
          <a:endParaRPr lang="en" sz="2000" b="1" dirty="0"/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ne-NP" sz="2000" b="1" dirty="0">
              <a:solidFill>
                <a:schemeClr val="accent5">
                  <a:lumMod val="50000"/>
                </a:schemeClr>
              </a:solidFill>
              <a:cs typeface="Kalimati" panose="00000400000000000000" pitchFamily="2"/>
            </a:rPr>
            <a:t>मूर्तिपूजाविरुद्ध चेतावनी </a:t>
          </a:r>
          <a:endParaRPr lang="en" sz="2000" b="1" dirty="0">
            <a:solidFill>
              <a:schemeClr val="accent5">
                <a:lumMod val="50000"/>
              </a:schemeClr>
            </a:solidFill>
            <a:cs typeface="Kalimati" panose="00000400000000000000" pitchFamily="2"/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ne-NP" sz="2000" b="1" dirty="0"/>
            <a:t>विगतका पाठहरू)</a:t>
          </a:r>
          <a:endParaRPr lang="en" sz="2000" b="1" dirty="0"/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/>
            <a:t>१ </a:t>
          </a:r>
          <a:r>
            <a:rPr lang="ne-NP" sz="2000" b="1" dirty="0" err="1"/>
            <a:t>कोरिन्थी</a:t>
          </a:r>
          <a:r>
            <a:rPr lang="ne-NP" sz="2000" b="1" dirty="0"/>
            <a:t> १०:१४-२२</a:t>
          </a:r>
          <a:endParaRPr lang="en" sz="2000" b="1" dirty="0"/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ne-NP" sz="2000" b="1" dirty="0">
              <a:solidFill>
                <a:schemeClr val="accent6">
                  <a:lumMod val="50000"/>
                </a:schemeClr>
              </a:solidFill>
            </a:rPr>
            <a:t>प्रभुको कचौरा र दुष्ट आत्माहरूका कचौरा 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ne-NP" sz="2000" b="1" dirty="0"/>
            <a:t>(मूर्तिपूजा त्याग)</a:t>
          </a:r>
          <a:endParaRPr lang="en" sz="2000" b="1" dirty="0"/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/>
            <a:t>१ </a:t>
          </a:r>
          <a:r>
            <a:rPr lang="ne-NP" sz="2000" b="1" dirty="0" err="1"/>
            <a:t>कोरिन्थी</a:t>
          </a:r>
          <a:r>
            <a:rPr lang="ne-NP" sz="2000" b="1" dirty="0"/>
            <a:t> १०:२३-३३</a:t>
          </a:r>
          <a:endParaRPr lang="en" sz="2000" b="1" dirty="0"/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ne-NP" sz="2000" b="1" dirty="0">
              <a:solidFill>
                <a:schemeClr val="accent3">
                  <a:lumMod val="50000"/>
                </a:schemeClr>
              </a:solidFill>
            </a:rPr>
            <a:t>सबै कुरा परमेश्वरको महिमाका लागि गर 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ne-NP" sz="2000" b="1" dirty="0"/>
            <a:t>(के वैध छ र के उचित छ)</a:t>
          </a:r>
          <a:r>
            <a:rPr lang="en" sz="2000" b="1" dirty="0"/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१ कोरिन्थी ८:४-७क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dirty="0" err="1">
              <a:cs typeface="Kalimati" panose="00000400000000000000" pitchFamily="2"/>
            </a:rPr>
            <a:t>बलियाहरू</a:t>
          </a:r>
          <a:r>
            <a:rPr lang="ne-NP" sz="1800" b="1" dirty="0">
              <a:cs typeface="Kalimati" panose="00000400000000000000" pitchFamily="2"/>
            </a:rPr>
            <a:t> </a:t>
          </a:r>
          <a:r>
            <a:rPr lang="ne-NP" sz="1800" b="1" dirty="0" err="1">
              <a:cs typeface="Kalimati" panose="00000400000000000000" pitchFamily="2"/>
            </a:rPr>
            <a:t>बुझ्दछन्</a:t>
          </a:r>
          <a:r>
            <a:rPr lang="ne-NP" sz="1800" b="1" dirty="0">
              <a:cs typeface="Kalimati" panose="00000400000000000000" pitchFamily="2"/>
            </a:rPr>
            <a:t> कि मूर्तिहरू केही पनि होइनन्, </a:t>
          </a:r>
          <a:r>
            <a:rPr lang="ne-NP" sz="1800" b="1" dirty="0" err="1">
              <a:cs typeface="Kalimati" panose="00000400000000000000" pitchFamily="2"/>
            </a:rPr>
            <a:t>किनकि</a:t>
          </a:r>
          <a:r>
            <a:rPr lang="ne-NP" sz="1800" b="1" dirty="0">
              <a:cs typeface="Kalimati" panose="00000400000000000000" pitchFamily="2"/>
            </a:rPr>
            <a:t> साँचो परमेश्वर मात्र हुनुहुन्छ।</a:t>
          </a:r>
          <a:r>
            <a:rPr lang="en" sz="1800" b="1" dirty="0">
              <a:cs typeface="Kalimati" panose="00000400000000000000" pitchFamily="2"/>
            </a:rPr>
            <a:t>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600" b="1" dirty="0" err="1"/>
            <a:t>निर्बलियाहरूले</a:t>
          </a:r>
          <a:r>
            <a:rPr lang="ne-NP" sz="1600" b="1" dirty="0"/>
            <a:t> अझै पनि यो कुरा पूर्ण रूपमा आत्मसात् गर्न सकेका छैनन्।</a:t>
          </a:r>
          <a:endParaRPr lang="en" sz="1600" b="1" dirty="0"/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१ </a:t>
          </a:r>
          <a:r>
            <a:rPr lang="ne-NP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कोरिन्थी</a:t>
          </a:r>
          <a:r>
            <a:rPr lang="ne-NP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८:७ख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800" b="1" dirty="0" err="1">
              <a:cs typeface="Kalimati" panose="00000400000000000000" pitchFamily="2"/>
            </a:rPr>
            <a:t>बलियाहरू</a:t>
          </a:r>
          <a:r>
            <a:rPr lang="ne-NP" sz="1800" b="1" dirty="0">
              <a:cs typeface="Kalimati" panose="00000400000000000000" pitchFamily="2"/>
            </a:rPr>
            <a:t> मूर्तिमा चढाइएको मासु </a:t>
          </a:r>
          <a:r>
            <a:rPr lang="ne-NP" sz="1800" b="1" dirty="0" err="1">
              <a:cs typeface="Kalimati" panose="00000400000000000000" pitchFamily="2"/>
            </a:rPr>
            <a:t>खान्छन्</a:t>
          </a:r>
          <a:r>
            <a:rPr lang="ne-NP" sz="1800" b="1" dirty="0">
              <a:cs typeface="Kalimati" panose="00000400000000000000" pitchFamily="2"/>
            </a:rPr>
            <a:t> किनभने उनीहरूलाई थाहा छ मूर्तिले </a:t>
          </a:r>
          <a:r>
            <a:rPr lang="ne-NP" sz="1800" b="1" dirty="0" err="1">
              <a:cs typeface="Kalimati" panose="00000400000000000000" pitchFamily="2"/>
            </a:rPr>
            <a:t>खानेकुरालाई</a:t>
          </a:r>
          <a:r>
            <a:rPr lang="ne-NP" sz="1800" b="1" dirty="0">
              <a:cs typeface="Kalimati" panose="00000400000000000000" pitchFamily="2"/>
            </a:rPr>
            <a:t> अशुद्ध पार्न सक्दैन।</a:t>
          </a:r>
          <a:endParaRPr lang="en" sz="1800" b="1" dirty="0">
            <a:cs typeface="Kalimati" panose="00000400000000000000" pitchFamily="2"/>
          </a:endParaRP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e-NP" sz="1600" b="1" dirty="0" err="1"/>
            <a:t>निर्बलियाहरू</a:t>
          </a:r>
          <a:r>
            <a:rPr lang="ne-NP" sz="1600" b="1" dirty="0"/>
            <a:t> सोच्छन् कि त्यो मासु </a:t>
          </a:r>
          <a:r>
            <a:rPr lang="ne-NP" sz="1600" b="1" dirty="0" err="1"/>
            <a:t>खाएमा</a:t>
          </a:r>
          <a:r>
            <a:rPr lang="ne-NP" sz="1600" b="1" dirty="0"/>
            <a:t> उनीहरूले पाप गरिरहेका छन्।</a:t>
          </a:r>
          <a:endParaRPr lang="en" sz="1600" b="1" dirty="0"/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ne-NP" sz="2000" b="1" dirty="0">
              <a:solidFill>
                <a:schemeClr val="tx1"/>
              </a:solidFill>
              <a:cs typeface="Kalimati" panose="00000400000000000000" pitchFamily="2"/>
            </a:rPr>
            <a:t>मण्डलीद्वारा पालनपोषण गरिने अधिकार (१ कोर. ९:४)</a:t>
          </a:r>
          <a:endParaRPr lang="es-ES" sz="2000" dirty="0">
            <a:solidFill>
              <a:schemeClr val="tx1"/>
            </a:solidFill>
            <a:cs typeface="Kalimati" panose="00000400000000000000" pitchFamily="2"/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ne-NP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आफ्नी पत्नीलाई साथमा </a:t>
          </a:r>
          <a:r>
            <a:rPr lang="ne-NP" sz="2000" b="1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लैजाने</a:t>
          </a:r>
          <a:r>
            <a:rPr lang="ne-NP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अधिकार (१ कोर. ९:५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ne-NP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सामान्य </a:t>
          </a:r>
          <a:r>
            <a:rPr lang="ne-NP" sz="20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श्रममूलक</a:t>
          </a:r>
          <a:r>
            <a:rPr lang="ne-NP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काम नगर्ने अधिकार (१ कोर. ९:६)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ne-NP" sz="2000" b="1" dirty="0">
              <a:solidFill>
                <a:schemeClr val="tx1"/>
              </a:solidFill>
            </a:rPr>
            <a:t>अन्य </a:t>
          </a:r>
          <a:r>
            <a:rPr lang="ne-NP" sz="2000" b="1" dirty="0" err="1">
              <a:solidFill>
                <a:schemeClr val="tx1"/>
              </a:solidFill>
            </a:rPr>
            <a:t>प्रेरितहरूले</a:t>
          </a:r>
          <a:r>
            <a:rPr lang="ne-NP" sz="2000" b="1" dirty="0">
              <a:solidFill>
                <a:schemeClr val="tx1"/>
              </a:solidFill>
            </a:rPr>
            <a:t> जस्तै </a:t>
          </a:r>
          <a:r>
            <a:rPr lang="ne-NP" sz="2000" b="1" dirty="0" err="1">
              <a:solidFill>
                <a:schemeClr val="tx1"/>
              </a:solidFill>
            </a:rPr>
            <a:t>पावलले</a:t>
          </a:r>
          <a:r>
            <a:rPr lang="ne-NP" sz="2000" b="1" dirty="0">
              <a:solidFill>
                <a:schemeClr val="tx1"/>
              </a:solidFill>
            </a:rPr>
            <a:t> पनि आफूले सेवा गर्ने मण्डलीहरूबाट आर्थिक सहायता पाउने प्रेरितको अधिकारलाई त्याग्छन्।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ne-NP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प्रेरितहरूमाझ</a:t>
          </a:r>
          <a:r>
            <a:rPr lang="ne-NP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आफ्नी पत्नीलाई हेरचाह गर्न र </a:t>
          </a:r>
          <a:r>
            <a:rPr lang="ne-NP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सेवकाईमा</a:t>
          </a:r>
          <a:r>
            <a:rPr lang="ne-NP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सहयोग </a:t>
          </a:r>
          <a:r>
            <a:rPr lang="ne-NP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पुर्‍याउन</a:t>
          </a:r>
          <a:r>
            <a:rPr lang="ne-NP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सँगै यात्रा गराउने सामान्य चलन थियो। यस स्त्रीलाई पनि आफ्ना पति जस्तै मण्डलीबाट सहयोग पाउने अधिकार हुन्थ्यो।</a:t>
          </a:r>
          <a:endParaRPr lang="es-ES" sz="16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ne-NP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मानिसहरूले आफूलाई श्रोताहरूको फाइदा उठाइरहेको </a:t>
          </a:r>
          <a:r>
            <a:rPr lang="ne-NP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नसम्झून्</a:t>
          </a:r>
          <a:r>
            <a:rPr lang="ne-NP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भन्नका लागि र </a:t>
          </a:r>
          <a:r>
            <a:rPr lang="ne-NP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निस्वार्थताको</a:t>
          </a:r>
          <a:r>
            <a:rPr lang="ne-NP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उदाहरण दिन </a:t>
          </a:r>
          <a:r>
            <a:rPr lang="ne-NP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पावल</a:t>
          </a:r>
          <a:r>
            <a:rPr lang="ne-NP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आफ्नो जीविका </a:t>
          </a:r>
          <a:r>
            <a:rPr lang="ne-NP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आफैं</a:t>
          </a:r>
          <a:r>
            <a:rPr lang="ne-NP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कमाउन चाहन्छन्।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 custLinFactNeighborX="-883" custLinFactNeighborY="-14492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१. मासु पसलमा मूर्तिलाई चढाइएका र </a:t>
          </a:r>
          <a:r>
            <a:rPr lang="ne-NP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नचढाइएका</a:t>
          </a:r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दुवै प्रकारका मासु बेचिने गरिन्थ्यो। विश्वासीले त्यसको उत्पत्तिको बारेमा सोधपुछ गर्नु हुँदैनथ्यो, ताकि त्यस्तो मासु खानु अवैध हो भन्ने छाप नपरोस् (१ कोर. १०:२५)।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Kalimati" panose="00000400000000000000" pitchFamily="2"/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२. एक अविश्वासीले विश्वासीलाई खान बोलाए। विश्वासीले </a:t>
          </a:r>
          <a:r>
            <a:rPr lang="ne-NP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बिनाकुनै</a:t>
          </a:r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प्रश्न खाए (उनका लागि सबै कुरा वैध छ)। तर घरबेटीले त्यो मासु मूर्तिलाई चढाइएको हो भनी बताए। त्यसैले, घरबेटीको विवेकलाई ठेस </a:t>
          </a:r>
          <a:r>
            <a:rPr lang="ne-NP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नपुर्‍याउनका</a:t>
          </a:r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लागि, विश्वासीले त्यो मासु </a:t>
          </a:r>
          <a:r>
            <a:rPr lang="ne-NP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नखानु</a:t>
          </a:r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नै उचित ठानियो (१ </a:t>
          </a:r>
          <a:r>
            <a:rPr lang="ne-NP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कोरिन्थी</a:t>
          </a:r>
          <a:r>
            <a:rPr lang="ne-NP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१०:२७-२९)।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23148"/>
          <a:ext cx="5886449" cy="353454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/>
            <a:t>१ </a:t>
          </a:r>
          <a:r>
            <a:rPr lang="ne-NP" sz="2000" b="1" kern="1200" dirty="0" err="1"/>
            <a:t>कोरिन्थी</a:t>
          </a:r>
          <a:r>
            <a:rPr lang="ne-NP" sz="2000" b="1" kern="1200" dirty="0"/>
            <a:t> ८</a:t>
          </a:r>
          <a:endParaRPr lang="en" sz="2000" b="1" kern="1200" dirty="0"/>
        </a:p>
      </dsp:txBody>
      <dsp:txXfrm>
        <a:off x="17254" y="40402"/>
        <a:ext cx="5851941" cy="318946"/>
      </dsp:txXfrm>
    </dsp:sp>
    <dsp:sp modelId="{CBDBDD01-3099-41C2-BE30-1FC52A6D2D21}">
      <dsp:nvSpPr>
        <dsp:cNvPr id="0" name=""/>
        <dsp:cNvSpPr/>
      </dsp:nvSpPr>
      <dsp:spPr>
        <a:xfrm>
          <a:off x="0" y="376602"/>
          <a:ext cx="5886449" cy="922184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ne-NP" sz="2000" b="1" kern="1200" dirty="0">
              <a:solidFill>
                <a:srgbClr val="105660"/>
              </a:solidFill>
            </a:rPr>
            <a:t>मूर्तिहरूलाई चढाइएका </a:t>
          </a:r>
          <a:r>
            <a:rPr lang="ne-NP" sz="2000" b="1" kern="1200" dirty="0" err="1">
              <a:solidFill>
                <a:srgbClr val="105660"/>
              </a:solidFill>
            </a:rPr>
            <a:t>खानेकुरा</a:t>
          </a:r>
          <a:r>
            <a:rPr lang="ne-NP" sz="2000" b="1" kern="1200" dirty="0">
              <a:solidFill>
                <a:srgbClr val="105660"/>
              </a:solidFill>
            </a:rPr>
            <a:t> </a:t>
          </a:r>
          <a:endParaRPr lang="en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ne-NP" sz="2000" b="1" kern="1200" dirty="0"/>
            <a:t>(ज्ञान र प्रेम)</a:t>
          </a:r>
          <a:endParaRPr lang="en" sz="2000" b="1" kern="1200" dirty="0"/>
        </a:p>
      </dsp:txBody>
      <dsp:txXfrm>
        <a:off x="0" y="376602"/>
        <a:ext cx="5886449" cy="922184"/>
      </dsp:txXfrm>
    </dsp:sp>
    <dsp:sp modelId="{D23DF7B9-1508-4D64-BF74-796D8F9392E5}">
      <dsp:nvSpPr>
        <dsp:cNvPr id="0" name=""/>
        <dsp:cNvSpPr/>
      </dsp:nvSpPr>
      <dsp:spPr>
        <a:xfrm>
          <a:off x="0" y="1298787"/>
          <a:ext cx="5886449" cy="353454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/>
            <a:t>१ </a:t>
          </a:r>
          <a:r>
            <a:rPr lang="ne-NP" sz="2000" b="1" kern="1200" dirty="0" err="1"/>
            <a:t>कोरिन्थी</a:t>
          </a:r>
          <a:r>
            <a:rPr lang="ne-NP" sz="2000" b="1" kern="1200" dirty="0"/>
            <a:t> ९</a:t>
          </a:r>
          <a:endParaRPr lang="en" sz="2000" b="1" kern="1200" dirty="0"/>
        </a:p>
      </dsp:txBody>
      <dsp:txXfrm>
        <a:off x="17254" y="1316041"/>
        <a:ext cx="5851941" cy="318946"/>
      </dsp:txXfrm>
    </dsp:sp>
    <dsp:sp modelId="{EFC215ED-B80C-46B7-91C7-A6AC412A000D}">
      <dsp:nvSpPr>
        <dsp:cNvPr id="0" name=""/>
        <dsp:cNvSpPr/>
      </dsp:nvSpPr>
      <dsp:spPr>
        <a:xfrm>
          <a:off x="0" y="1652241"/>
          <a:ext cx="5886449" cy="92218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ne-NP" sz="2000" b="1" kern="1200" dirty="0" err="1">
              <a:solidFill>
                <a:schemeClr val="accent1">
                  <a:lumMod val="50000"/>
                </a:schemeClr>
              </a:solidFill>
            </a:rPr>
            <a:t>पावलले</a:t>
          </a:r>
          <a:r>
            <a:rPr lang="ne-NP" sz="2000" b="1" kern="1200" dirty="0">
              <a:solidFill>
                <a:schemeClr val="accent1">
                  <a:lumMod val="50000"/>
                </a:schemeClr>
              </a:solidFill>
            </a:rPr>
            <a:t> आफ्ना अधिकारहरू त्याग्छन् 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ne-NP" sz="2000" b="1" kern="1200" dirty="0"/>
            <a:t>सुसमाचारका अधिकारहरू)</a:t>
          </a:r>
          <a:endParaRPr lang="en" sz="2000" b="1" kern="1200" dirty="0"/>
        </a:p>
      </dsp:txBody>
      <dsp:txXfrm>
        <a:off x="0" y="1652241"/>
        <a:ext cx="5886449" cy="922184"/>
      </dsp:txXfrm>
    </dsp:sp>
    <dsp:sp modelId="{44612A3A-7010-455E-982D-13892276492C}">
      <dsp:nvSpPr>
        <dsp:cNvPr id="0" name=""/>
        <dsp:cNvSpPr/>
      </dsp:nvSpPr>
      <dsp:spPr>
        <a:xfrm>
          <a:off x="0" y="2574426"/>
          <a:ext cx="5886449" cy="353454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/>
            <a:t>१ </a:t>
          </a:r>
          <a:r>
            <a:rPr lang="ne-NP" sz="2000" b="1" kern="1200" dirty="0" err="1"/>
            <a:t>कोरिन्थी</a:t>
          </a:r>
          <a:r>
            <a:rPr lang="ne-NP" sz="2000" b="1" kern="1200" dirty="0"/>
            <a:t> १०:१-१३</a:t>
          </a:r>
          <a:endParaRPr lang="en" sz="2000" b="1" kern="1200" dirty="0"/>
        </a:p>
      </dsp:txBody>
      <dsp:txXfrm>
        <a:off x="17254" y="2591680"/>
        <a:ext cx="5851941" cy="318946"/>
      </dsp:txXfrm>
    </dsp:sp>
    <dsp:sp modelId="{10B49261-2E38-4333-877D-540977F0CE76}">
      <dsp:nvSpPr>
        <dsp:cNvPr id="0" name=""/>
        <dsp:cNvSpPr/>
      </dsp:nvSpPr>
      <dsp:spPr>
        <a:xfrm>
          <a:off x="0" y="2927881"/>
          <a:ext cx="5886449" cy="922184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ne-NP" sz="2000" b="1" kern="1200" dirty="0">
              <a:solidFill>
                <a:schemeClr val="accent5">
                  <a:lumMod val="50000"/>
                </a:schemeClr>
              </a:solidFill>
              <a:cs typeface="Kalimati" panose="00000400000000000000" pitchFamily="2"/>
            </a:rPr>
            <a:t>मूर्तिपूजाविरुद्ध चेतावनी </a:t>
          </a:r>
          <a:endParaRPr lang="en" sz="2000" b="1" kern="1200" dirty="0">
            <a:solidFill>
              <a:schemeClr val="accent5">
                <a:lumMod val="50000"/>
              </a:schemeClr>
            </a:solidFill>
            <a:cs typeface="Kalimati" panose="00000400000000000000" pitchFamily="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ne-NP" sz="2000" b="1" kern="1200" dirty="0"/>
            <a:t>विगतका पाठहरू)</a:t>
          </a:r>
          <a:endParaRPr lang="en" sz="2000" b="1" kern="1200" dirty="0"/>
        </a:p>
      </dsp:txBody>
      <dsp:txXfrm>
        <a:off x="0" y="2927881"/>
        <a:ext cx="5886449" cy="922184"/>
      </dsp:txXfrm>
    </dsp:sp>
    <dsp:sp modelId="{E02B32B1-A93B-45CE-A8E9-B011A91A1719}">
      <dsp:nvSpPr>
        <dsp:cNvPr id="0" name=""/>
        <dsp:cNvSpPr/>
      </dsp:nvSpPr>
      <dsp:spPr>
        <a:xfrm>
          <a:off x="0" y="3850066"/>
          <a:ext cx="5886449" cy="353454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/>
            <a:t>१ </a:t>
          </a:r>
          <a:r>
            <a:rPr lang="ne-NP" sz="2000" b="1" kern="1200" dirty="0" err="1"/>
            <a:t>कोरिन्थी</a:t>
          </a:r>
          <a:r>
            <a:rPr lang="ne-NP" sz="2000" b="1" kern="1200" dirty="0"/>
            <a:t> १०:१४-२२</a:t>
          </a:r>
          <a:endParaRPr lang="en" sz="2000" b="1" kern="1200" dirty="0"/>
        </a:p>
      </dsp:txBody>
      <dsp:txXfrm>
        <a:off x="17254" y="3867320"/>
        <a:ext cx="5851941" cy="318946"/>
      </dsp:txXfrm>
    </dsp:sp>
    <dsp:sp modelId="{F6C34058-B94A-4665-B0D2-FAC45F96C35E}">
      <dsp:nvSpPr>
        <dsp:cNvPr id="0" name=""/>
        <dsp:cNvSpPr/>
      </dsp:nvSpPr>
      <dsp:spPr>
        <a:xfrm>
          <a:off x="0" y="4203520"/>
          <a:ext cx="5886449" cy="922184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ne-NP" sz="2000" b="1" kern="1200" dirty="0">
              <a:solidFill>
                <a:schemeClr val="accent6">
                  <a:lumMod val="50000"/>
                </a:schemeClr>
              </a:solidFill>
            </a:rPr>
            <a:t>प्रभुको कचौरा र दुष्ट आत्माहरूका कचौरा 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ne-NP" sz="2000" b="1" kern="1200" dirty="0"/>
            <a:t>(मूर्तिपूजा त्याग)</a:t>
          </a:r>
          <a:endParaRPr lang="en" sz="2000" b="1" kern="1200" dirty="0"/>
        </a:p>
      </dsp:txBody>
      <dsp:txXfrm>
        <a:off x="0" y="4203520"/>
        <a:ext cx="5886449" cy="922184"/>
      </dsp:txXfrm>
    </dsp:sp>
    <dsp:sp modelId="{98DC2228-4CA8-4FBD-BE7A-F2BCAB7EE064}">
      <dsp:nvSpPr>
        <dsp:cNvPr id="0" name=""/>
        <dsp:cNvSpPr/>
      </dsp:nvSpPr>
      <dsp:spPr>
        <a:xfrm>
          <a:off x="0" y="5125705"/>
          <a:ext cx="5886449" cy="353454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/>
            <a:t>१ </a:t>
          </a:r>
          <a:r>
            <a:rPr lang="ne-NP" sz="2000" b="1" kern="1200" dirty="0" err="1"/>
            <a:t>कोरिन्थी</a:t>
          </a:r>
          <a:r>
            <a:rPr lang="ne-NP" sz="2000" b="1" kern="1200" dirty="0"/>
            <a:t> १०:२३-३३</a:t>
          </a:r>
          <a:endParaRPr lang="en" sz="2000" b="1" kern="1200" dirty="0"/>
        </a:p>
      </dsp:txBody>
      <dsp:txXfrm>
        <a:off x="17254" y="5142959"/>
        <a:ext cx="5851941" cy="318946"/>
      </dsp:txXfrm>
    </dsp:sp>
    <dsp:sp modelId="{A64A5609-2709-430E-A009-E012925686C4}">
      <dsp:nvSpPr>
        <dsp:cNvPr id="0" name=""/>
        <dsp:cNvSpPr/>
      </dsp:nvSpPr>
      <dsp:spPr>
        <a:xfrm>
          <a:off x="0" y="5479159"/>
          <a:ext cx="5886449" cy="922184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ne-NP" sz="2000" b="1" kern="1200" dirty="0">
              <a:solidFill>
                <a:schemeClr val="accent3">
                  <a:lumMod val="50000"/>
                </a:schemeClr>
              </a:solidFill>
            </a:rPr>
            <a:t>सबै कुरा परमेश्वरको महिमाका लागि गर 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ne-NP" sz="2000" b="1" kern="1200" dirty="0"/>
            <a:t>(के वैध छ र के उचित छ)</a:t>
          </a:r>
          <a:r>
            <a:rPr lang="en" sz="2000" b="1" kern="1200" dirty="0"/>
            <a:t>)</a:t>
          </a:r>
        </a:p>
      </dsp:txBody>
      <dsp:txXfrm>
        <a:off x="0" y="5479159"/>
        <a:ext cx="5886449" cy="9221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१ कोरिन्थी ८:४-७क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 err="1">
              <a:cs typeface="Kalimati" panose="00000400000000000000" pitchFamily="2"/>
            </a:rPr>
            <a:t>बलियाहरू</a:t>
          </a:r>
          <a:r>
            <a:rPr lang="ne-NP" sz="1800" b="1" kern="1200" dirty="0">
              <a:cs typeface="Kalimati" panose="00000400000000000000" pitchFamily="2"/>
            </a:rPr>
            <a:t> </a:t>
          </a:r>
          <a:r>
            <a:rPr lang="ne-NP" sz="1800" b="1" kern="1200" dirty="0" err="1">
              <a:cs typeface="Kalimati" panose="00000400000000000000" pitchFamily="2"/>
            </a:rPr>
            <a:t>बुझ्दछन्</a:t>
          </a:r>
          <a:r>
            <a:rPr lang="ne-NP" sz="1800" b="1" kern="1200" dirty="0">
              <a:cs typeface="Kalimati" panose="00000400000000000000" pitchFamily="2"/>
            </a:rPr>
            <a:t> कि मूर्तिहरू केही पनि होइनन्, </a:t>
          </a:r>
          <a:r>
            <a:rPr lang="ne-NP" sz="1800" b="1" kern="1200" dirty="0" err="1">
              <a:cs typeface="Kalimati" panose="00000400000000000000" pitchFamily="2"/>
            </a:rPr>
            <a:t>किनकि</a:t>
          </a:r>
          <a:r>
            <a:rPr lang="ne-NP" sz="1800" b="1" kern="1200" dirty="0">
              <a:cs typeface="Kalimati" panose="00000400000000000000" pitchFamily="2"/>
            </a:rPr>
            <a:t> साँचो परमेश्वर मात्र हुनुहुन्छ।</a:t>
          </a:r>
          <a:r>
            <a:rPr lang="en" sz="1800" b="1" kern="1200" dirty="0">
              <a:cs typeface="Kalimati" panose="00000400000000000000" pitchFamily="2"/>
            </a:rPr>
            <a:t>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 err="1"/>
            <a:t>निर्बलियाहरूले</a:t>
          </a:r>
          <a:r>
            <a:rPr lang="ne-NP" sz="1600" b="1" kern="1200" dirty="0"/>
            <a:t> अझै पनि यो कुरा पूर्ण रूपमा आत्मसात् गर्न सकेका छैनन्।</a:t>
          </a:r>
          <a:endParaRPr lang="en" sz="1600" b="1" kern="1200" dirty="0"/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१ </a:t>
          </a:r>
          <a:r>
            <a:rPr lang="ne-NP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कोरिन्थी</a:t>
          </a:r>
          <a:r>
            <a:rPr lang="ne-NP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८:७ख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800" b="1" kern="1200" dirty="0" err="1">
              <a:cs typeface="Kalimati" panose="00000400000000000000" pitchFamily="2"/>
            </a:rPr>
            <a:t>बलियाहरू</a:t>
          </a:r>
          <a:r>
            <a:rPr lang="ne-NP" sz="1800" b="1" kern="1200" dirty="0">
              <a:cs typeface="Kalimati" panose="00000400000000000000" pitchFamily="2"/>
            </a:rPr>
            <a:t> मूर्तिमा चढाइएको मासु </a:t>
          </a:r>
          <a:r>
            <a:rPr lang="ne-NP" sz="1800" b="1" kern="1200" dirty="0" err="1">
              <a:cs typeface="Kalimati" panose="00000400000000000000" pitchFamily="2"/>
            </a:rPr>
            <a:t>खान्छन्</a:t>
          </a:r>
          <a:r>
            <a:rPr lang="ne-NP" sz="1800" b="1" kern="1200" dirty="0">
              <a:cs typeface="Kalimati" panose="00000400000000000000" pitchFamily="2"/>
            </a:rPr>
            <a:t> किनभने उनीहरूलाई थाहा छ मूर्तिले </a:t>
          </a:r>
          <a:r>
            <a:rPr lang="ne-NP" sz="1800" b="1" kern="1200" dirty="0" err="1">
              <a:cs typeface="Kalimati" panose="00000400000000000000" pitchFamily="2"/>
            </a:rPr>
            <a:t>खानेकुरालाई</a:t>
          </a:r>
          <a:r>
            <a:rPr lang="ne-NP" sz="1800" b="1" kern="1200" dirty="0">
              <a:cs typeface="Kalimati" panose="00000400000000000000" pitchFamily="2"/>
            </a:rPr>
            <a:t> अशुद्ध पार्न सक्दैन।</a:t>
          </a:r>
          <a:endParaRPr lang="en" sz="1800" b="1" kern="1200" dirty="0">
            <a:cs typeface="Kalimati" panose="00000400000000000000" pitchFamily="2"/>
          </a:endParaRP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1600" b="1" kern="1200" dirty="0" err="1"/>
            <a:t>निर्बलियाहरू</a:t>
          </a:r>
          <a:r>
            <a:rPr lang="ne-NP" sz="1600" b="1" kern="1200" dirty="0"/>
            <a:t> सोच्छन् कि त्यो मासु </a:t>
          </a:r>
          <a:r>
            <a:rPr lang="ne-NP" sz="1600" b="1" kern="1200" dirty="0" err="1"/>
            <a:t>खाएमा</a:t>
          </a:r>
          <a:r>
            <a:rPr lang="ne-NP" sz="1600" b="1" kern="1200" dirty="0"/>
            <a:t> उनीहरूले पाप गरिरहेका छन्।</a:t>
          </a:r>
          <a:endParaRPr lang="en" sz="1600" b="1" kern="1200" dirty="0"/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ne-NP" sz="2000" b="1" kern="1200" dirty="0">
              <a:solidFill>
                <a:schemeClr val="tx1"/>
              </a:solidFill>
              <a:cs typeface="Kalimati" panose="00000400000000000000" pitchFamily="2"/>
            </a:rPr>
            <a:t>मण्डलीद्वारा पालनपोषण गरिने अधिकार (१ कोर. ९:४)</a:t>
          </a:r>
          <a:endParaRPr lang="es-ES" sz="2000" kern="1200" dirty="0">
            <a:solidFill>
              <a:schemeClr val="tx1"/>
            </a:solidFill>
            <a:cs typeface="Kalimati" panose="00000400000000000000" pitchFamily="2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ne-NP" sz="2000" b="1" kern="1200" dirty="0">
              <a:solidFill>
                <a:schemeClr val="tx1"/>
              </a:solidFill>
            </a:rPr>
            <a:t>अन्य </a:t>
          </a:r>
          <a:r>
            <a:rPr lang="ne-NP" sz="2000" b="1" kern="1200" dirty="0" err="1">
              <a:solidFill>
                <a:schemeClr val="tx1"/>
              </a:solidFill>
            </a:rPr>
            <a:t>प्रेरितहरूले</a:t>
          </a:r>
          <a:r>
            <a:rPr lang="ne-NP" sz="2000" b="1" kern="1200" dirty="0">
              <a:solidFill>
                <a:schemeClr val="tx1"/>
              </a:solidFill>
            </a:rPr>
            <a:t> जस्तै </a:t>
          </a:r>
          <a:r>
            <a:rPr lang="ne-NP" sz="2000" b="1" kern="1200" dirty="0" err="1">
              <a:solidFill>
                <a:schemeClr val="tx1"/>
              </a:solidFill>
            </a:rPr>
            <a:t>पावलले</a:t>
          </a:r>
          <a:r>
            <a:rPr lang="ne-NP" sz="2000" b="1" kern="1200" dirty="0">
              <a:solidFill>
                <a:schemeClr val="tx1"/>
              </a:solidFill>
            </a:rPr>
            <a:t> पनि आफूले सेवा गर्ने मण्डलीहरूबाट आर्थिक सहायता पाउने प्रेरितको अधिकारलाई त्याग्छन्।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321315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आफ्नी पत्नीलाई साथमा </a:t>
          </a:r>
          <a:r>
            <a:rPr lang="ne-NP" sz="2000" b="1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लैजाने</a:t>
          </a:r>
          <a:r>
            <a:rPr lang="ne-NP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अधिकार (१ कोर. ९:५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ne-NP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प्रेरितहरूमाझ</a:t>
          </a:r>
          <a:r>
            <a:rPr lang="ne-NP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आफ्नी पत्नीलाई हेरचाह गर्न र </a:t>
          </a:r>
          <a:r>
            <a:rPr lang="ne-NP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सेवकाईमा</a:t>
          </a:r>
          <a:r>
            <a:rPr lang="ne-NP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सहयोग </a:t>
          </a:r>
          <a:r>
            <a:rPr lang="ne-NP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पुर्‍याउन</a:t>
          </a:r>
          <a:r>
            <a:rPr lang="ne-NP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सँगै यात्रा गराउने सामान्य चलन थियो। यस स्त्रीलाई पनि आफ्ना पति जस्तै मण्डलीबाट सहयोग पाउने अधिकार हुन्थ्यो।</a:t>
          </a:r>
          <a:endParaRPr lang="es-ES" sz="1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321315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ne-NP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सामान्य </a:t>
          </a:r>
          <a:r>
            <a:rPr lang="ne-NP" sz="20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श्रममूलक</a:t>
          </a:r>
          <a:r>
            <a:rPr lang="ne-NP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 काम नगर्ने अधिकार (१ कोर. ९:६)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ne-NP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मानिसहरूले आफूलाई श्रोताहरूको फाइदा उठाइरहेको </a:t>
          </a:r>
          <a:r>
            <a:rPr lang="ne-NP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नसम्झून्</a:t>
          </a:r>
          <a:r>
            <a:rPr lang="ne-NP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भन्नका लागि र </a:t>
          </a:r>
          <a:r>
            <a:rPr lang="ne-NP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निस्वार्थताको</a:t>
          </a:r>
          <a:r>
            <a:rPr lang="ne-NP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उदाहरण दिन </a:t>
          </a:r>
          <a:r>
            <a:rPr lang="ne-NP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पावल</a:t>
          </a:r>
          <a:r>
            <a:rPr lang="ne-NP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आफ्नो जीविका </a:t>
          </a:r>
          <a:r>
            <a:rPr lang="ne-NP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आफैं</a:t>
          </a:r>
          <a:r>
            <a:rPr lang="ne-NP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कमाउन चाहन्छन्।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१. मासु पसलमा मूर्तिलाई चढाइएका र </a:t>
          </a:r>
          <a:r>
            <a:rPr lang="ne-NP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नचढाइएका</a:t>
          </a: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Kalimati" panose="00000400000000000000" pitchFamily="2"/>
            </a:rPr>
            <a:t> दुवै प्रकारका मासु बेचिने गरिन्थ्यो। विश्वासीले त्यसको उत्पत्तिको बारेमा सोधपुछ गर्नु हुँदैनथ्यो, ताकि त्यस्तो मासु खानु अवैध हो भन्ने छाप नपरोस् (१ कोर. १०:२५)।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Kalimati" panose="00000400000000000000" pitchFamily="2"/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२. एक अविश्वासीले विश्वासीलाई खान बोलाए। विश्वासीले </a:t>
          </a:r>
          <a:r>
            <a:rPr lang="ne-NP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बिनाकुनै</a:t>
          </a: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प्रश्न खाए (उनका लागि सबै कुरा वैध छ)। तर घरबेटीले त्यो मासु मूर्तिलाई चढाइएको हो भनी बताए। त्यसैले, घरबेटीको विवेकलाई ठेस </a:t>
          </a:r>
          <a:r>
            <a:rPr lang="ne-NP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नपुर्‍याउनका</a:t>
          </a: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लागि, विश्वासीले त्यो मासु </a:t>
          </a:r>
          <a:r>
            <a:rPr lang="ne-NP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नखानु</a:t>
          </a: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नै उचित ठानियो (१ </a:t>
          </a:r>
          <a:r>
            <a:rPr lang="ne-NP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कोरिन्थी</a:t>
          </a:r>
          <a:r>
            <a:rPr lang="ne-NP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१०:२७-२९)।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8405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023895" y="0"/>
            <a:ext cx="523875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ne-NP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सबै कुरा परमेश्वरको महिमाका लागि</a:t>
            </a:r>
            <a:endParaRPr lang="en" sz="54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919950" y="6515100"/>
            <a:ext cx="3272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e-NP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अगस्ट</a:t>
            </a:r>
            <a:r>
              <a:rPr lang="ne-NP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१, २०२६ का लागि अध्याय ५</a:t>
            </a:r>
            <a:endParaRPr lang="en" sz="1600" b="1" dirty="0">
              <a:solidFill>
                <a:srgbClr val="C7E6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"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यसकारण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तिमीहरू 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खाओ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वा </a:t>
            </a:r>
            <a:r>
              <a:rPr kumimoji="0" lang="ne-N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पिओ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अथवा जेसुकै गर, सबै कुरा परमेश्वरकै महिमाका निम्ति गर्ने गर।"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512430" y="3300300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(१ </a:t>
            </a:r>
            <a:r>
              <a:rPr kumimoji="0" lang="ne-NP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कोरिन्थी</a:t>
            </a:r>
            <a:r>
              <a:rPr kumimoji="0" lang="ne-NP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१०:३१)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094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१ </a:t>
            </a:r>
            <a:r>
              <a:rPr lang="ne-NP" sz="2000" b="1" dirty="0" err="1"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cs typeface="Kalimati" panose="00000400000000000000" pitchFamily="2"/>
              </a:rPr>
              <a:t> ७ बाट सुरु गर्दै, </a:t>
            </a:r>
            <a:r>
              <a:rPr lang="ne-NP" sz="2000" b="1" dirty="0" err="1">
                <a:cs typeface="Kalimati" panose="00000400000000000000" pitchFamily="2"/>
              </a:rPr>
              <a:t>पावलले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कोरिन्थीहरूले</a:t>
            </a:r>
            <a:r>
              <a:rPr lang="ne-NP" sz="2000" b="1" dirty="0">
                <a:cs typeface="Kalimati" panose="00000400000000000000" pitchFamily="2"/>
              </a:rPr>
              <a:t> पत्रद्वारा पठाएका प्रश्नहरूको </a:t>
            </a:r>
            <a:r>
              <a:rPr lang="ne-NP" sz="2000" b="1" dirty="0" err="1">
                <a:cs typeface="Kalimati" panose="00000400000000000000" pitchFamily="2"/>
              </a:rPr>
              <a:t>सिलसिलाबद्ध</a:t>
            </a:r>
            <a:r>
              <a:rPr lang="ne-NP" sz="2000" b="1" dirty="0">
                <a:cs typeface="Kalimati" panose="00000400000000000000" pitchFamily="2"/>
              </a:rPr>
              <a:t> </a:t>
            </a:r>
            <a:r>
              <a:rPr lang="ne-NP" sz="2000" b="1" dirty="0" err="1">
                <a:cs typeface="Kalimati" panose="00000400000000000000" pitchFamily="2"/>
              </a:rPr>
              <a:t>जवाफ</a:t>
            </a:r>
            <a:r>
              <a:rPr lang="ne-NP" sz="2000" b="1" dirty="0">
                <a:cs typeface="Kalimati" panose="00000400000000000000" pitchFamily="2"/>
              </a:rPr>
              <a:t> दिन आफूलाई समर्पित गर्छन् (१ कोर. ७:१क)।</a:t>
            </a:r>
            <a:endParaRPr lang="es-ES" sz="2000" b="1" dirty="0">
              <a:cs typeface="Kalimati" panose="00000400000000000000" pitchFamily="2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4499053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429000"/>
            <a:ext cx="60928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यस विचारसँगै,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मण्डलीमा वा व्यक्तिगत जीवनमा गरिने हरेक कार्य परमेश्वरको महिमाका लागि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गरिनुपर्ने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कुरामा जोड दिन्छन्।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0" y="2431294"/>
            <a:ext cx="60944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तथापि, उनी प्रत्येक विषयमा एउटा साझा कडी जोड्ने प्रयास गर्छन्: प्रेम र पारस्परिक आदर, जसले मण्डलीलाई एकतातिर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डोर्‍याउनुपर्छ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60944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यसैकारण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, अध्याय ८ देखि १० सम्म मुख्य रूपमा मूर्तिपूजाको विषयमा चर्चा गरिएको भए तापनि,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यस विशेष पापसँग प्रत्यक्ष सम्बन्ध नदेखिएका केही विषयहरू पनि बीच-बीचमा समावेश गरेका छन्।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ne-NP" sz="4000" b="1" dirty="0">
                <a:ln/>
                <a:solidFill>
                  <a:schemeClr val="accent3"/>
                </a:solidFill>
              </a:rPr>
              <a:t>ज्ञान र प्रेम</a:t>
            </a:r>
          </a:p>
          <a:p>
            <a:pPr algn="ctr"/>
            <a:r>
              <a:rPr lang="ne-NP" sz="2000" b="1" dirty="0">
                <a:ln/>
                <a:solidFill>
                  <a:schemeClr val="accent4">
                    <a:lumMod val="50000"/>
                  </a:schemeClr>
                </a:solidFill>
              </a:rPr>
              <a:t>१ </a:t>
            </a:r>
            <a:r>
              <a:rPr lang="ne-NP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कोरिन्थी</a:t>
            </a:r>
            <a:r>
              <a:rPr lang="ne-NP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८ (मूर्तिहरूलाई चढाइएका </a:t>
            </a:r>
            <a:r>
              <a:rPr lang="ne-NP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खानेकुरा</a:t>
            </a:r>
            <a:r>
              <a:rPr lang="ne-NP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166098"/>
            <a:ext cx="724249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"तर ज्ञानले घमन्डी बनाउँछ, प्रेमले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चाहिं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निर्माण गर्छ।" (१ </a:t>
            </a:r>
            <a:r>
              <a:rPr lang="ne-NP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८:१ख)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ne-NP" sz="2000" b="1" dirty="0" err="1"/>
              <a:t>पावलले</a:t>
            </a:r>
            <a:r>
              <a:rPr lang="ne-NP" sz="2000" b="1" dirty="0"/>
              <a:t> मण्डलीलाई दुई समूहमा "विभाजन" गर्छन्: "</a:t>
            </a:r>
            <a:r>
              <a:rPr lang="ne-NP" sz="2000" b="1" dirty="0" err="1"/>
              <a:t>बलिया</a:t>
            </a:r>
            <a:r>
              <a:rPr lang="ne-NP" sz="2000" b="1" dirty="0"/>
              <a:t>" र "</a:t>
            </a:r>
            <a:r>
              <a:rPr lang="ne-NP" sz="2000" b="1" dirty="0" err="1"/>
              <a:t>निर्बलियाहरू</a:t>
            </a:r>
            <a:r>
              <a:rPr lang="ne-NP" sz="2000" b="1" dirty="0"/>
              <a:t>"।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b="1" dirty="0">
                <a:cs typeface="Kalimati" panose="00000400000000000000" pitchFamily="2"/>
              </a:rPr>
              <a:t>तर </a:t>
            </a:r>
            <a:r>
              <a:rPr lang="ne-NP" b="1" dirty="0" err="1">
                <a:cs typeface="Kalimati" panose="00000400000000000000" pitchFamily="2"/>
              </a:rPr>
              <a:t>बलियाहरूले</a:t>
            </a:r>
            <a:r>
              <a:rPr lang="ne-NP" b="1" dirty="0">
                <a:cs typeface="Kalimati" panose="00000400000000000000" pitchFamily="2"/>
              </a:rPr>
              <a:t> आफ्नो ज्ञान र उदाहरणद्वारा </a:t>
            </a:r>
            <a:r>
              <a:rPr lang="ne-NP" b="1" dirty="0" err="1">
                <a:cs typeface="Kalimati" panose="00000400000000000000" pitchFamily="2"/>
              </a:rPr>
              <a:t>निर्बलियाहरूलाई</a:t>
            </a:r>
            <a:r>
              <a:rPr lang="ne-NP" b="1" dirty="0">
                <a:cs typeface="Kalimati" panose="00000400000000000000" pitchFamily="2"/>
              </a:rPr>
              <a:t> ठेस </a:t>
            </a:r>
            <a:r>
              <a:rPr lang="ne-NP" b="1" dirty="0" err="1">
                <a:cs typeface="Kalimati" panose="00000400000000000000" pitchFamily="2"/>
              </a:rPr>
              <a:t>पुर्‍याउन</a:t>
            </a:r>
            <a:r>
              <a:rPr lang="ne-NP" b="1" dirty="0">
                <a:cs typeface="Kalimati" panose="00000400000000000000" pitchFamily="2"/>
              </a:rPr>
              <a:t> सक्छन् (१ कोर. ८:१०)। आफ्नो </a:t>
            </a:r>
            <a:r>
              <a:rPr lang="ne-NP" b="1" dirty="0" err="1">
                <a:cs typeface="Kalimati" panose="00000400000000000000" pitchFamily="2"/>
              </a:rPr>
              <a:t>भाइप्रतिको</a:t>
            </a:r>
            <a:r>
              <a:rPr lang="ne-NP" b="1" dirty="0">
                <a:cs typeface="Kalimati" panose="00000400000000000000" pitchFamily="2"/>
              </a:rPr>
              <a:t> प्रेमको कारण, </a:t>
            </a:r>
            <a:r>
              <a:rPr lang="ne-NP" b="1" dirty="0" err="1">
                <a:cs typeface="Kalimati" panose="00000400000000000000" pitchFamily="2"/>
              </a:rPr>
              <a:t>बलियाहरूले</a:t>
            </a:r>
            <a:r>
              <a:rPr lang="ne-NP" b="1" dirty="0">
                <a:cs typeface="Kalimati" panose="00000400000000000000" pitchFamily="2"/>
              </a:rPr>
              <a:t> आफूलाई नियन्त्रण गर्नुपर्छ (१ कोर. ८:११-१३)।</a:t>
            </a:r>
            <a:endParaRPr lang="en" b="1" dirty="0">
              <a:cs typeface="Kalimati" panose="00000400000000000000" pitchFamily="2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413325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जब ज्ञान "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निर्बलियो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" भाइको (आत्मिक वृद्धिको प्रक्रियामा) ठेसको कारण बन्न सक्छ, तब </a:t>
            </a:r>
            <a:r>
              <a:rPr lang="ne-NP" sz="2000" b="1" dirty="0" err="1">
                <a:solidFill>
                  <a:prstClr val="black"/>
                </a:solidFill>
                <a:cs typeface="Kalimati" panose="00000400000000000000" pitchFamily="2"/>
              </a:rPr>
              <a:t>इसाईहरूले</a:t>
            </a:r>
            <a:r>
              <a:rPr lang="ne-NP" sz="2000" b="1" dirty="0">
                <a:solidFill>
                  <a:prstClr val="black"/>
                </a:solidFill>
                <a:cs typeface="Kalimati" panose="00000400000000000000" pitchFamily="2"/>
              </a:rPr>
              <a:t> ज्ञानभन्दा प्रेमलाई प्राथमिकता दिनुपर्छ।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सुसमाचारका अधिकारहरू</a:t>
            </a:r>
          </a:p>
          <a:p>
            <a:pPr algn="ctr"/>
            <a:r>
              <a:rPr lang="ne-NP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१ </a:t>
            </a:r>
            <a:r>
              <a:rPr lang="ne-NP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कोरिन्थी</a:t>
            </a:r>
            <a:r>
              <a:rPr lang="ne-NP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९ (</a:t>
            </a:r>
            <a:r>
              <a:rPr lang="ne-NP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पावलले</a:t>
            </a:r>
            <a:r>
              <a:rPr lang="ne-NP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आफ्ना अधिकारहरू त्याग्छन्)</a:t>
            </a:r>
            <a:endParaRPr kumimoji="0" lang="en" sz="2000" b="1" i="0" u="none" strike="noStrike" kern="1200" spc="50" normalizeH="0" baseline="0" noProof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>
                <a:solidFill>
                  <a:srgbClr val="002060"/>
                </a:solidFill>
                <a:latin typeface="Comic Sans MS" panose="030F0702030302020204" pitchFamily="66" charset="0"/>
              </a:rPr>
              <a:t>"त्यसरी नै प्रभुले आज्ञा गर्नुभएको छ कि जसले सुसमाचार प्रचार गर्छन्, </a:t>
            </a:r>
            <a:r>
              <a:rPr lang="ne-NP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तिनीहरूले</a:t>
            </a:r>
            <a:r>
              <a:rPr lang="ne-NP" b="1" dirty="0">
                <a:solidFill>
                  <a:srgbClr val="002060"/>
                </a:solidFill>
                <a:latin typeface="Comic Sans MS" panose="030F0702030302020204" pitchFamily="66" charset="0"/>
              </a:rPr>
              <a:t> सुसमाचारबाटै आफ्नो जीविका चलाउनुपर्छ।" (१ </a:t>
            </a:r>
            <a:r>
              <a:rPr lang="ne-NP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rgbClr val="002060"/>
                </a:solidFill>
                <a:latin typeface="Comic Sans MS" panose="030F0702030302020204" pitchFamily="66" charset="0"/>
              </a:rPr>
              <a:t> ९:१४)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4" y="1198440"/>
            <a:ext cx="8904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पावलले</a:t>
            </a: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ne-NP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निर्बलियाहरूप्रतिको</a:t>
            </a: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प्रेमका कारण कम्तीमा तीनवटा अधिकारहरू त्यागे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4347377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cs typeface="Kalimati" panose="00000400000000000000" pitchFamily="2"/>
              </a:rPr>
              <a:t>यद्यपि </a:t>
            </a:r>
            <a:r>
              <a:rPr lang="ne-NP" sz="2000" b="1" dirty="0" err="1">
                <a:cs typeface="Kalimati" panose="00000400000000000000" pitchFamily="2"/>
              </a:rPr>
              <a:t>येशूले</a:t>
            </a:r>
            <a:r>
              <a:rPr lang="ne-NP" sz="2000" b="1" dirty="0">
                <a:cs typeface="Kalimati" panose="00000400000000000000" pitchFamily="2"/>
              </a:rPr>
              <a:t> स्पष्ट पार्नुभएको थियो कि सुसमाचार प्रचार </a:t>
            </a:r>
            <a:r>
              <a:rPr lang="ne-NP" sz="2000" b="1" dirty="0" err="1">
                <a:cs typeface="Kalimati" panose="00000400000000000000" pitchFamily="2"/>
              </a:rPr>
              <a:t>गर्नेहरू</a:t>
            </a:r>
            <a:r>
              <a:rPr lang="ne-NP" sz="2000" b="1" dirty="0">
                <a:cs typeface="Kalimati" panose="00000400000000000000" pitchFamily="2"/>
              </a:rPr>
              <a:t> सुसमाचारबाटै जिउनुपर्छ, तर </a:t>
            </a:r>
            <a:r>
              <a:rPr lang="ne-NP" sz="2000" b="1" dirty="0" err="1">
                <a:cs typeface="Kalimati" panose="00000400000000000000" pitchFamily="2"/>
              </a:rPr>
              <a:t>पावल</a:t>
            </a:r>
            <a:r>
              <a:rPr lang="ne-NP" sz="2000" b="1" dirty="0">
                <a:cs typeface="Kalimati" panose="00000400000000000000" pitchFamily="2"/>
              </a:rPr>
              <a:t> र </a:t>
            </a:r>
            <a:r>
              <a:rPr lang="ne-NP" sz="2000" b="1" dirty="0" err="1">
                <a:cs typeface="Kalimati" panose="00000400000000000000" pitchFamily="2"/>
              </a:rPr>
              <a:t>बर्णाबास</a:t>
            </a:r>
            <a:r>
              <a:rPr lang="ne-NP" sz="2000" b="1" dirty="0">
                <a:cs typeface="Kalimati" panose="00000400000000000000" pitchFamily="2"/>
              </a:rPr>
              <a:t> दुवैले विश्वासीहरूका लागि बाधा </a:t>
            </a:r>
            <a:r>
              <a:rPr lang="ne-NP" sz="2000" b="1" dirty="0" err="1">
                <a:cs typeface="Kalimati" panose="00000400000000000000" pitchFamily="2"/>
              </a:rPr>
              <a:t>नबन्नका</a:t>
            </a:r>
            <a:r>
              <a:rPr lang="ne-NP" sz="2000" b="1" dirty="0">
                <a:cs typeface="Kalimati" panose="00000400000000000000" pitchFamily="2"/>
              </a:rPr>
              <a:t> निम्ति स्वेच्छाले यसलाई त्यागे (१ कोर. ९:१२-१४; लूका १०:७)।</a:t>
            </a:r>
            <a:endParaRPr lang="en" sz="2000" b="1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विगतका पाठहरू</a:t>
            </a:r>
          </a:p>
          <a:p>
            <a:pPr algn="ctr"/>
            <a:r>
              <a:rPr lang="ne-NP" sz="2400" b="1" dirty="0">
                <a:ln w="0"/>
                <a:solidFill>
                  <a:schemeClr val="accent6">
                    <a:lumMod val="75000"/>
                  </a:schemeClr>
                </a:solidFill>
                <a:cs typeface="Kalimati" panose="00000400000000000000" pitchFamily="2"/>
              </a:rPr>
              <a:t>१ </a:t>
            </a:r>
            <a:r>
              <a:rPr lang="ne-NP" sz="2400" b="1" dirty="0" err="1">
                <a:ln w="0"/>
                <a:solidFill>
                  <a:schemeClr val="accent6">
                    <a:lumMod val="75000"/>
                  </a:schemeClr>
                </a:solidFill>
                <a:cs typeface="Kalimati" panose="00000400000000000000" pitchFamily="2"/>
              </a:rPr>
              <a:t>कोरिन्थी</a:t>
            </a:r>
            <a:r>
              <a:rPr lang="ne-NP" sz="2400" b="1" dirty="0">
                <a:ln w="0"/>
                <a:solidFill>
                  <a:schemeClr val="accent6">
                    <a:lumMod val="75000"/>
                  </a:schemeClr>
                </a:solidFill>
                <a:cs typeface="Kalimati" panose="00000400000000000000" pitchFamily="2"/>
              </a:rPr>
              <a:t> १०:१-१३ (</a:t>
            </a:r>
            <a:r>
              <a:rPr lang="ne-NP" sz="2400" b="1" dirty="0" err="1">
                <a:ln w="0"/>
                <a:solidFill>
                  <a:schemeClr val="accent6">
                    <a:lumMod val="75000"/>
                  </a:schemeClr>
                </a:solidFill>
                <a:cs typeface="Kalimati" panose="00000400000000000000" pitchFamily="2"/>
              </a:rPr>
              <a:t>मूर्तिपूजाविरुद्ध</a:t>
            </a:r>
            <a:r>
              <a:rPr lang="ne-NP" sz="2400" b="1" dirty="0">
                <a:ln w="0"/>
                <a:solidFill>
                  <a:schemeClr val="accent6">
                    <a:lumMod val="75000"/>
                  </a:schemeClr>
                </a:solidFill>
                <a:cs typeface="Kalimati" panose="00000400000000000000" pitchFamily="2"/>
              </a:rPr>
              <a:t> चेतावनी)</a:t>
            </a:r>
            <a:endParaRPr kumimoji="0" lang="en" sz="2400" b="1" i="0" u="none" strike="noStrike" kern="1200" normalizeH="0" baseline="0" noProof="0" dirty="0">
              <a:ln w="0"/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64633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ne-NP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ne-NP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तिनीहरूमध्ये</a:t>
            </a:r>
            <a:r>
              <a:rPr lang="ne-NP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कसै-कसै जस्तै मूर्तिपूजक </a:t>
            </a:r>
            <a:r>
              <a:rPr lang="ne-NP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नहोओ</a:t>
            </a:r>
            <a:r>
              <a:rPr lang="ne-NP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; जसरी लेखिएको छ: 'मानिसहरू खान र पिउन बसे, र मोजमज्जा गर्न उठे।'" (१ </a:t>
            </a:r>
            <a:r>
              <a:rPr lang="ne-NP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१०:७)</a:t>
            </a:r>
            <a:endParaRPr lang="en" sz="14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प्रस्थान (</a:t>
            </a:r>
            <a:r>
              <a:rPr lang="en-US" sz="2000" b="1" dirty="0"/>
              <a:t>Exodus) </a:t>
            </a:r>
            <a:r>
              <a:rPr lang="ne-NP" sz="2000" b="1" dirty="0"/>
              <a:t>को अनुभवलाई आत्मिक रूपमा बुझ्दा, यो हाम्रो आफ्नै जीवनसँग समानान्तर छ। समुद्र पार गर्नु हाम्रो </a:t>
            </a:r>
            <a:r>
              <a:rPr lang="ne-NP" sz="2000" b="1" dirty="0" err="1"/>
              <a:t>बप्तिस्माको</a:t>
            </a:r>
            <a:r>
              <a:rPr lang="ne-NP" sz="2000" b="1" dirty="0"/>
              <a:t> करार जस्तै हो (१ कोर. १०:१-२)।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होसियार रहनुहोस्! उनीहरूको आत्मिक अनुभवका </a:t>
            </a:r>
            <a:r>
              <a:rPr lang="ne-NP" sz="2000" b="1" dirty="0" err="1"/>
              <a:t>बाबजुद</a:t>
            </a:r>
            <a:r>
              <a:rPr lang="ne-NP" sz="2000" b="1" dirty="0"/>
              <a:t> पनि, </a:t>
            </a:r>
            <a:r>
              <a:rPr lang="ne-NP" sz="2000" b="1" dirty="0" err="1"/>
              <a:t>इस्राएलीहरू</a:t>
            </a:r>
            <a:r>
              <a:rPr lang="ne-NP" sz="2000" b="1" dirty="0"/>
              <a:t> मूर्तिपूजा र अनैतिकता लगायतका गम्भीर पापहरूमा फसे। हामीसँग पनि त्यस्तै नहोस्!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१०:५-१०)।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मरुभूमिमा उनीहरूले खाएका र पिएका खानेकुरा हाम्रो पवित्र सङ्गति (प्रभुभोज) मा सहभागिता जस्तै हो, जहाँ हामी आत्मिक रूपमा येशूको शरीर र रगत खान्छौं र पिउँछौं </a:t>
            </a:r>
            <a:br>
              <a:rPr lang="es-ES" sz="2000" b="1" dirty="0">
                <a:solidFill>
                  <a:prstClr val="black"/>
                </a:solidFill>
              </a:rPr>
            </a:br>
            <a:r>
              <a:rPr lang="ne-NP" sz="2000" b="1" dirty="0">
                <a:solidFill>
                  <a:prstClr val="black"/>
                </a:solidFill>
              </a:rPr>
              <a:t>(१ कोर. १०:३-४)।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540076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black"/>
                </a:solidFill>
              </a:rPr>
              <a:t>यसैले प्रेरितले यस खण्डको अन्त्य एउटा शक्तिशाली सल्लाहका साथ गर्छन्: "</a:t>
            </a:r>
            <a:r>
              <a:rPr lang="ne-NP" sz="2000" b="1" dirty="0" err="1">
                <a:solidFill>
                  <a:prstClr val="black"/>
                </a:solidFill>
              </a:rPr>
              <a:t>यसकारण</a:t>
            </a:r>
            <a:r>
              <a:rPr lang="ne-NP" sz="2000" b="1" dirty="0">
                <a:solidFill>
                  <a:prstClr val="black"/>
                </a:solidFill>
              </a:rPr>
              <a:t> जसले म दृढ भई खडा छु भनी ठान्छ, त्यसले होसियार हुनुपर्छ, नत्र त त्यो लड्नेछ" (१ कोर. १०:१२)।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मूर्तिपूजा त्याग</a:t>
            </a:r>
          </a:p>
          <a:p>
            <a:pPr algn="ctr"/>
            <a:r>
              <a:rPr lang="ne-NP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१ </a:t>
            </a:r>
            <a:r>
              <a:rPr lang="ne-NP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कोरिन्थी</a:t>
            </a:r>
            <a:r>
              <a:rPr lang="ne-NP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१०:१४-२२ (प्रभुको कचौरा र दुष्ट आत्माहरूका कचौरा)</a:t>
            </a:r>
            <a:endParaRPr kumimoji="0" lang="en" sz="2400" b="1" i="0" u="none" strike="noStrike" kern="1200" normalizeH="0" baseline="0" noProof="0" dirty="0">
              <a:ln w="12700" cmpd="sng">
                <a:noFill/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ne-NP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यसकारण</a:t>
            </a:r>
            <a:r>
              <a:rPr lang="ne-NP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मेरा प्रियहरू हो, मूर्तिपूजाबाट भाग।" (१ </a:t>
            </a:r>
            <a:r>
              <a:rPr lang="ne-NP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१०:१४)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718387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cs typeface="Kalimati" panose="00000400000000000000" pitchFamily="2"/>
              </a:rPr>
              <a:t>यदि मूर्तिहरूलाई चढाइएका </a:t>
            </a:r>
            <a:r>
              <a:rPr lang="ne-NP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cs typeface="Kalimati" panose="00000400000000000000" pitchFamily="2"/>
              </a:rPr>
              <a:t>खानेकुरा</a:t>
            </a: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cs typeface="Kalimati" panose="00000400000000000000" pitchFamily="2"/>
              </a:rPr>
              <a:t> कुनै </a:t>
            </a:r>
            <a:r>
              <a:rPr lang="ne-NP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cs typeface="Kalimati" panose="00000400000000000000" pitchFamily="2"/>
              </a:rPr>
              <a:t>चिन्ताविना</a:t>
            </a: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cs typeface="Kalimati" panose="00000400000000000000" pitchFamily="2"/>
              </a:rPr>
              <a:t> खान सकिन्छ भने, </a:t>
            </a:r>
            <a:r>
              <a:rPr lang="ne-NP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cs typeface="Kalimati" panose="00000400000000000000" pitchFamily="2"/>
              </a:rPr>
              <a:t>पावलले</a:t>
            </a: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cs typeface="Kalimati" panose="00000400000000000000" pitchFamily="2"/>
              </a:rPr>
              <a:t> १ </a:t>
            </a:r>
            <a:r>
              <a:rPr lang="ne-NP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cs typeface="Kalimati" panose="00000400000000000000" pitchFamily="2"/>
              </a:rPr>
              <a:t>कोरिन्थी</a:t>
            </a: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cs typeface="Kalimati" panose="00000400000000000000" pitchFamily="2"/>
              </a:rPr>
              <a:t> १०:२० मा किन यसको विरुद्धमा सल्लाह दिएका जस्तो देखिन्छ?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cs typeface="Kalimati" panose="00000400000000000000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पवित्र सङ्गति (</a:t>
            </a:r>
            <a:r>
              <a:rPr lang="ne-NP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प्रभुभोज</a:t>
            </a: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 मा सहभागी भएर हामी </a:t>
            </a:r>
            <a:r>
              <a:rPr lang="ne-NP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ख्रीष्टको</a:t>
            </a: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शरीर (मण्डली) को अङ्ग बन्छौं, </a:t>
            </a:r>
            <a:r>
              <a:rPr lang="ne-NP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जबकि</a:t>
            </a:r>
            <a:r>
              <a:rPr lang="ne-NP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मूर्तिपूजक उत्सवहरूमा सहभागी भएर हामी दुष्ट आत्मासँग भागीदार बन्छौं (१ कोर. १०:१६-२०)।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cs typeface="Kalimati" panose="00000400000000000000" pitchFamily="2"/>
              </a:rPr>
              <a:t>कुनै दोषको </a:t>
            </a:r>
            <a:r>
              <a:rPr lang="ne-NP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cs typeface="Kalimati" panose="00000400000000000000" pitchFamily="2"/>
              </a:rPr>
              <a:t>भावनाविना</a:t>
            </a:r>
            <a:r>
              <a:rPr lang="ne-NP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cs typeface="Kalimati" panose="00000400000000000000" pitchFamily="2"/>
              </a:rPr>
              <a:t> घरमा मासु खानु एउटा कुरा हो, तर मूर्तिहरूको पूजा भइरहेको सार्वजनिक उत्सवमा भाग लिएर खानु </a:t>
            </a:r>
            <a:r>
              <a:rPr lang="ne-NP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cs typeface="Kalimati" panose="00000400000000000000" pitchFamily="2"/>
              </a:rPr>
              <a:t>बिल्कुलै</a:t>
            </a:r>
            <a:r>
              <a:rPr lang="ne-NP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cs typeface="Kalimati" panose="00000400000000000000" pitchFamily="2"/>
              </a:rPr>
              <a:t> फरक कुरा हो। </a:t>
            </a:r>
            <a:r>
              <a:rPr lang="ne-NP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cs typeface="Kalimati" panose="00000400000000000000" pitchFamily="2"/>
              </a:rPr>
              <a:t>त्यस्ता</a:t>
            </a:r>
            <a:r>
              <a:rPr lang="ne-NP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cs typeface="Kalimati" panose="00000400000000000000" pitchFamily="2"/>
              </a:rPr>
              <a:t> उत्सवहरूमा सहभागी भएर विश्वासीले आफ्नो विश्वासलाई त्याग्छन् र मूर्तिपूजालाई स्वीकार गर्छन्।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cs typeface="Kalimati" panose="00000400000000000000" pitchFamily="2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हामी येशूको प्रशंसा गर्दै पवित्र सङ्गतिको कचौराबाट पिउन र –एकै समयमा– दुष्ट आत्माहरूको प्रशंसा गर्ने कचौराबाट पिउन सक्दैनौं</a:t>
            </a:r>
            <a:b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</a:br>
            <a:r>
              <a:rPr lang="ne-NP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(१ कोर. १०:२१)।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e-NP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के वैध छ र के उचित छ</a:t>
            </a:r>
          </a:p>
          <a:p>
            <a:pPr algn="ctr"/>
            <a:r>
              <a:rPr lang="ne-NP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१ </a:t>
            </a:r>
            <a:r>
              <a:rPr lang="ne-NP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कोरिन्थी</a:t>
            </a:r>
            <a:r>
              <a:rPr lang="ne-NP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१०:२३-३३ (सबै कुरा परमेश्वरको महिमाका लागि गर)</a:t>
            </a:r>
            <a:endParaRPr kumimoji="0" lang="en" sz="2400" b="1" i="0" u="none" strike="noStrike" kern="1200" normalizeH="0" baseline="0" noProof="0" dirty="0">
              <a:ln w="13462">
                <a:noFill/>
                <a:prstDash val="solid"/>
              </a:ln>
              <a:solidFill>
                <a:srgbClr val="105660"/>
              </a:solidFill>
              <a:effectLst>
                <a:outerShdw dist="25400" dir="2700000" algn="bl" rotWithShape="0">
                  <a:schemeClr val="accent4">
                    <a:alpha val="43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ne-NP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ne-NP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यसकारण</a:t>
            </a:r>
            <a:r>
              <a:rPr lang="ne-NP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तिमीहरू </a:t>
            </a:r>
            <a:r>
              <a:rPr lang="ne-NP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खाओ</a:t>
            </a:r>
            <a:r>
              <a:rPr lang="ne-NP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वा </a:t>
            </a:r>
            <a:r>
              <a:rPr lang="ne-NP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पिओ</a:t>
            </a:r>
            <a:r>
              <a:rPr lang="ne-NP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अथवा जेसुकै गर, सबै कुरा परमेश्वरकै महिमाका निम्ति गर्ने गर।" (१ </a:t>
            </a:r>
            <a:r>
              <a:rPr lang="ne-NP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कोरिन्थी</a:t>
            </a:r>
            <a:r>
              <a:rPr lang="ne-NP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१०:३१)</a:t>
            </a:r>
            <a:endParaRPr lang="en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ne-NP" sz="2000" b="1" dirty="0"/>
              <a:t>"सबै कुरा वैध त छन्, तर सबै कुरा लाभदायक हुँदैनन्" (१ </a:t>
            </a:r>
            <a:r>
              <a:rPr lang="ne-NP" sz="2000" b="1" dirty="0" err="1"/>
              <a:t>कोरिन्थी</a:t>
            </a:r>
            <a:r>
              <a:rPr lang="ne-NP" sz="2000" b="1" dirty="0"/>
              <a:t> १०:२३)। दुईवटा ठोस उदाहरणहरू: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9487848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ne-NP" sz="2000" b="1" dirty="0"/>
              <a:t>यी निर्देशनहरू पछाडिका आधारभूत सिद्धान्तहरू पनि दुईवटा छन्: हरेक कुरामा परमेश्वरको प्रशंसा गर्नु (१ कोर. १०:३१); र अरूका हित खोज्नु (१ कोर. १०:२४, ३२)।</a:t>
            </a:r>
            <a:endParaRPr lang="en" sz="20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50114"/>
            <a:ext cx="76009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ne-NP" sz="1600" b="1" dirty="0">
                <a:solidFill>
                  <a:prstClr val="black"/>
                </a:solidFill>
              </a:rPr>
              <a:t>अर्थात्, सबै कुराभन्दा बढी परमेश्वरलाई प्रेम गर्नु र आफ्नो छिमेकीलाई आफैलाई जस्तै प्रेम गर्नु (जसरी </a:t>
            </a:r>
            <a:r>
              <a:rPr lang="ne-NP" sz="1600" b="1" dirty="0" err="1">
                <a:solidFill>
                  <a:prstClr val="black"/>
                </a:solidFill>
              </a:rPr>
              <a:t>येशूले</a:t>
            </a:r>
            <a:r>
              <a:rPr lang="ne-NP" sz="1600" b="1" dirty="0">
                <a:solidFill>
                  <a:prstClr val="black"/>
                </a:solidFill>
              </a:rPr>
              <a:t> धनी जवान शासकलाई सोध्नुभएको थियो)।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"प्रेरितले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कोरिन्थीहरूलाई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गम्भीरतापूर्वक आग्रह गरे, 'जसले म खडा छु भनी ठान्छ, त्यसले होसियार हुनुपर्छ, नत्र त त्यो लड्नेछ।' यदि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तिनीहरू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घमन्डी र आत्मविश्वासी बनेर, जागा बस्न र प्रार्थना गर्न छोडे भने,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तिनीहरू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गम्भीर पापमा फस्नेछन् र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आफूमाथि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परमेश्वरको क्रोध निम्त्याउनेछन्। [...]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पावलले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आफ्ना भाइहरूलाई आफ्ना शब्द र कार्यहरूले अरूमाथि कस्तो प्रभाव पार्छ भनी आफैलाई सोध्न आग्रह गरे। र आफैमा जतिसुकै निर्दोष भए तापनि मूर्तिपूजालाई समर्थन गर्ने जस्तो देखिने वा विश्वासमा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निर्बलिया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हुन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सक्नेहरूको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विवेकलाई ठेस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पुर्‍याउने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कुनै पनि काम नगर्न आग्रह गरे। '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यसकारण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तिमीहरू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खाओ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वा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पिओ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, अथवा जेसुकै गर, सबै कुरा परमेश्वरकै महिमाका निम्ति गर्ने गर। 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यहूदीहरूलाई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 होस् वा गैर-</a:t>
            </a:r>
            <a:r>
              <a:rPr lang="ne-NP" sz="2400" b="1" dirty="0" err="1">
                <a:latin typeface="Constantia" panose="02030602050306030303" pitchFamily="18" charset="0"/>
                <a:cs typeface="Kalimati" panose="00000400000000000000" pitchFamily="2"/>
              </a:rPr>
              <a:t>यहूदीहरूलाई</a:t>
            </a:r>
            <a:r>
              <a:rPr lang="ne-NP" sz="2400" b="1" dirty="0">
                <a:latin typeface="Constantia" panose="02030602050306030303" pitchFamily="18" charset="0"/>
                <a:cs typeface="Kalimati" panose="00000400000000000000" pitchFamily="2"/>
              </a:rPr>
              <a:t>, अथवा परमेश्वरको मण्डलीलाई, कसैलाई पनि ठेस लाग्ने कारण नबन।'"</a:t>
            </a:r>
            <a:endParaRPr lang="en" sz="2400" b="1" dirty="0">
              <a:latin typeface="Constantia" panose="02030602050306030303" pitchFamily="18" charset="0"/>
              <a:cs typeface="Kalimati" panose="00000400000000000000" pitchFamily="2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5883835" y="5661095"/>
            <a:ext cx="5064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e-NP" sz="1600" b="1" dirty="0" err="1"/>
              <a:t>एलेन</a:t>
            </a:r>
            <a:r>
              <a:rPr lang="ne-NP" sz="1600" b="1" dirty="0"/>
              <a:t> जी. </a:t>
            </a:r>
            <a:r>
              <a:rPr lang="ne-NP" sz="1600" b="1" dirty="0" err="1"/>
              <a:t>ह्वाइट</a:t>
            </a:r>
            <a:r>
              <a:rPr lang="ne-NP" sz="1600" b="1" dirty="0"/>
              <a:t> (द </a:t>
            </a:r>
            <a:r>
              <a:rPr lang="ne-NP" sz="1600" b="1" dirty="0" err="1"/>
              <a:t>एक्ट्स</a:t>
            </a:r>
            <a:r>
              <a:rPr lang="ne-NP" sz="1600" b="1" dirty="0"/>
              <a:t> अफ द </a:t>
            </a:r>
            <a:r>
              <a:rPr lang="ne-NP" sz="1600" b="1" dirty="0" err="1"/>
              <a:t>एपोस्टल्स</a:t>
            </a:r>
            <a:r>
              <a:rPr lang="ne-NP" sz="1600" b="1" dirty="0"/>
              <a:t>, पृष्ठ ३१६)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1194</Words>
  <Application>Microsoft Office PowerPoint</Application>
  <PresentationFormat>Panorámica</PresentationFormat>
  <Paragraphs>72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Comic Sans MS</vt:lpstr>
      <vt:lpstr>Arial</vt:lpstr>
      <vt:lpstr>Aptos Display</vt:lpstr>
      <vt:lpstr>Kalimati</vt:lpstr>
      <vt:lpstr>Constantia</vt:lpstr>
      <vt:lpstr>Wingdings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92</cp:revision>
  <dcterms:created xsi:type="dcterms:W3CDTF">2026-07-04T15:24:19Z</dcterms:created>
  <dcterms:modified xsi:type="dcterms:W3CDTF">2026-07-19T06:20:52Z</dcterms:modified>
</cp:coreProperties>
</file>