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  <p:embeddedFont>
      <p:font typeface="Kalimati" panose="020B0604020202020204"/>
      <p:regular r:id="rId25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2" d="100"/>
          <a:sy n="32" d="100"/>
        </p:scale>
        <p:origin x="78" y="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ne-NP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प्रेमको एउटा चित्र</a:t>
          </a:r>
          <a:endParaRPr lang="en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प्रेमको श्रेष्ठता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सबैभन्दा उत्तम मार्ग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प्रेमका विशेषताहरू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प्रेमले के गर्छ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प्रेमले के गर्दैन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ne-NP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येशूको</a:t>
          </a:r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एउटा चित्र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प्रेमको निरन्तरता (लगनशीलता)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सद्गुणहरू</a:t>
          </a:r>
        </a:p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मध्ये सबैभन्दा श्रेष्ठ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धीर हुन्छ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दयालु हुन्छ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सत्यमा आनन्दित हुन्छ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-US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धैर्य धारण गर्नु, सहनशीलता राख्नु, धीर हुनु</a:t>
          </a:r>
          <a:endParaRPr lang="en" sz="16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 err="1"/>
            <a:t>धैर्यता</a:t>
          </a:r>
          <a:r>
            <a:rPr lang="ne-NP" sz="1800" b="1" noProof="0" dirty="0"/>
            <a:t> देखाउनु र अरूका गल्तीहरूलाई सहनु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भलाइ वा उपकार गर्नु</a:t>
          </a:r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/>
            <a:t>यो दयालु र </a:t>
          </a:r>
          <a:r>
            <a:rPr lang="ne-NP" sz="1800" b="1" noProof="0" dirty="0" err="1"/>
            <a:t>करुणामय</a:t>
          </a:r>
          <a:r>
            <a:rPr lang="ne-NP" sz="1800" b="1" noProof="0" dirty="0"/>
            <a:t> हुन्छ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सहानुभूति प्रकट गर्नु, बधाई दिनु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b="1" noProof="0" dirty="0"/>
            <a:t>सत्यलाई समर्थन </a:t>
          </a:r>
          <a:r>
            <a:rPr lang="ne-NP" sz="1600" b="1" noProof="0" dirty="0" err="1"/>
            <a:t>गर्नेहरूसँगै</a:t>
          </a:r>
          <a:r>
            <a:rPr lang="ne-NP" sz="1600" b="1" noProof="0" dirty="0"/>
            <a:t> यो आनन्दित हुन्छ</a:t>
          </a:r>
          <a:endParaRPr lang="en" sz="16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 कुरा सहन्छ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मौनताले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ढाक्नु (</a:t>
          </a:r>
          <a:r>
            <a:rPr lang="ne-NP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धैर्यपूर्वक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सहनु)</a:t>
          </a:r>
          <a:endParaRPr lang="en" sz="1800" b="1" noProof="0" dirty="0"/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b="1" noProof="0" dirty="0"/>
            <a:t>अरूका गल्तीहरूलाई </a:t>
          </a:r>
          <a:r>
            <a:rPr lang="ne-NP" sz="1600" b="1" noProof="0" dirty="0" err="1"/>
            <a:t>उजागर</a:t>
          </a:r>
          <a:r>
            <a:rPr lang="ne-NP" sz="1600" b="1" noProof="0" dirty="0"/>
            <a:t> नगरी ढाक्नु र गुपचुप राख्नु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 कुराको विश्वास गर्छ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विश्वास गर्नु, भरोसा राख्नु</a:t>
          </a:r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400" b="1" noProof="0" dirty="0"/>
            <a:t>यसले दोषी ठहराउँदैन, बरु शङ्काको लाभ (</a:t>
          </a:r>
          <a:r>
            <a:rPr lang="en-US" sz="1400" b="1" noProof="0" dirty="0"/>
            <a:t>benefit of the doubt) </a:t>
          </a:r>
          <a:r>
            <a:rPr lang="ne-NP" sz="1400" b="1" noProof="0" dirty="0"/>
            <a:t>दिन्छ</a:t>
          </a:r>
          <a:endParaRPr lang="en" sz="14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 कुराको आशा गर्छ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पर्खनु वा भरोसा गर्नु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/>
            <a:t>सधैँ केही राम्रो हुने आशा राख्छ</a:t>
          </a:r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 कुरामा स्थिर रहन्छ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-US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सामना गर्नु, सहनु, साहसी हुनु, निरन्तर लागिरहनु</a:t>
          </a:r>
          <a:endParaRPr lang="en" sz="16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/>
            <a:t>कष्ट, परीक्षा र ताडनाहरू सहन्छ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डाहा गर्दैन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डाह वा जलनको भावना हुनु</a:t>
          </a:r>
          <a:endParaRPr lang="en" sz="18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/>
            <a:t>अन्य वरदान वा सद्गुण </a:t>
          </a:r>
          <a:r>
            <a:rPr lang="ne-NP" sz="1800" b="1" noProof="0" dirty="0" err="1"/>
            <a:t>भएकाहरूसँग</a:t>
          </a:r>
          <a:r>
            <a:rPr lang="ne-NP" sz="1800" b="1" noProof="0" dirty="0"/>
            <a:t> डाहा गर्दैन</a:t>
          </a:r>
          <a:endParaRPr lang="en" sz="18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ढोंग</a:t>
          </a:r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गर्दैन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सेखी गर्नु, धाक लगाउनु</a:t>
          </a:r>
          <a:endParaRPr lang="en" sz="18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/>
            <a:t>अरूबाट प्रशंसा वा मान पाउन खोज्दैन</a:t>
          </a:r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घमण्ड</a:t>
          </a:r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गर्दैन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फुलिनु, </a:t>
          </a:r>
          <a:r>
            <a:rPr lang="ne-NP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घमण्डी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हुनु</a:t>
          </a:r>
          <a:endParaRPr lang="en" sz="18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700" b="1" noProof="0" dirty="0"/>
            <a:t>आफ्नो बारेमा अतिरञ्जित/ठूलो धारणा राख्दैन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असभ्य व्यवहार गर्दैन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अनुचित कार्य गर्नु</a:t>
          </a:r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>
              <a:cs typeface="Kalimati" panose="00000400000000000000" pitchFamily="2"/>
            </a:rPr>
            <a:t>सामाजिक र नैतिक नियमहरू विरुद्ध काम गर्दैन</a:t>
          </a:r>
          <a:endParaRPr lang="en" sz="1800" b="1" noProof="0" dirty="0">
            <a:cs typeface="Kalimati" panose="00000400000000000000" pitchFamily="2"/>
          </a:endParaRP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आफ्नो स्वार्थ खोज्दैन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खोज्नु</a:t>
          </a:r>
          <a:endParaRPr lang="en" sz="1800" b="1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/>
            <a:t>अरूको भलाइका लागि आफ्ना अधिकारहरू त्याग्छ</a:t>
          </a:r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रीसले</a:t>
          </a:r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मात्तैन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उत्तेजित पार्नु, जिस्क्याउनु वा हैरान पार्नु</a:t>
          </a:r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/>
            <a:t>न त चाँडै रिसाउँछ, न त अति संवेदनशील नै हुन्छ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खराबीको लेखा राख्दैन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हिसाब वा लेखा राख्नु</a:t>
          </a:r>
          <a:endParaRPr lang="en" sz="18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/>
            <a:t>क्षमा दिन्छ र </a:t>
          </a:r>
          <a:r>
            <a:rPr lang="ne-NP" sz="1800" b="1" noProof="0" dirty="0" err="1"/>
            <a:t>आफूमाथि</a:t>
          </a:r>
          <a:r>
            <a:rPr lang="ne-NP" sz="1800" b="1" noProof="0" dirty="0"/>
            <a:t> भएका अपराधहरूलाई बिर्सन्छ</a:t>
          </a:r>
          <a:endParaRPr lang="en" sz="18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अधर्ममा आनन्दित हुँदैन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प्रसन्न हुनु, खुसी हुनु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noProof="0" dirty="0"/>
            <a:t>गल्तीहरूमा खुसी हुँदैन, बरु तिनलाई सच्याउन खोज्छ</a:t>
          </a:r>
          <a:endParaRPr lang="en" sz="18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/>
            <a:t>उहाँले</a:t>
          </a:r>
          <a:r>
            <a:rPr lang="ne-NP" sz="2000" b="1" noProof="0" dirty="0"/>
            <a:t> कुटाइ, अपमान र अवहेलना सहनुभयो (</a:t>
          </a:r>
          <a:r>
            <a:rPr lang="ne-NP" sz="2000" b="1" noProof="0" dirty="0" err="1"/>
            <a:t>मत्ती</a:t>
          </a:r>
          <a:r>
            <a:rPr lang="ne-NP" sz="2000" b="1" noProof="0" dirty="0"/>
            <a:t> २७:२७-३१)</a:t>
          </a:r>
          <a:endParaRPr lang="en" sz="2000" b="1" noProof="0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दयालु हुनुहुन्छ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/>
            <a:t>उहाँ दुःखी र पीडित जोसुकैको पनि </a:t>
          </a:r>
          <a:r>
            <a:rPr lang="ne-NP" sz="2000" b="1" noProof="0" dirty="0" err="1"/>
            <a:t>पर्वाह</a:t>
          </a:r>
          <a:r>
            <a:rPr lang="ne-NP" sz="2000" b="1" noProof="0" dirty="0"/>
            <a:t> गर्नुहुन्थ्यो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धीर हुनुहुन्छ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</a:t>
          </a:r>
          <a:r>
            <a:rPr lang="ne-NP" sz="14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सत्यमा आनन्दित हुनुहुन्छ</a:t>
          </a:r>
          <a:endParaRPr lang="en" sz="14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/>
            <a:t>उहाँले</a:t>
          </a:r>
          <a:r>
            <a:rPr lang="ne-NP" sz="2000" b="1" noProof="0" dirty="0"/>
            <a:t> स्पष्टता र दृढ विश्वासका साथ सत्य सिकाउनुभयो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 कुरा सहनुहुन्छ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/>
            <a:t>उहाँले</a:t>
          </a:r>
          <a:r>
            <a:rPr lang="ne-NP" sz="2000" b="1" noProof="0" dirty="0"/>
            <a:t> पापी स्त्रीको न्याय गर्नुभएन र </a:t>
          </a:r>
          <a:r>
            <a:rPr lang="ne-NP" sz="2000" b="1" noProof="0" dirty="0" err="1"/>
            <a:t>उहाँलाई</a:t>
          </a:r>
          <a:r>
            <a:rPr lang="ne-NP" sz="2000" b="1" noProof="0" dirty="0"/>
            <a:t> क्षमा दिनुभयो (</a:t>
          </a:r>
          <a:r>
            <a:rPr lang="ne-NP" sz="2000" b="1" noProof="0" dirty="0" err="1"/>
            <a:t>यूहन्ना</a:t>
          </a:r>
          <a:r>
            <a:rPr lang="ne-NP" sz="2000" b="1" noProof="0" dirty="0"/>
            <a:t> ८:१०-११)</a:t>
          </a:r>
          <a:endParaRPr lang="en" sz="2000" b="1" noProof="0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 कुराको विश्वास गर्नुहुन्छ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/>
            <a:t>उहाँले</a:t>
          </a:r>
          <a:r>
            <a:rPr lang="ne-NP" sz="2000" b="1" noProof="0" dirty="0"/>
            <a:t> </a:t>
          </a:r>
          <a:r>
            <a:rPr lang="ne-NP" sz="2000" b="1" noProof="0" dirty="0" err="1"/>
            <a:t>जक्कैको</a:t>
          </a:r>
          <a:r>
            <a:rPr lang="ne-NP" sz="2000" b="1" noProof="0" dirty="0"/>
            <a:t> निष्कपटतामा विश्वास गर्नुभयो (लूका १९:८-९)</a:t>
          </a:r>
          <a:endParaRPr lang="en" sz="2000" b="1" noProof="0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 कुराको आशा गर्नुहुन्छ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/>
            <a:t>उहाँले</a:t>
          </a:r>
          <a:r>
            <a:rPr lang="ne-NP" sz="2000" b="1" noProof="0" dirty="0"/>
            <a:t> एक "असम्भव" मिसनका लागि १२ जना मानिसहरूलाई तयार पार्नुभयो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 कुरामा स्थिर रहनुहुन्छ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/>
            <a:t>उहाँले</a:t>
          </a:r>
          <a:r>
            <a:rPr lang="ne-NP" sz="2000" b="1" noProof="0" dirty="0"/>
            <a:t> भोक, अस्वीकार, पीडा र ताडना सहनुभयो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2000" b="1" noProof="0" dirty="0">
              <a:solidFill>
                <a:schemeClr val="tx1"/>
              </a:solidFill>
            </a:rPr>
            <a:t>उहाँ डाहा गर्नुहुन्न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मान-सम्मान खोज्नुभएन, र उहाँ </a:t>
          </a: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नम्रहरूसँग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सङ्गति गर्नुभयो।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800" b="1" noProof="0" dirty="0">
              <a:solidFill>
                <a:schemeClr val="tx1"/>
              </a:solidFill>
            </a:rPr>
            <a:t>उहाँ </a:t>
          </a:r>
          <a:r>
            <a:rPr lang="ne-NP" sz="1800" b="1" noProof="0" dirty="0" err="1">
              <a:solidFill>
                <a:schemeClr val="tx1"/>
              </a:solidFill>
            </a:rPr>
            <a:t>ढोंग</a:t>
          </a:r>
          <a:r>
            <a:rPr lang="ne-NP" sz="1800" b="1" noProof="0" dirty="0">
              <a:solidFill>
                <a:schemeClr val="tx1"/>
              </a:solidFill>
            </a:rPr>
            <a:t> गर्नुहुन्न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ब्रह्माण्डको राजा </a:t>
          </a: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हुनुभए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तापनि </a:t>
          </a: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त्यसको </a:t>
          </a: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घमण्ड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वा सेखी गर्नुभएन।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800" b="1" noProof="0" dirty="0">
              <a:solidFill>
                <a:schemeClr val="tx1"/>
              </a:solidFill>
            </a:rPr>
            <a:t>उहाँ </a:t>
          </a:r>
          <a:r>
            <a:rPr lang="ne-NP" sz="1800" b="1" noProof="0" dirty="0" err="1">
              <a:solidFill>
                <a:schemeClr val="tx1"/>
              </a:solidFill>
            </a:rPr>
            <a:t>घमण्ड</a:t>
          </a:r>
          <a:r>
            <a:rPr lang="ne-NP" sz="1800" b="1" noProof="0" dirty="0">
              <a:solidFill>
                <a:schemeClr val="tx1"/>
              </a:solidFill>
            </a:rPr>
            <a:t> गर्नुहुन्न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सबैभन्दा नम्र कामहरू गर्न पनि तयार हुनुहुन्थ्यो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800" b="1" noProof="0" dirty="0">
              <a:solidFill>
                <a:schemeClr val="tx1"/>
              </a:solidFill>
            </a:rPr>
            <a:t>उहाँ असभ्य व्यवहार गर्नुहुन्न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सबैसँग शिष्टाचार र उचित व्यवहार गर्नुभयो।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600" b="1" noProof="0" dirty="0">
              <a:solidFill>
                <a:schemeClr val="tx1"/>
              </a:solidFill>
            </a:rPr>
            <a:t>उहाँ स्वार्थ खोज्नुहुन्न आफ्नो</a:t>
          </a:r>
          <a:endParaRPr lang="en" sz="16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सधैँ आफ्नो पिताको इच्छा पूरा गर्नुभयो (</a:t>
          </a: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यूहन्ना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६:३८)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600" b="1" noProof="0" dirty="0">
              <a:solidFill>
                <a:schemeClr val="tx1"/>
              </a:solidFill>
            </a:rPr>
            <a:t>उहाँ </a:t>
          </a:r>
          <a:r>
            <a:rPr lang="ne-NP" sz="1600" b="1" noProof="0" dirty="0" err="1">
              <a:solidFill>
                <a:schemeClr val="tx1"/>
              </a:solidFill>
            </a:rPr>
            <a:t>रीसले</a:t>
          </a:r>
          <a:r>
            <a:rPr lang="ne-NP" sz="1600" b="1" noProof="0" dirty="0">
              <a:solidFill>
                <a:schemeClr val="tx1"/>
              </a:solidFill>
            </a:rPr>
            <a:t> </a:t>
          </a:r>
          <a:r>
            <a:rPr lang="ne-NP" sz="1600" b="1" noProof="0" dirty="0" err="1">
              <a:solidFill>
                <a:schemeClr val="tx1"/>
              </a:solidFill>
            </a:rPr>
            <a:t>मात्नुहुन्न</a:t>
          </a:r>
          <a:endParaRPr lang="en" sz="16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उहाँलाई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पिट्दा पनि </a:t>
          </a: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नम्रतापूर्वक उत्तर दिनुभयो (</a:t>
          </a:r>
          <a:r>
            <a:rPr lang="ne-NP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यूहन्ना</a:t>
          </a:r>
          <a:r>
            <a:rPr lang="ne-NP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१८:२२-२३)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600" b="1" noProof="0" dirty="0">
              <a:solidFill>
                <a:schemeClr val="tx1"/>
              </a:solidFill>
            </a:rPr>
            <a:t>उहाँ खराबीको लेखा राख्नुहुन्न</a:t>
          </a:r>
          <a:endParaRPr lang="en" sz="16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उहाँलाई</a:t>
          </a:r>
          <a:r>
            <a:rPr lang="ne-NP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क्रूसमा</a:t>
          </a:r>
          <a:r>
            <a:rPr lang="ne-NP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टाँग्नेहरूका</a:t>
          </a:r>
          <a:r>
            <a:rPr lang="ne-NP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लागि क्षमा माग्नुभयो (लूका २३:३४)</a:t>
          </a:r>
          <a:endParaRPr lang="en" sz="18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ne-NP" sz="1600" b="1" noProof="0" dirty="0">
              <a:solidFill>
                <a:schemeClr val="tx1"/>
              </a:solidFill>
            </a:rPr>
            <a:t>उहाँ अधर्ममा आनन्दित हुनुहुन्न</a:t>
          </a:r>
          <a:endParaRPr lang="en" sz="16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ne-NP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कपटी </a:t>
          </a:r>
          <a:r>
            <a:rPr lang="ne-NP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फरिसीहरूसँग</a:t>
          </a:r>
          <a:r>
            <a:rPr lang="ne-NP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कडाइका साथ बोल्नुभयो (</a:t>
          </a:r>
          <a:r>
            <a:rPr lang="ne-NP" sz="18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मत्ती</a:t>
          </a:r>
          <a:r>
            <a:rPr lang="ne-NP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२३:२७-२८)</a:t>
          </a:r>
          <a:endParaRPr lang="en" sz="18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प्रेमको एउटा चित्र</a:t>
          </a:r>
          <a:endParaRPr lang="en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प्रेमको श्रेष्ठता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सबैभन्दा उत्तम मार्ग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प्रेमका विशेषताहरू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प्रेमले के गर्छ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प्रेमले के गर्दैन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येशूको</a:t>
          </a: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एउटा चित्र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प्रेमको निरन्तरता (लगनशीलता)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सद्गुणहरू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मध्ये सबैभन्दा श्रेष्ठ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धीर हुन्छ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-US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धैर्य धारण गर्नु, सहनशीलता राख्नु, धीर हुनु</a:t>
          </a:r>
          <a:endParaRPr lang="en" sz="1600" b="1" kern="1200" noProof="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 err="1"/>
            <a:t>धैर्यता</a:t>
          </a:r>
          <a:r>
            <a:rPr lang="ne-NP" sz="1800" b="1" kern="1200" noProof="0" dirty="0"/>
            <a:t> देखाउनु र अरूका गल्तीहरूलाई सहनु</a:t>
          </a: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दयालु हुन्छ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भलाइ वा उपकार गर्नु</a:t>
          </a: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/>
            <a:t>यो दयालु र </a:t>
          </a:r>
          <a:r>
            <a:rPr lang="ne-NP" sz="1800" b="1" kern="1200" noProof="0" dirty="0" err="1"/>
            <a:t>करुणामय</a:t>
          </a:r>
          <a:r>
            <a:rPr lang="ne-NP" sz="1800" b="1" kern="1200" noProof="0" dirty="0"/>
            <a:t> हुन्छ</a:t>
          </a: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सत्यमा आनन्दित हुन्छ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सहानुभूति प्रकट गर्नु, बधाई दिनु</a:t>
          </a: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noProof="0" dirty="0"/>
            <a:t>सत्यलाई समर्थन </a:t>
          </a:r>
          <a:r>
            <a:rPr lang="ne-NP" sz="1600" b="1" kern="1200" noProof="0" dirty="0" err="1"/>
            <a:t>गर्नेहरूसँगै</a:t>
          </a:r>
          <a:r>
            <a:rPr lang="ne-NP" sz="1600" b="1" kern="1200" noProof="0" dirty="0"/>
            <a:t> यो आनन्दित हुन्छ</a:t>
          </a:r>
          <a:endParaRPr lang="en" sz="16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 कुरा सहन्छ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मौनताले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ढाक्नु (</a:t>
          </a:r>
          <a:r>
            <a:rPr lang="ne-NP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धैर्यपूर्वक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सहनु)</a:t>
          </a:r>
          <a:endParaRPr lang="en" sz="1800" b="1" kern="1200" noProof="0" dirty="0"/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noProof="0" dirty="0"/>
            <a:t>अरूका गल्तीहरूलाई </a:t>
          </a:r>
          <a:r>
            <a:rPr lang="ne-NP" sz="1600" b="1" kern="1200" noProof="0" dirty="0" err="1"/>
            <a:t>उजागर</a:t>
          </a:r>
          <a:r>
            <a:rPr lang="ne-NP" sz="1600" b="1" kern="1200" noProof="0" dirty="0"/>
            <a:t> नगरी ढाक्नु र गुपचुप राख्नु</a:t>
          </a:r>
          <a:endParaRPr lang="en" sz="16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 कुराको विश्वास गर्छ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विश्वास गर्नु, भरोसा राख्नु</a:t>
          </a:r>
          <a:endParaRPr lang="en" sz="18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400" b="1" kern="1200" noProof="0" dirty="0"/>
            <a:t>यसले दोषी ठहराउँदैन, बरु शङ्काको लाभ (</a:t>
          </a:r>
          <a:r>
            <a:rPr lang="en-US" sz="1400" b="1" kern="1200" noProof="0" dirty="0"/>
            <a:t>benefit of the doubt) </a:t>
          </a:r>
          <a:r>
            <a:rPr lang="ne-NP" sz="1400" b="1" kern="1200" noProof="0" dirty="0"/>
            <a:t>दिन्छ</a:t>
          </a:r>
          <a:endParaRPr lang="en" sz="14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 कुराको आशा गर्छ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पर्खनु वा भरोसा गर्नु</a:t>
          </a: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/>
            <a:t>सधैँ केही राम्रो हुने आशा राख्छ</a:t>
          </a:r>
          <a:endParaRPr lang="en" sz="18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सबै कुरामा स्थिर रहन्छ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-US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सामना गर्नु, सहनु, साहसी हुनु, निरन्तर लागिरहनु</a:t>
          </a:r>
          <a:endParaRPr lang="en" sz="16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/>
            <a:t>कष्ट, परीक्षा र ताडनाहरू सहन्छ</a:t>
          </a:r>
          <a:endParaRPr lang="en" sz="18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डाहा गर्दैन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डाह वा जलनको भावना हुनु</a:t>
          </a:r>
          <a:endParaRPr lang="en" sz="18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/>
            <a:t>अन्य वरदान वा सद्गुण </a:t>
          </a:r>
          <a:r>
            <a:rPr lang="ne-NP" sz="1800" b="1" kern="1200" noProof="0" dirty="0" err="1"/>
            <a:t>भएकाहरूसँग</a:t>
          </a:r>
          <a:r>
            <a:rPr lang="ne-NP" sz="1800" b="1" kern="1200" noProof="0" dirty="0"/>
            <a:t> डाहा गर्दैन</a:t>
          </a:r>
          <a:endParaRPr lang="en" sz="18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ढोंग</a:t>
          </a: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गर्दैन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सेखी गर्नु, धाक लगाउनु</a:t>
          </a: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/>
            <a:t>अरूबाट प्रशंसा वा मान पाउन खोज्दैन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घमण्ड</a:t>
          </a: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गर्दैन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फुलिनु, </a:t>
          </a:r>
          <a:r>
            <a:rPr lang="ne-NP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घमण्डी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हुनु</a:t>
          </a:r>
          <a:endParaRPr lang="en" sz="18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700" b="1" kern="1200" noProof="0" dirty="0"/>
            <a:t>आफ्नो बारेमा अतिरञ्जित/ठूलो धारणा राख्दैन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असभ्य व्यवहार गर्दैन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अनुचित कार्य गर्नु</a:t>
          </a: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>
              <a:cs typeface="Kalimati" panose="00000400000000000000" pitchFamily="2"/>
            </a:rPr>
            <a:t>सामाजिक र नैतिक नियमहरू विरुद्ध काम गर्दैन</a:t>
          </a:r>
          <a:endParaRPr lang="en" sz="1800" b="1" kern="1200" noProof="0" dirty="0">
            <a:cs typeface="Kalimati" panose="00000400000000000000" pitchFamily="2"/>
          </a:endParaRP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आफ्नो स्वार्थ खोज्दैन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खोज्नु</a:t>
          </a:r>
          <a:endParaRPr lang="en" sz="1800" b="1" kern="120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/>
            <a:t>अरूको भलाइका लागि आफ्ना अधिकारहरू त्याग्छ</a:t>
          </a: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रीसले</a:t>
          </a: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मात्तैन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उत्तेजित पार्नु, जिस्क्याउनु वा हैरान पार्नु</a:t>
          </a: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/>
            <a:t>न त चाँडै रिसाउँछ, न त अति संवेदनशील नै हुन्छ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खराबीको लेखा राख्दैन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हिसाब वा लेखा राख्नु</a:t>
          </a:r>
          <a:endParaRPr lang="en" sz="1800" b="1" kern="120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/>
            <a:t>क्षमा दिन्छ र </a:t>
          </a:r>
          <a:r>
            <a:rPr lang="ne-NP" sz="1800" b="1" kern="1200" noProof="0" dirty="0" err="1"/>
            <a:t>आफूमाथि</a:t>
          </a:r>
          <a:r>
            <a:rPr lang="ne-NP" sz="1800" b="1" kern="1200" noProof="0" dirty="0"/>
            <a:t> भएका अपराधहरूलाई बिर्सन्छ</a:t>
          </a:r>
          <a:endParaRPr lang="en" sz="18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अधर्ममा आनन्दित हुँदैन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ne-NP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प्रसन्न हुनु, खुसी हुनु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/>
            <a:t>गल्तीहरूमा खुसी हुँदैन, बरु तिनलाई सच्याउन खोज्छ</a:t>
          </a:r>
          <a:endParaRPr lang="en" sz="18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/>
            <a:t>उहाँले</a:t>
          </a:r>
          <a:r>
            <a:rPr lang="ne-NP" sz="2000" b="1" kern="1200" noProof="0" dirty="0"/>
            <a:t> कुटाइ, अपमान र अवहेलना सहनुभयो (</a:t>
          </a:r>
          <a:r>
            <a:rPr lang="ne-NP" sz="2000" b="1" kern="1200" noProof="0" dirty="0" err="1"/>
            <a:t>मत्ती</a:t>
          </a:r>
          <a:r>
            <a:rPr lang="ne-NP" sz="2000" b="1" kern="1200" noProof="0" dirty="0"/>
            <a:t> २७:२७-३१)</a:t>
          </a:r>
          <a:endParaRPr lang="en" sz="2000" b="1" kern="1200" noProof="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धीर हुनुहुन्छ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/>
            <a:t>उहाँ दुःखी र पीडित जोसुकैको पनि </a:t>
          </a:r>
          <a:r>
            <a:rPr lang="ne-NP" sz="2000" b="1" kern="1200" noProof="0" dirty="0" err="1"/>
            <a:t>पर्वाह</a:t>
          </a:r>
          <a:r>
            <a:rPr lang="ne-NP" sz="2000" b="1" kern="1200" noProof="0" dirty="0"/>
            <a:t> गर्नुहुन्थ्यो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दयालु हुनुहुन्छ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/>
            <a:t>उहाँले</a:t>
          </a:r>
          <a:r>
            <a:rPr lang="ne-NP" sz="2000" b="1" kern="1200" noProof="0" dirty="0"/>
            <a:t> स्पष्टता र दृढ विश्वासका साथ सत्य सिकाउनुभयो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</a:t>
          </a:r>
          <a:r>
            <a:rPr lang="ne-NP" sz="14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सत्यमा आनन्दित हुनुहुन्छ</a:t>
          </a:r>
          <a:endParaRPr lang="en" sz="14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/>
            <a:t>उहाँले</a:t>
          </a:r>
          <a:r>
            <a:rPr lang="ne-NP" sz="2000" b="1" kern="1200" noProof="0" dirty="0"/>
            <a:t> पापी स्त्रीको न्याय गर्नुभएन र </a:t>
          </a:r>
          <a:r>
            <a:rPr lang="ne-NP" sz="2000" b="1" kern="1200" noProof="0" dirty="0" err="1"/>
            <a:t>उहाँलाई</a:t>
          </a:r>
          <a:r>
            <a:rPr lang="ne-NP" sz="2000" b="1" kern="1200" noProof="0" dirty="0"/>
            <a:t> क्षमा दिनुभयो (</a:t>
          </a:r>
          <a:r>
            <a:rPr lang="ne-NP" sz="2000" b="1" kern="1200" noProof="0" dirty="0" err="1"/>
            <a:t>यूहन्ना</a:t>
          </a:r>
          <a:r>
            <a:rPr lang="ne-NP" sz="2000" b="1" kern="1200" noProof="0" dirty="0"/>
            <a:t> ८:१०-११)</a:t>
          </a:r>
          <a:endParaRPr lang="en" sz="2000" b="1" kern="1200" noProof="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 कुरा सहनुहुन्छ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/>
            <a:t>उहाँले</a:t>
          </a:r>
          <a:r>
            <a:rPr lang="ne-NP" sz="2000" b="1" kern="1200" noProof="0" dirty="0"/>
            <a:t> </a:t>
          </a:r>
          <a:r>
            <a:rPr lang="ne-NP" sz="2000" b="1" kern="1200" noProof="0" dirty="0" err="1"/>
            <a:t>जक्कैको</a:t>
          </a:r>
          <a:r>
            <a:rPr lang="ne-NP" sz="2000" b="1" kern="1200" noProof="0" dirty="0"/>
            <a:t> निष्कपटतामा विश्वास गर्नुभयो (लूका १९:८-९)</a:t>
          </a:r>
          <a:endParaRPr lang="en" sz="2000" b="1" kern="1200" noProof="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 कुराको विश्वास गर्नुहुन्छ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/>
            <a:t>उहाँले</a:t>
          </a:r>
          <a:r>
            <a:rPr lang="ne-NP" sz="2000" b="1" kern="1200" noProof="0" dirty="0"/>
            <a:t> एक "असम्भव" मिसनका लागि १२ जना मानिसहरूलाई तयार पार्नुभयो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 कुराको आशा गर्नुहुन्छ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/>
            <a:t>उहाँले</a:t>
          </a:r>
          <a:r>
            <a:rPr lang="ne-NP" sz="2000" b="1" kern="1200" noProof="0" dirty="0"/>
            <a:t> भोक, अस्वीकार, पीडा र ताडना सहनुभयो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 कुरामा स्थिर रहनुहुन्छ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मान-सम्मान खोज्नुभएन, र उहाँ </a:t>
          </a: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नम्रहरूसँग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सङ्गति गर्नुभयो।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noProof="0" dirty="0">
              <a:solidFill>
                <a:schemeClr val="tx1"/>
              </a:solidFill>
            </a:rPr>
            <a:t>उहाँ डाहा गर्नुहुन्न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ब्रह्माण्डको राजा </a:t>
          </a: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हुनुभए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तापनि </a:t>
          </a: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त्यसको </a:t>
          </a: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घमण्ड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वा सेखी गर्नुभएन।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>
              <a:solidFill>
                <a:schemeClr val="tx1"/>
              </a:solidFill>
            </a:rPr>
            <a:t>उहाँ </a:t>
          </a:r>
          <a:r>
            <a:rPr lang="ne-NP" sz="1800" b="1" kern="1200" noProof="0" dirty="0" err="1">
              <a:solidFill>
                <a:schemeClr val="tx1"/>
              </a:solidFill>
            </a:rPr>
            <a:t>ढोंग</a:t>
          </a:r>
          <a:r>
            <a:rPr lang="ne-NP" sz="1800" b="1" kern="1200" noProof="0" dirty="0">
              <a:solidFill>
                <a:schemeClr val="tx1"/>
              </a:solidFill>
            </a:rPr>
            <a:t> गर्नुहुन्न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 सबैभन्दा नम्र कामहरू गर्न पनि तयार हुनुहुन्थ्यो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>
              <a:solidFill>
                <a:schemeClr val="tx1"/>
              </a:solidFill>
            </a:rPr>
            <a:t>उहाँ </a:t>
          </a:r>
          <a:r>
            <a:rPr lang="ne-NP" sz="1800" b="1" kern="1200" noProof="0" dirty="0" err="1">
              <a:solidFill>
                <a:schemeClr val="tx1"/>
              </a:solidFill>
            </a:rPr>
            <a:t>घमण्ड</a:t>
          </a:r>
          <a:r>
            <a:rPr lang="ne-NP" sz="1800" b="1" kern="1200" noProof="0" dirty="0">
              <a:solidFill>
                <a:schemeClr val="tx1"/>
              </a:solidFill>
            </a:rPr>
            <a:t> गर्नुहुन्न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सबैसँग शिष्टाचार र उचित व्यवहार गर्नुभयो।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noProof="0" dirty="0">
              <a:solidFill>
                <a:schemeClr val="tx1"/>
              </a:solidFill>
            </a:rPr>
            <a:t>उहाँ असभ्य व्यवहार गर्नुहुन्न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सधैँ आफ्नो पिताको इच्छा पूरा गर्नुभयो (</a:t>
          </a: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यूहन्ना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६:३८)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noProof="0" dirty="0">
              <a:solidFill>
                <a:schemeClr val="tx1"/>
              </a:solidFill>
            </a:rPr>
            <a:t>उहाँ स्वार्थ खोज्नुहुन्न आफ्नो</a:t>
          </a:r>
          <a:endParaRPr lang="en" sz="1600" b="1" kern="1200" noProof="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उहाँलाई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पिट्दा पनि </a:t>
          </a: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नम्रतापूर्वक उत्तर दिनुभयो (</a:t>
          </a:r>
          <a:r>
            <a:rPr lang="ne-NP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यूहन्ना</a:t>
          </a:r>
          <a:r>
            <a:rPr lang="ne-NP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१८:२२-२३)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noProof="0" dirty="0">
              <a:solidFill>
                <a:schemeClr val="tx1"/>
              </a:solidFill>
            </a:rPr>
            <a:t>उहाँ </a:t>
          </a:r>
          <a:r>
            <a:rPr lang="ne-NP" sz="1600" b="1" kern="1200" noProof="0" dirty="0" err="1">
              <a:solidFill>
                <a:schemeClr val="tx1"/>
              </a:solidFill>
            </a:rPr>
            <a:t>रीसले</a:t>
          </a:r>
          <a:r>
            <a:rPr lang="ne-NP" sz="1600" b="1" kern="1200" noProof="0" dirty="0">
              <a:solidFill>
                <a:schemeClr val="tx1"/>
              </a:solidFill>
            </a:rPr>
            <a:t> </a:t>
          </a:r>
          <a:r>
            <a:rPr lang="ne-NP" sz="1600" b="1" kern="1200" noProof="0" dirty="0" err="1">
              <a:solidFill>
                <a:schemeClr val="tx1"/>
              </a:solidFill>
            </a:rPr>
            <a:t>मात्नुहुन्न</a:t>
          </a:r>
          <a:endParaRPr lang="en" sz="16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उहाँलाई</a:t>
          </a:r>
          <a:r>
            <a:rPr lang="ne-NP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क्रूसमा</a:t>
          </a:r>
          <a:r>
            <a:rPr lang="ne-NP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ne-NP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टाँग्नेहरूका</a:t>
          </a:r>
          <a:r>
            <a:rPr lang="ne-NP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लागि क्षमा माग्नुभयो (लूका २३:३४)</a:t>
          </a:r>
          <a:endParaRPr lang="en" sz="18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noProof="0" dirty="0">
              <a:solidFill>
                <a:schemeClr val="tx1"/>
              </a:solidFill>
            </a:rPr>
            <a:t>उहाँ खराबीको लेखा राख्नुहुन्न</a:t>
          </a:r>
          <a:endParaRPr lang="en" sz="16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e-NP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उहाँले</a:t>
          </a:r>
          <a:r>
            <a:rPr lang="ne-NP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कपटी </a:t>
          </a:r>
          <a:r>
            <a:rPr lang="ne-NP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फरिसीहरूसँग</a:t>
          </a:r>
          <a:r>
            <a:rPr lang="ne-NP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कडाइका साथ बोल्नुभयो (</a:t>
          </a:r>
          <a:r>
            <a:rPr lang="ne-NP" sz="18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मत्ती</a:t>
          </a:r>
          <a:r>
            <a:rPr lang="ne-NP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२३:२७-२८)</a:t>
          </a:r>
          <a:endParaRPr lang="en" sz="18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noProof="0" dirty="0">
              <a:solidFill>
                <a:schemeClr val="tx1"/>
              </a:solidFill>
            </a:rPr>
            <a:t>उहाँ अधर्ममा आनन्दित हुनुहुन्न</a:t>
          </a:r>
          <a:endParaRPr lang="en" sz="16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24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7.jpeg"/><Relationship Id="rId4" Type="http://schemas.openxmlformats.org/officeDocument/2006/relationships/diagramData" Target="../diagrams/data1.xm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ne-NP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प्रेमको एउटा चित्र</a:t>
            </a:r>
            <a:endParaRPr lang="en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398301" y="3887531"/>
            <a:ext cx="3079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e-NP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अगस्ट</a:t>
            </a:r>
            <a:r>
              <a:rPr lang="ne-NP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१५, २०२६ को लागि पाठ ७</a:t>
            </a:r>
            <a:endParaRPr lang="en" sz="1600" b="1" noProof="0" dirty="0">
              <a:solidFill>
                <a:srgbClr val="EDE4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8116576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ne-NP" sz="4400" b="1" spc="60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येशूको</a:t>
            </a:r>
            <a:r>
              <a:rPr lang="ne-NP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एउटा चित्र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98854" y="471192"/>
            <a:ext cx="11407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“मेरो आज्ञा यही हो: जसरी मैले तिमीहरूलाई प्रेम गरेँ, त्यसरी नै तिमीहरूले पनि एक-अर्कालाई प्रेम गर।” (</a:t>
            </a:r>
            <a:r>
              <a:rPr lang="ne-NP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यूहन्ना</a:t>
            </a:r>
            <a:r>
              <a:rPr lang="ne-NP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१५:१२)</a:t>
            </a:r>
            <a:endParaRPr lang="en" sz="14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469923" y="2459504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ne-NP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प्रेमको निरन्तरता (लगनशीलता)</a:t>
            </a:r>
            <a:endParaRPr lang="en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18288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cs typeface="Kalimati" panose="00000400000000000000" pitchFamily="2"/>
              </a:rPr>
              <a:t>सद्गुणहरूमध्ये सबैभन्दा श्रेष्ठ</a:t>
            </a:r>
            <a:endParaRPr lang="en" sz="44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912627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"अब विश्वास, आशा, र प्रेम, यी तीन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रहिरहन्छन्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; तर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यीमध्ये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सबैभन्दा श्रेष्ठ चाहिँ प्रेम नै हो।" (१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१३:१३)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77290"/>
            <a:ext cx="6547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कोरिन्थीहरूले</a:t>
            </a:r>
            <a:r>
              <a:rPr lang="ne-NP" sz="2000" b="1" dirty="0">
                <a:cs typeface="Kalimati" panose="00000400000000000000" pitchFamily="2"/>
              </a:rPr>
              <a:t> आफ्नो व्यवहारद्वारा प्रेमले के गर्दैन भन्ने कुरा देखाइरहेका थिए: </a:t>
            </a:r>
            <a:r>
              <a:rPr lang="ne-NP" sz="2000" b="1" dirty="0" err="1">
                <a:cs typeface="Kalimati" panose="00000400000000000000" pitchFamily="2"/>
              </a:rPr>
              <a:t>तिनीहरू</a:t>
            </a:r>
            <a:r>
              <a:rPr lang="ne-NP" sz="2000" b="1" dirty="0">
                <a:cs typeface="Kalimati" panose="00000400000000000000" pitchFamily="2"/>
              </a:rPr>
              <a:t> डाहा गर्ने, </a:t>
            </a:r>
            <a:r>
              <a:rPr lang="ne-NP" sz="2000" b="1" dirty="0" err="1">
                <a:cs typeface="Kalimati" panose="00000400000000000000" pitchFamily="2"/>
              </a:rPr>
              <a:t>घमण्डी</a:t>
            </a:r>
            <a:r>
              <a:rPr lang="ne-NP" sz="2000" b="1" dirty="0">
                <a:cs typeface="Kalimati" panose="00000400000000000000" pitchFamily="2"/>
              </a:rPr>
              <a:t>, व्यर्थका, असभ्य व्यवहार गर्ने, स्वार्थी, चाँडै रिसाउने, डाह राख्ने र पापलाई सहने खालका थिए।</a:t>
            </a:r>
            <a:endParaRPr lang="en" sz="2000" b="1" noProof="0" dirty="0">
              <a:cs typeface="Kalimati" panose="00000400000000000000" pitchFamily="2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जब येशू आउनुहुनेछ, पापको अस्तित्व समाप्त हुनेछ, र हामी उहाँसँगै अनन्त जीवनको आनन्द लिनेछौँ। तब अगमवाणी, भाषा बोल्ने वरदान, र अन्य वरदानहरूका साथै विश्वास र आशाको पनि आवश्यकता पर्नेछैन। तर प्रेम सधैँभरि रहिरहनेछ (१ कोरिन्थी १३:८)।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45803"/>
            <a:ext cx="65477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तिनीहरूझैँ</a:t>
            </a:r>
            <a:r>
              <a:rPr lang="ne-NP" sz="2000" b="1" dirty="0">
                <a:cs typeface="Kalimati" panose="00000400000000000000" pitchFamily="2"/>
              </a:rPr>
              <a:t>, आत्मिक वरदानहरूको सही प्रयोग गर्नका लागि हामीले पनि यी गल्तीहरूलाई छोड्नुपर्छ र </a:t>
            </a: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सिकाएझैँ</a:t>
            </a:r>
            <a:r>
              <a:rPr lang="ne-NP" sz="2000" b="1" dirty="0">
                <a:cs typeface="Kalimati" panose="00000400000000000000" pitchFamily="2"/>
              </a:rPr>
              <a:t> प्रेमका सद्गुणहरूमा प्रशस्त हुनुपर्छ। उनले हामीलाई अन्य दुई सद्गुणहरू: विश्वास र आशामा पनि स्थिर रहन आमन्त्रण गर्नुहुन्छ</a:t>
            </a:r>
            <a:r>
              <a:rPr lang="ne-NP" sz="2000" b="1" dirty="0"/>
              <a:t>।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83204" y="1041622"/>
            <a:ext cx="852231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“परमेश्वर प्रेम हुनुहुन्छ। पिता र पुत्रको प्रेम प्रत्येक विश्वासीको एउटा गुण हो। परमेश्वरको वचन त्यो माध्यम हो जसद्वारा ईश्वरीय प्रेम मानिससम्म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पुर्‍याइन्छ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। परमेश्वरको सत्य त्यो माध्यम हो जसद्वारा बुद्धिसम्म पुग्न सकिन्छ। ईश्वरीय शक्तिहरूसँग सहकार्य गर्ने मानव प्रतिनिधिलाई पवित्र आत्मा दिइन्छ। यसले मन र चरित्रलाई रूपान्तरण गर्दछ, जसले मानिसलाई अदृश्य हुनुहुने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उहाँलाई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देखेझैँ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स्थिर रहन सक्षम बनाउँछ। सत्यको विश्वास र पवित्र आत्माको ग्रहणद्वारा मात्र सिद्ध प्रेमको आनन्द </a:t>
            </a:r>
            <a:r>
              <a:rPr lang="ne-NP" sz="2800" b="1" dirty="0" err="1">
                <a:latin typeface="Constantia" panose="02030602050306030303" pitchFamily="18" charset="0"/>
                <a:cs typeface="Kalimati" panose="00000400000000000000" pitchFamily="2"/>
              </a:rPr>
              <a:t>लिन</a:t>
            </a:r>
            <a:r>
              <a:rPr lang="ne-NP" sz="2800" b="1" dirty="0">
                <a:latin typeface="Constantia" panose="02030602050306030303" pitchFamily="18" charset="0"/>
                <a:cs typeface="Kalimati" panose="00000400000000000000" pitchFamily="2"/>
              </a:rPr>
              <a:t> सकिन्छ।”</a:t>
            </a:r>
            <a:endParaRPr lang="en" sz="2800" b="1" noProof="0" dirty="0">
              <a:latin typeface="Constantia" panose="02030602050306030303" pitchFamily="18" charset="0"/>
              <a:cs typeface="Kalimati" panose="00000400000000000000" pitchFamily="2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6844361" y="5982381"/>
            <a:ext cx="4354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e-NP" sz="1600" b="1" dirty="0" err="1"/>
              <a:t>एलेन</a:t>
            </a:r>
            <a:r>
              <a:rPr lang="ne-NP" sz="1600" b="1" dirty="0"/>
              <a:t> जी. </a:t>
            </a:r>
            <a:r>
              <a:rPr lang="ne-NP" sz="1600" b="1" dirty="0" err="1"/>
              <a:t>ह्वाइट</a:t>
            </a:r>
            <a:r>
              <a:rPr lang="ne-NP" sz="1600" b="1" dirty="0"/>
              <a:t> (</a:t>
            </a:r>
            <a:r>
              <a:rPr lang="ne-NP" sz="1600" b="1" i="1" dirty="0"/>
              <a:t>अवर </a:t>
            </a:r>
            <a:r>
              <a:rPr lang="ne-NP" sz="1600" b="1" i="1" dirty="0" err="1"/>
              <a:t>फादर</a:t>
            </a:r>
            <a:r>
              <a:rPr lang="ne-NP" sz="1600" b="1" i="1" dirty="0"/>
              <a:t> </a:t>
            </a:r>
            <a:r>
              <a:rPr lang="ne-NP" sz="1600" b="1" i="1" dirty="0" err="1"/>
              <a:t>केयर्स</a:t>
            </a:r>
            <a:r>
              <a:rPr lang="ne-NP" sz="1600" b="1" dirty="0"/>
              <a:t>, अक्टोबर ९)</a:t>
            </a:r>
            <a:endParaRPr lang="en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400110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"अब विश्वास, आशा, र प्रेम, यी तीन </a:t>
            </a:r>
            <a:r>
              <a:rPr kumimoji="0" lang="ne-N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रहिरहन्छन्</a:t>
            </a:r>
            <a:r>
              <a:rPr kumimoji="0" lang="ne-NP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तर </a:t>
            </a:r>
            <a:r>
              <a:rPr kumimoji="0" lang="ne-N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यीमध्ये</a:t>
            </a:r>
            <a:r>
              <a:rPr kumimoji="0" lang="ne-NP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सबैभन्दा श्रेष्ठ चाहिँ प्रेम नै हो।" (१ </a:t>
            </a:r>
            <a:r>
              <a:rPr kumimoji="0" lang="ne-N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कोरिन्थी</a:t>
            </a:r>
            <a:r>
              <a:rPr kumimoji="0" lang="ne-NP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१३:१३)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१३ लाई “प्रेमको अध्याय” भनेर चिनिन्छ। यसले रोमान्टिक (कामुक) प्रेमलाई होइन, तर अझ गहिरो प्रकारको प्रेम: ईश्वरीय प्रेमलाई परिभाषित गर्दछ।</a:t>
            </a:r>
            <a:endParaRPr lang="en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9056219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प्रेम हाम्रा सबै कार्यहरू पछाडिको मुख्य शक्ति हो, र हामी जसको सम्पर्कमा </a:t>
            </a:r>
            <a:r>
              <a:rPr lang="ne-NP" sz="2000" b="1" dirty="0" err="1"/>
              <a:t>आउँछौँ</a:t>
            </a:r>
            <a:r>
              <a:rPr lang="ne-NP" sz="2000" b="1" dirty="0"/>
              <a:t> उनीहरूको भलाइ गर्ने कारण पनि यही हो।</a:t>
            </a:r>
            <a:endParaRPr lang="en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हाम्रो हृदयमा खन्याइएको परमेश्वरको प्रेमलाई कसरी आफ्नो जीवनमा देखाउने भन्ने कुरा </a:t>
            </a:r>
            <a:r>
              <a:rPr lang="ne-NP" sz="2000" b="1" dirty="0" err="1"/>
              <a:t>पावलले</a:t>
            </a:r>
            <a:r>
              <a:rPr lang="ne-NP" sz="2000" b="1" dirty="0"/>
              <a:t> उत्कृष्ट रूपमा व्याख्या गर्छन् (</a:t>
            </a:r>
            <a:r>
              <a:rPr lang="ne-NP" sz="2000" b="1" dirty="0" err="1"/>
              <a:t>रोमी</a:t>
            </a:r>
            <a:r>
              <a:rPr lang="ne-NP" sz="2000" b="1" dirty="0"/>
              <a:t> ५:५)।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211311" y="2875002"/>
            <a:ext cx="5683046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ne-NP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प्रेमको श्रेष्ठता</a:t>
            </a:r>
            <a:endParaRPr lang="en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ne-NP" sz="4400" b="1" dirty="0">
                <a:ln/>
                <a:solidFill>
                  <a:schemeClr val="accent3"/>
                </a:solidFill>
              </a:rPr>
              <a:t>सबैभन्दा उत्तम मार्ग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“तर तिमीहरू सर्वोत्तम वरदानहरूको उत्सुकतापूर्वक इच्छा गर। तापनि म तिमीहरूलाई अझ उत्तम मार्ग देखाउँछु।” </a:t>
            </a:r>
          </a:p>
          <a:p>
            <a:pPr algn="ctr"/>
            <a:r>
              <a:rPr lang="ne-NP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(१ </a:t>
            </a:r>
            <a:r>
              <a:rPr lang="ne-NP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१२:३१)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/>
              <a:t>पावलले</a:t>
            </a:r>
            <a:r>
              <a:rPr lang="ne-NP" sz="2000" b="1" dirty="0"/>
              <a:t> 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१३ मा कुन प्रकारको प्रेम प्रस्तुत गरिरहेका छन्, र यो किन कुनै पनि आत्मिक वरदानभन्दा श्रेष्ठ छ?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१२:३१–१३:३)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यस प्रकारको प्रेमबाट प्रेरित भएर नगरिएका कुनै पनि आत्मिक वरदान उपयोगी हुँदैनन्। वास्तवमा, हाम्रा सबै काम र विचारहरू </a:t>
            </a:r>
            <a:r>
              <a:rPr lang="en-US" sz="2000" b="1" dirty="0" err="1"/>
              <a:t>agapē</a:t>
            </a:r>
            <a:r>
              <a:rPr lang="en-US" sz="2000" b="1" dirty="0"/>
              <a:t> </a:t>
            </a:r>
            <a:r>
              <a:rPr lang="ne-NP" sz="2000" b="1" dirty="0"/>
              <a:t>प्रेमले भरिएका हुनुपर्छ।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/>
              <a:t>येशूले</a:t>
            </a:r>
            <a:r>
              <a:rPr lang="ne-NP" sz="2000" b="1" dirty="0"/>
              <a:t> हामीलाई चेतावनी दिनुभयो कि अधर्म बढेको कारण यो प्रेम चिसो हुनेछ (</a:t>
            </a:r>
            <a:r>
              <a:rPr lang="ne-NP" sz="2000" b="1" dirty="0" err="1"/>
              <a:t>मत्ती</a:t>
            </a:r>
            <a:r>
              <a:rPr lang="ne-NP" sz="2000" b="1" dirty="0"/>
              <a:t> २४:१२)। तर हामीले यस्तो कुरा आफूमा, हाम्रो घरमा वा हाम्रो मण्डलीमा हुन दिनु हुँदैन।</a:t>
            </a:r>
            <a:endParaRPr lang="en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22417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ग्रीक भाषामा प्रेमलाई परिभाषित गर्न धेरै शब्दहरू छन्। </a:t>
            </a:r>
            <a:r>
              <a:rPr lang="ne-NP" sz="2000" b="1" dirty="0" err="1"/>
              <a:t>पावलले</a:t>
            </a:r>
            <a:r>
              <a:rPr lang="ne-NP" sz="2000" b="1" dirty="0"/>
              <a:t> </a:t>
            </a:r>
            <a:r>
              <a:rPr lang="en-US" sz="2000" b="1" dirty="0" err="1"/>
              <a:t>agapē</a:t>
            </a:r>
            <a:r>
              <a:rPr lang="en-US" sz="2000" b="1" dirty="0"/>
              <a:t> (</a:t>
            </a:r>
            <a:r>
              <a:rPr lang="ne-NP" sz="2000" b="1" dirty="0"/>
              <a:t>निःस्वार्थ, </a:t>
            </a:r>
            <a:r>
              <a:rPr lang="ne-NP" sz="2000" b="1" dirty="0" err="1"/>
              <a:t>शर्तविहीन</a:t>
            </a:r>
            <a:r>
              <a:rPr lang="ne-NP" sz="2000" b="1" dirty="0"/>
              <a:t> र विचारशील प्रेम, जसले प्रियजनको भलाइ मात्र खोज्छ) लाई रोज्छन्; यो त्यही शब्द हो जुन </a:t>
            </a:r>
            <a:r>
              <a:rPr lang="ne-NP" sz="2000" b="1" dirty="0" err="1"/>
              <a:t>यूहन्नाले</a:t>
            </a:r>
            <a:r>
              <a:rPr lang="ne-NP" sz="2000" b="1" dirty="0"/>
              <a:t> “परमेश्वर प्रेम हुनुहुन्छ” भन्दा प्रयोग गर्छन् (१ </a:t>
            </a:r>
            <a:r>
              <a:rPr lang="ne-NP" sz="2000" b="1" dirty="0" err="1"/>
              <a:t>यूहन्ना</a:t>
            </a:r>
            <a:r>
              <a:rPr lang="ne-NP" sz="2000" b="1" dirty="0"/>
              <a:t> ४:८)।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66739" y="2645865"/>
            <a:ext cx="7433186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ne-NP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प्रेमका विशेषताहरू</a:t>
            </a:r>
            <a:endParaRPr lang="en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प्रेमले के गर्छ</a:t>
            </a:r>
            <a:endParaRPr lang="en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“प्रेम धीर हुन्छ, र दयालु हुन्छ; [...] तर सत्यमा आनन्दित हुन्छ; सबै कुरा सहन्छ, सबै कुराको विश्वास गर्छ, सबै कुराको आशा गर्छ, सबै कुरामा स्थिर रहन्छ।” (१ </a:t>
            </a:r>
            <a:r>
              <a:rPr lang="ne-NP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१३:४-७)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1926689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प्रेमले के गर्दैन</a:t>
            </a:r>
            <a:endParaRPr lang="en" sz="3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“[...] प्रेमले डाहा गर्दैन; प्रेमले </a:t>
            </a:r>
            <a:r>
              <a:rPr lang="ne-NP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ढोंग</a:t>
            </a:r>
            <a:r>
              <a:rPr lang="ne-NP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गर्दैन, </a:t>
            </a:r>
            <a:r>
              <a:rPr lang="ne-NP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घमण्ड</a:t>
            </a:r>
            <a:r>
              <a:rPr lang="ne-NP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गर्दैन; असभ्य व्यवहार गर्दैन, आफ्नो स्वार्थ खोज्दैन, </a:t>
            </a:r>
            <a:r>
              <a:rPr lang="ne-NP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रीसले</a:t>
            </a:r>
            <a:r>
              <a:rPr lang="ne-NP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ne-NP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मात्तैन</a:t>
            </a:r>
            <a:r>
              <a:rPr lang="ne-NP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खराबीको लेखा राख्दैन; अधर्ममा आनन्दित हुँदैन [...]” (१ </a:t>
            </a:r>
            <a:r>
              <a:rPr lang="ne-NP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१३:४-७)</a:t>
            </a:r>
            <a:endParaRPr lang="en" sz="1200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3791085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ne-NP" sz="4400" b="1" spc="6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येशूको</a:t>
            </a:r>
            <a:r>
              <a:rPr lang="ne-NP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एउटा चित्र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0" y="593124"/>
            <a:ext cx="1150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“मेरो आज्ञा यही हो: जसरी मैले तिमीहरूलाई प्रेम गरेँ, त्यसरी नै तिमीहरूले पनि एक-अर्कालाई प्रेम गर।” (</a:t>
            </a:r>
            <a:r>
              <a:rPr lang="ne-NP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यूहन्ना</a:t>
            </a:r>
            <a:r>
              <a:rPr lang="ne-NP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१५:१२)</a:t>
            </a:r>
            <a:endParaRPr lang="en" sz="14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6706062"/>
              </p:ext>
            </p:extLst>
          </p:nvPr>
        </p:nvGraphicFramePr>
        <p:xfrm>
          <a:off x="247650" y="1165660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1144</Words>
  <Application>Microsoft Office PowerPoint</Application>
  <PresentationFormat>Panorámica</PresentationFormat>
  <Paragraphs>119</Paragraphs>
  <Slides>13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Aptos</vt:lpstr>
      <vt:lpstr>Arial</vt:lpstr>
      <vt:lpstr>Kalimati</vt:lpstr>
      <vt:lpstr>Constantia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155</cp:revision>
  <dcterms:created xsi:type="dcterms:W3CDTF">2026-07-11T14:17:46Z</dcterms:created>
  <dcterms:modified xsi:type="dcterms:W3CDTF">2026-07-29T18:51:52Z</dcterms:modified>
</cp:coreProperties>
</file>