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69" r:id="rId3"/>
    <p:sldId id="281" r:id="rId4"/>
    <p:sldId id="270" r:id="rId5"/>
    <p:sldId id="271" r:id="rId6"/>
    <p:sldId id="260" r:id="rId7"/>
    <p:sldId id="274" r:id="rId8"/>
    <p:sldId id="275" r:id="rId9"/>
    <p:sldId id="276" r:id="rId10"/>
    <p:sldId id="272" r:id="rId11"/>
    <p:sldId id="279" r:id="rId12"/>
    <p:sldId id="280" r:id="rId13"/>
    <p:sldId id="267" r:id="rId14"/>
    <p:sldId id="268"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
      <p:font typeface="Kalimati" panose="020B0604020202020204"/>
      <p:regular r:id="rId25"/>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168" autoAdjust="0"/>
  </p:normalViewPr>
  <p:slideViewPr>
    <p:cSldViewPr snapToGrid="0">
      <p:cViewPr varScale="1">
        <p:scale>
          <a:sx n="33" d="100"/>
          <a:sy n="33" d="100"/>
        </p:scale>
        <p:origin x="138" y="15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viewProps" Target="viewProps.xml"/></Relationships>
</file>

<file path=ppt/diagrams/_rels/data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 qsCatId="3D" csTypeId="urn:microsoft.com/office/officeart/2005/8/colors/colorful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ne-NP" sz="2400" b="1" dirty="0" err="1">
              <a:solidFill>
                <a:schemeClr val="bg2">
                  <a:lumMod val="50000"/>
                </a:schemeClr>
              </a:solidFill>
            </a:rPr>
            <a:t>येशूको</a:t>
          </a:r>
          <a:r>
            <a:rPr lang="ne-NP" sz="2400" b="1" dirty="0">
              <a:solidFill>
                <a:schemeClr val="bg2">
                  <a:lumMod val="50000"/>
                </a:schemeClr>
              </a:solidFill>
            </a:rPr>
            <a:t> पुनरुत्थान</a:t>
          </a:r>
          <a:endParaRPr lang="es-ES" sz="2400"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ne-NP" sz="2000" b="1" dirty="0">
              <a:effectLst>
                <a:outerShdw blurRad="38100" dist="38100" dir="2700000" algn="tl">
                  <a:srgbClr val="000000">
                    <a:alpha val="43137"/>
                  </a:srgbClr>
                </a:outerShdw>
              </a:effectLst>
            </a:rPr>
            <a:t>के पुनरुत्थान एक ऐतिहासिक घटना थियो? (१ </a:t>
          </a:r>
          <a:r>
            <a:rPr lang="ne-NP" sz="2000" b="1" dirty="0" err="1">
              <a:effectLst>
                <a:outerShdw blurRad="38100" dist="38100" dir="2700000" algn="tl">
                  <a:srgbClr val="000000">
                    <a:alpha val="43137"/>
                  </a:srgbClr>
                </a:outerShdw>
              </a:effectLst>
            </a:rPr>
            <a:t>कोरिन्थी</a:t>
          </a:r>
          <a:r>
            <a:rPr lang="ne-NP" sz="2000" b="1" dirty="0">
              <a:effectLst>
                <a:outerShdw blurRad="38100" dist="38100" dir="2700000" algn="tl">
                  <a:srgbClr val="000000">
                    <a:alpha val="43137"/>
                  </a:srgbClr>
                </a:outerShdw>
              </a:effectLst>
            </a:rPr>
            <a:t> १५:१-११)</a:t>
          </a:r>
          <a:endParaRPr lang="es-ES" sz="200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ne-NP" sz="2400" b="1" dirty="0" err="1">
              <a:solidFill>
                <a:schemeClr val="accent3">
                  <a:lumMod val="50000"/>
                </a:schemeClr>
              </a:solidFill>
            </a:rPr>
            <a:t>येशूको</a:t>
          </a:r>
          <a:r>
            <a:rPr lang="ne-NP" sz="2400" b="1" dirty="0">
              <a:solidFill>
                <a:schemeClr val="accent3">
                  <a:lumMod val="50000"/>
                </a:schemeClr>
              </a:solidFill>
            </a:rPr>
            <a:t> पुनरुत्थानका परिणामहरू</a:t>
          </a:r>
          <a:endParaRPr lang="es-ES" sz="2400" dirty="0">
            <a:solidFill>
              <a:schemeClr val="accent3">
                <a:lumMod val="50000"/>
              </a:schemeClr>
            </a:solidFill>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ne-NP" sz="1800" b="1" dirty="0">
              <a:effectLst>
                <a:outerShdw blurRad="38100" dist="38100" dir="2700000" algn="tl">
                  <a:srgbClr val="000000">
                    <a:alpha val="43137"/>
                  </a:srgbClr>
                </a:outerShdw>
              </a:effectLst>
            </a:rPr>
            <a:t>यदि </a:t>
          </a:r>
          <a:r>
            <a:rPr lang="ne-NP" sz="1800" b="1" dirty="0" err="1">
              <a:effectLst>
                <a:outerShdw blurRad="38100" dist="38100" dir="2700000" algn="tl">
                  <a:srgbClr val="000000">
                    <a:alpha val="43137"/>
                  </a:srgbClr>
                </a:outerShdw>
              </a:effectLst>
            </a:rPr>
            <a:t>ख्रीष्ट</a:t>
          </a:r>
          <a:r>
            <a:rPr lang="ne-NP" sz="1800" b="1" dirty="0">
              <a:effectLst>
                <a:outerShdw blurRad="38100" dist="38100" dir="2700000" algn="tl">
                  <a:srgbClr val="000000">
                    <a:alpha val="43137"/>
                  </a:srgbClr>
                </a:outerShdw>
              </a:effectLst>
            </a:rPr>
            <a:t> </a:t>
          </a:r>
          <a:r>
            <a:rPr lang="ne-NP" sz="1800" b="1" dirty="0" err="1">
              <a:effectLst>
                <a:outerShdw blurRad="38100" dist="38100" dir="2700000" algn="tl">
                  <a:srgbClr val="000000">
                    <a:alpha val="43137"/>
                  </a:srgbClr>
                </a:outerShdw>
              </a:effectLst>
            </a:rPr>
            <a:t>मरेकाहरूबाट</a:t>
          </a:r>
          <a:r>
            <a:rPr lang="ne-NP" sz="1800" b="1" dirty="0">
              <a:effectLst>
                <a:outerShdw blurRad="38100" dist="38100" dir="2700000" algn="tl">
                  <a:srgbClr val="000000">
                    <a:alpha val="43137"/>
                  </a:srgbClr>
                </a:outerShdw>
              </a:effectLst>
            </a:rPr>
            <a:t> </a:t>
          </a:r>
          <a:r>
            <a:rPr lang="ne-NP" sz="1800" b="1" dirty="0" err="1">
              <a:effectLst>
                <a:outerShdw blurRad="38100" dist="38100" dir="2700000" algn="tl">
                  <a:srgbClr val="000000">
                    <a:alpha val="43137"/>
                  </a:srgbClr>
                </a:outerShdw>
              </a:effectLst>
            </a:rPr>
            <a:t>बौरिउठ्नुभएको</a:t>
          </a:r>
          <a:r>
            <a:rPr lang="ne-NP" sz="1800" b="1" dirty="0">
              <a:effectLst>
                <a:outerShdw blurRad="38100" dist="38100" dir="2700000" algn="tl">
                  <a:srgbClr val="000000">
                    <a:alpha val="43137"/>
                  </a:srgbClr>
                </a:outerShdw>
              </a:effectLst>
            </a:rPr>
            <a:t> थिएन भने के हुन्थ्यो? (१ </a:t>
          </a:r>
          <a:r>
            <a:rPr lang="ne-NP" sz="1800" b="1" dirty="0" err="1">
              <a:effectLst>
                <a:outerShdw blurRad="38100" dist="38100" dir="2700000" algn="tl">
                  <a:srgbClr val="000000">
                    <a:alpha val="43137"/>
                  </a:srgbClr>
                </a:outerShdw>
              </a:effectLst>
            </a:rPr>
            <a:t>कोरिन्थी</a:t>
          </a:r>
          <a:r>
            <a:rPr lang="ne-NP" sz="1800" b="1" dirty="0">
              <a:effectLst>
                <a:outerShdw blurRad="38100" dist="38100" dir="2700000" algn="tl">
                  <a:srgbClr val="000000">
                    <a:alpha val="43137"/>
                  </a:srgbClr>
                </a:outerShdw>
              </a:effectLst>
            </a:rPr>
            <a:t> १५:१२-१९)</a:t>
          </a:r>
          <a:endParaRPr lang="es-ES" sz="18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ne-NP" sz="2000" b="1" dirty="0">
              <a:effectLst>
                <a:outerShdw blurRad="38100" dist="38100" dir="2700000" algn="tl">
                  <a:srgbClr val="000000">
                    <a:alpha val="43137"/>
                  </a:srgbClr>
                </a:outerShdw>
              </a:effectLst>
            </a:rPr>
            <a:t>पुनरुत्थानको ग्यारेन्टी (</a:t>
          </a:r>
          <a:r>
            <a:rPr lang="ne-NP" sz="2000" b="1" dirty="0" err="1">
              <a:effectLst>
                <a:outerShdw blurRad="38100" dist="38100" dir="2700000" algn="tl">
                  <a:srgbClr val="000000">
                    <a:alpha val="43137"/>
                  </a:srgbClr>
                </a:outerShdw>
              </a:effectLst>
            </a:rPr>
            <a:t>निश्चयता</a:t>
          </a:r>
          <a:r>
            <a:rPr lang="ne-NP" sz="2000" b="1" dirty="0">
              <a:effectLst>
                <a:outerShdw blurRad="38100" dist="38100" dir="2700000" algn="tl">
                  <a:srgbClr val="000000">
                    <a:alpha val="43137"/>
                  </a:srgbClr>
                </a:outerShdw>
              </a:effectLst>
            </a:rPr>
            <a:t>) के कुराले दिन्छ? (१ </a:t>
          </a:r>
          <a:r>
            <a:rPr lang="ne-NP" sz="2000" b="1" dirty="0" err="1">
              <a:effectLst>
                <a:outerShdw blurRad="38100" dist="38100" dir="2700000" algn="tl">
                  <a:srgbClr val="000000">
                    <a:alpha val="43137"/>
                  </a:srgbClr>
                </a:outerShdw>
              </a:effectLst>
            </a:rPr>
            <a:t>कोरिन्थी</a:t>
          </a:r>
          <a:r>
            <a:rPr lang="ne-NP" sz="2000" b="1" dirty="0">
              <a:effectLst>
                <a:outerShdw blurRad="38100" dist="38100" dir="2700000" algn="tl">
                  <a:srgbClr val="000000">
                    <a:alpha val="43137"/>
                  </a:srgbClr>
                </a:outerShdw>
              </a:effectLst>
            </a:rPr>
            <a:t> १५:२०-३४)</a:t>
          </a:r>
          <a:endParaRPr lang="es-ES" sz="200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ne-NP" sz="2400" b="1" dirty="0">
              <a:solidFill>
                <a:schemeClr val="accent5">
                  <a:lumMod val="50000"/>
                </a:schemeClr>
              </a:solidFill>
            </a:rPr>
            <a:t>हाम्रो पुनरुत्थान</a:t>
          </a:r>
          <a:endParaRPr lang="es-ES" sz="2400" dirty="0">
            <a:solidFill>
              <a:schemeClr val="accent5">
                <a:lumMod val="50000"/>
              </a:schemeClr>
            </a:solidFill>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ne-NP" sz="2000" b="1" dirty="0">
              <a:effectLst>
                <a:outerShdw blurRad="38100" dist="38100" dir="2700000" algn="tl">
                  <a:srgbClr val="000000">
                    <a:alpha val="43137"/>
                  </a:srgbClr>
                </a:outerShdw>
              </a:effectLst>
            </a:rPr>
            <a:t>हामी कस्तो शरीर लिएर पुनरुत्थान </a:t>
          </a:r>
          <a:r>
            <a:rPr lang="ne-NP" sz="2000" b="1" dirty="0" err="1">
              <a:effectLst>
                <a:outerShdw blurRad="38100" dist="38100" dir="2700000" algn="tl">
                  <a:srgbClr val="000000">
                    <a:alpha val="43137"/>
                  </a:srgbClr>
                </a:outerShdw>
              </a:effectLst>
            </a:rPr>
            <a:t>हुनेछौँ</a:t>
          </a:r>
          <a:r>
            <a:rPr lang="ne-NP" sz="2000" b="1" dirty="0">
              <a:effectLst>
                <a:outerShdw blurRad="38100" dist="38100" dir="2700000" algn="tl">
                  <a:srgbClr val="000000">
                    <a:alpha val="43137"/>
                  </a:srgbClr>
                </a:outerShdw>
              </a:effectLst>
            </a:rPr>
            <a:t>? (१ </a:t>
          </a:r>
          <a:r>
            <a:rPr lang="ne-NP" sz="2000" b="1" dirty="0" err="1">
              <a:effectLst>
                <a:outerShdw blurRad="38100" dist="38100" dir="2700000" algn="tl">
                  <a:srgbClr val="000000">
                    <a:alpha val="43137"/>
                  </a:srgbClr>
                </a:outerShdw>
              </a:effectLst>
            </a:rPr>
            <a:t>कोरिन्थी</a:t>
          </a:r>
          <a:r>
            <a:rPr lang="ne-NP" sz="2000" b="1" dirty="0">
              <a:effectLst>
                <a:outerShdw blurRad="38100" dist="38100" dir="2700000" algn="tl">
                  <a:srgbClr val="000000">
                    <a:alpha val="43137"/>
                  </a:srgbClr>
                </a:outerShdw>
              </a:effectLst>
            </a:rPr>
            <a:t> १५:३५-४९)</a:t>
          </a:r>
          <a:endParaRPr lang="es-ES" sz="200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ne-NP" sz="2000" b="1" dirty="0">
              <a:effectLst>
                <a:outerShdw blurRad="38100" dist="38100" dir="2700000" algn="tl">
                  <a:srgbClr val="000000">
                    <a:alpha val="43137"/>
                  </a:srgbClr>
                </a:outerShdw>
              </a:effectLst>
            </a:rPr>
            <a:t>हाम्रो पुनरुत्थान कहिले हुनेछ? (१ </a:t>
          </a:r>
          <a:r>
            <a:rPr lang="ne-NP" sz="2000" b="1" dirty="0" err="1">
              <a:effectLst>
                <a:outerShdw blurRad="38100" dist="38100" dir="2700000" algn="tl">
                  <a:srgbClr val="000000">
                    <a:alpha val="43137"/>
                  </a:srgbClr>
                </a:outerShdw>
              </a:effectLst>
            </a:rPr>
            <a:t>कोरिन्थी</a:t>
          </a:r>
          <a:r>
            <a:rPr lang="ne-NP" sz="2000" b="1" dirty="0">
              <a:effectLst>
                <a:outerShdw blurRad="38100" dist="38100" dir="2700000" algn="tl">
                  <a:srgbClr val="000000">
                    <a:alpha val="43137"/>
                  </a:srgbClr>
                </a:outerShdw>
              </a:effectLst>
            </a:rPr>
            <a:t> १५:५०-५८)</a:t>
          </a:r>
          <a:endParaRPr lang="es-ES" sz="200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1_3" csCatId="accent1" phldr="1"/>
      <dgm:spPr/>
      <dgm:t>
        <a:bodyPr/>
        <a:lstStyle/>
        <a:p>
          <a:endParaRPr lang="es-ES"/>
        </a:p>
      </dgm:t>
    </dgm:pt>
    <dgm:pt modelId="{833D643B-47AB-4B8D-949D-3423928DA03C}">
      <dgm:prSet phldrT="[Texto]" phldr="0" custT="1"/>
      <dgm:spPr/>
      <dgm:t>
        <a:bodyPr/>
        <a:lstStyle/>
        <a:p>
          <a:r>
            <a:rPr lang="ne-NP" sz="2000" b="1" dirty="0">
              <a:effectLst>
                <a:outerShdw blurRad="38100" dist="38100" dir="2700000" algn="tl">
                  <a:srgbClr val="000000">
                    <a:alpha val="43137"/>
                  </a:srgbClr>
                </a:outerShdw>
              </a:effectLst>
            </a:rPr>
            <a:t>यो प्रचार गरिन्छ </a:t>
          </a:r>
          <a:endParaRPr lang="en" sz="2000" b="1" dirty="0">
            <a:effectLst>
              <a:outerShdw blurRad="38100" dist="38100" dir="2700000" algn="tl">
                <a:srgbClr val="000000">
                  <a:alpha val="43137"/>
                </a:srgbClr>
              </a:outerShdw>
            </a:effectLst>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ne-NP" sz="2000" b="1" dirty="0">
              <a:effectLst>
                <a:outerShdw blurRad="38100" dist="38100" dir="2700000" algn="tl">
                  <a:srgbClr val="000000">
                    <a:alpha val="43137"/>
                  </a:srgbClr>
                </a:outerShdw>
              </a:effectLst>
            </a:rPr>
            <a:t>यो ग्रहण गरिन्छ </a:t>
          </a:r>
          <a:endParaRPr lang="en" sz="2000" b="1" dirty="0">
            <a:effectLst>
              <a:outerShdw blurRad="38100" dist="38100" dir="2700000" algn="tl">
                <a:srgbClr val="000000">
                  <a:alpha val="43137"/>
                </a:srgbClr>
              </a:outerShdw>
            </a:effectLst>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ne-NP" sz="2000" b="1" dirty="0">
              <a:effectLst>
                <a:outerShdw blurRad="38100" dist="38100" dir="2700000" algn="tl">
                  <a:srgbClr val="000000">
                    <a:alpha val="43137"/>
                  </a:srgbClr>
                </a:outerShdw>
              </a:effectLst>
            </a:rPr>
            <a:t>यसमा मानिस स्थिर रहन्छ</a:t>
          </a:r>
          <a:endParaRPr lang="en" sz="20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lang="ne-NP" sz="1800" b="1" dirty="0">
              <a:solidFill>
                <a:schemeClr val="tx1"/>
              </a:solidFill>
            </a:rPr>
            <a:t>मुक्ति प्राप्त हुन्छ</a:t>
          </a:r>
          <a:endParaRPr lang="es-ES" sz="1800" b="1" dirty="0">
            <a:solidFill>
              <a:schemeClr val="tx1"/>
            </a:solidFill>
          </a:endParaRP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26718">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 qsCatId="3D" csTypeId="urn:microsoft.com/office/officeart/2005/8/colors/colorful4" csCatId="colorful" phldr="1"/>
      <dgm:spPr/>
      <dgm:t>
        <a:bodyPr/>
        <a:lstStyle/>
        <a:p>
          <a:endParaRPr lang="es-ES"/>
        </a:p>
      </dgm:t>
    </dgm:pt>
    <dgm:pt modelId="{833D643B-47AB-4B8D-949D-3423928DA03C}">
      <dgm:prSet phldrT="[Texto]" phldr="0" custT="1"/>
      <dgm:spPr/>
      <dgm:t>
        <a:bodyPr/>
        <a:lstStyle/>
        <a:p>
          <a:r>
            <a:rPr lang="ne-NP" sz="2000" b="1" dirty="0" err="1">
              <a:solidFill>
                <a:schemeClr val="tx1"/>
              </a:solidFill>
              <a:effectLst/>
            </a:rPr>
            <a:t>ख्रीष्ट</a:t>
          </a:r>
          <a:r>
            <a:rPr lang="ne-NP" sz="2000" b="1" dirty="0">
              <a:solidFill>
                <a:schemeClr val="tx1"/>
              </a:solidFill>
              <a:effectLst/>
            </a:rPr>
            <a:t> हाम्रा पापहरूका लागि मर्नुभयो</a:t>
          </a:r>
          <a:endParaRPr lang="en" sz="2000" b="1" dirty="0">
            <a:solidFill>
              <a:schemeClr val="tx1"/>
            </a:solidFill>
            <a:effectLst/>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ne-NP" sz="2000" b="1" dirty="0" err="1">
              <a:solidFill>
                <a:schemeClr val="tx1"/>
              </a:solidFill>
              <a:effectLst/>
            </a:rPr>
            <a:t>ख्रीष्ट</a:t>
          </a:r>
          <a:r>
            <a:rPr lang="ne-NP" sz="2000" b="1" dirty="0">
              <a:solidFill>
                <a:schemeClr val="tx1"/>
              </a:solidFill>
              <a:effectLst/>
            </a:rPr>
            <a:t> गाडिनुभयो</a:t>
          </a:r>
          <a:endParaRPr lang="en" sz="2000" b="1" dirty="0">
            <a:solidFill>
              <a:schemeClr val="tx1"/>
            </a:solidFill>
            <a:effectLst/>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ne-NP" sz="1600" b="1" dirty="0" err="1">
              <a:effectLst>
                <a:outerShdw blurRad="38100" dist="38100" dir="2700000" algn="tl">
                  <a:srgbClr val="000000">
                    <a:alpha val="43137"/>
                  </a:srgbClr>
                </a:outerShdw>
              </a:effectLst>
            </a:rPr>
            <a:t>ख्रीष्ट</a:t>
          </a:r>
          <a:r>
            <a:rPr lang="ne-NP" sz="1600" b="1" dirty="0">
              <a:effectLst>
                <a:outerShdw blurRad="38100" dist="38100" dir="2700000" algn="tl">
                  <a:srgbClr val="000000">
                    <a:alpha val="43137"/>
                  </a:srgbClr>
                </a:outerShdw>
              </a:effectLst>
            </a:rPr>
            <a:t> तेस्रो दिनमा </a:t>
          </a:r>
          <a:r>
            <a:rPr lang="ne-NP" sz="1600" b="1" dirty="0" err="1">
              <a:effectLst>
                <a:outerShdw blurRad="38100" dist="38100" dir="2700000" algn="tl">
                  <a:srgbClr val="000000">
                    <a:alpha val="43137"/>
                  </a:srgbClr>
                </a:outerShdw>
              </a:effectLst>
            </a:rPr>
            <a:t>बौरिउठ्नुभयो</a:t>
          </a:r>
          <a:endParaRPr lang="es-ES" sz="16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0_2" csCatId="mainScheme" phldr="1"/>
      <dgm:spPr/>
      <dgm:t>
        <a:bodyPr/>
        <a:lstStyle/>
        <a:p>
          <a:endParaRPr lang="es-ES"/>
        </a:p>
      </dgm:t>
    </dgm:pt>
    <dgm:pt modelId="{833D643B-47AB-4B8D-949D-3423928DA03C}">
      <dgm:prSet phldrT="[Texto]" phldr="0" custT="1"/>
      <dgm:spPr/>
      <dgm:t>
        <a:bodyPr/>
        <a:lstStyle/>
        <a:p>
          <a:r>
            <a:rPr lang="ne-NP" sz="1600" b="1" dirty="0" err="1">
              <a:solidFill>
                <a:srgbClr val="6B00B4"/>
              </a:solidFill>
            </a:rPr>
            <a:t>पत्रुस</a:t>
          </a:r>
          <a:r>
            <a:rPr lang="ne-NP" sz="1600" b="1" dirty="0">
              <a:solidFill>
                <a:srgbClr val="6B00B4"/>
              </a:solidFill>
            </a:rPr>
            <a:t> र एघार जनाले</a:t>
          </a:r>
          <a:endParaRPr lang="es-ES" sz="1600" b="1" dirty="0">
            <a:solidFill>
              <a:srgbClr val="6B00B4"/>
            </a:solidFill>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lstStyle/>
        <a:p>
          <a:r>
            <a:rPr lang="ne-NP" sz="2000" b="1" dirty="0">
              <a:solidFill>
                <a:srgbClr val="6B00B4"/>
              </a:solidFill>
            </a:rPr>
            <a:t>५०० </a:t>
          </a:r>
          <a:r>
            <a:rPr lang="ne-NP" sz="1600" b="1" dirty="0">
              <a:solidFill>
                <a:srgbClr val="6B00B4"/>
              </a:solidFill>
            </a:rPr>
            <a:t>भन्दा बढी भाइ-बहिनीहरूले</a:t>
          </a:r>
          <a:endParaRPr lang="es-ES" sz="1600" b="1" dirty="0">
            <a:solidFill>
              <a:srgbClr val="6B00B4"/>
            </a:solidFill>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lstStyle/>
        <a:p>
          <a:r>
            <a:rPr lang="ne-NP" sz="1800" b="1" dirty="0" err="1">
              <a:solidFill>
                <a:srgbClr val="6B00B4"/>
              </a:solidFill>
            </a:rPr>
            <a:t>याकूब</a:t>
          </a:r>
          <a:r>
            <a:rPr lang="ne-NP" sz="1800" b="1" dirty="0">
              <a:solidFill>
                <a:srgbClr val="6B00B4"/>
              </a:solidFill>
            </a:rPr>
            <a:t> र </a:t>
          </a:r>
          <a:r>
            <a:rPr lang="ne-NP" sz="1800" b="1" dirty="0" err="1">
              <a:solidFill>
                <a:srgbClr val="6B00B4"/>
              </a:solidFill>
            </a:rPr>
            <a:t>प्रेरितहरूले</a:t>
          </a:r>
          <a:endParaRPr lang="es-ES" sz="1800" b="1" dirty="0">
            <a:solidFill>
              <a:srgbClr val="6B00B4"/>
            </a:solidFill>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lstStyle/>
        <a:p>
          <a:r>
            <a:rPr lang="ne-NP" sz="1600" b="1" dirty="0" err="1">
              <a:solidFill>
                <a:srgbClr val="6B00B4"/>
              </a:solidFill>
            </a:rPr>
            <a:t>पावल</a:t>
          </a:r>
          <a:r>
            <a:rPr lang="ne-NP" sz="1600" b="1" dirty="0">
              <a:solidFill>
                <a:srgbClr val="6B00B4"/>
              </a:solidFill>
            </a:rPr>
            <a:t> "असमयमा जन्मेका" ले</a:t>
          </a:r>
          <a:endParaRPr lang="es-ES" sz="1600" b="1" dirty="0">
            <a:solidFill>
              <a:srgbClr val="6B00B4"/>
            </a:solidFill>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 qsCatId="simple" csTypeId="urn:microsoft.com/office/officeart/2005/8/colors/colorful4"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ne-NP" sz="2000" b="1" dirty="0"/>
            <a:t>सुसमाचारको प्रचार व्यर्थ छ [</a:t>
          </a:r>
          <a:r>
            <a:rPr lang="ne-NP" sz="2000" b="1" dirty="0" err="1"/>
            <a:t>अर्थहीन</a:t>
          </a:r>
          <a:r>
            <a:rPr lang="ne-NP" sz="2000" b="1" dirty="0"/>
            <a:t> छ] (१ </a:t>
          </a:r>
          <a:r>
            <a:rPr lang="ne-NP" sz="2000" b="1" dirty="0" err="1"/>
            <a:t>कोरिन्थी</a:t>
          </a:r>
          <a:r>
            <a:rPr lang="ne-NP" sz="2000" b="1" dirty="0"/>
            <a:t> १५:१४</a:t>
          </a:r>
          <a:r>
            <a:rPr lang="en-US" sz="2000" b="1" dirty="0"/>
            <a:t>a)</a:t>
          </a:r>
          <a:endParaRPr lang="es-ES" sz="2000" dirty="0"/>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ne-NP" sz="2000" b="1" dirty="0"/>
            <a:t>हाम्रो विश्वास व्यर्थ छ [</a:t>
          </a:r>
          <a:r>
            <a:rPr lang="ne-NP" sz="2000" b="1" dirty="0" err="1"/>
            <a:t>अर्थहीन</a:t>
          </a:r>
          <a:r>
            <a:rPr lang="ne-NP" sz="2000" b="1" dirty="0"/>
            <a:t> छ] (१ </a:t>
          </a:r>
          <a:r>
            <a:rPr lang="ne-NP" sz="2000" b="1" dirty="0" err="1"/>
            <a:t>कोरिन्थी</a:t>
          </a:r>
          <a:r>
            <a:rPr lang="ne-NP" sz="2000" b="1" dirty="0"/>
            <a:t> १५:१४</a:t>
          </a:r>
          <a:r>
            <a:rPr lang="en-US" sz="2000" b="1" dirty="0"/>
            <a:t>b) [</a:t>
          </a:r>
          <a:r>
            <a:rPr lang="ne-NP" sz="2000" b="1" dirty="0"/>
            <a:t>निरर्थक/काम नलाग्ने] (१ </a:t>
          </a:r>
          <a:r>
            <a:rPr lang="ne-NP" sz="2000" b="1" dirty="0" err="1"/>
            <a:t>कोरिन्थी</a:t>
          </a:r>
          <a:r>
            <a:rPr lang="ne-NP" sz="2000" b="1" dirty="0"/>
            <a:t> १५:१७</a:t>
          </a:r>
          <a:r>
            <a:rPr lang="en-US" sz="2000" b="1" dirty="0"/>
            <a:t>a)</a:t>
          </a:r>
          <a:endParaRPr lang="es-ES" sz="2000" dirty="0"/>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ne-NP" sz="1800" b="1" dirty="0"/>
            <a:t>हामी </a:t>
          </a:r>
          <a:r>
            <a:rPr lang="ne-NP" sz="1800" b="1" dirty="0" err="1"/>
            <a:t>झुटा</a:t>
          </a:r>
          <a:r>
            <a:rPr lang="ne-NP" sz="1800" b="1" dirty="0"/>
            <a:t> साक्षी </a:t>
          </a:r>
          <a:r>
            <a:rPr lang="ne-NP" sz="1800" b="1" dirty="0" err="1"/>
            <a:t>हुनेहौँ</a:t>
          </a:r>
          <a:r>
            <a:rPr lang="ne-NP" sz="1800" b="1" dirty="0"/>
            <a:t> (१ </a:t>
          </a:r>
          <a:r>
            <a:rPr lang="ne-NP" sz="1800" b="1" dirty="0" err="1"/>
            <a:t>कोरिन्थी</a:t>
          </a:r>
          <a:r>
            <a:rPr lang="ne-NP" sz="1800" b="1" dirty="0"/>
            <a:t> १५:१५)</a:t>
          </a:r>
          <a:endParaRPr lang="es-ES" sz="1800" dirty="0"/>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ne-NP" sz="1800" b="1" dirty="0"/>
            <a:t>हामी अझै आफ्ना पापहरूमै </a:t>
          </a:r>
          <a:r>
            <a:rPr lang="ne-NP" sz="1800" b="1" dirty="0" err="1"/>
            <a:t>हनेछौँ</a:t>
          </a:r>
          <a:r>
            <a:rPr lang="ne-NP" sz="1800" b="1" dirty="0"/>
            <a:t> (१ </a:t>
          </a:r>
          <a:r>
            <a:rPr lang="ne-NP" sz="1800" b="1" dirty="0" err="1"/>
            <a:t>कोरिन्थी</a:t>
          </a:r>
          <a:r>
            <a:rPr lang="ne-NP" sz="1800" b="1" dirty="0"/>
            <a:t> १५: १७</a:t>
          </a:r>
          <a:r>
            <a:rPr lang="en-US" sz="1800" b="1" dirty="0"/>
            <a:t>b)</a:t>
          </a:r>
          <a:endParaRPr lang="es-ES" sz="1800" dirty="0"/>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ne-NP" sz="2000" b="1" dirty="0">
              <a:solidFill>
                <a:schemeClr val="bg1"/>
              </a:solidFill>
              <a:effectLst>
                <a:outerShdw blurRad="38100" dist="38100" dir="2700000" algn="tl">
                  <a:srgbClr val="000000">
                    <a:alpha val="43137"/>
                  </a:srgbClr>
                </a:outerShdw>
              </a:effectLst>
            </a:rPr>
            <a:t>जो मरेका छन् </a:t>
          </a:r>
          <a:r>
            <a:rPr lang="ne-NP" sz="2000" b="1" dirty="0" err="1">
              <a:solidFill>
                <a:schemeClr val="bg1"/>
              </a:solidFill>
              <a:effectLst>
                <a:outerShdw blurRad="38100" dist="38100" dir="2700000" algn="tl">
                  <a:srgbClr val="000000">
                    <a:alpha val="43137"/>
                  </a:srgbClr>
                </a:outerShdw>
              </a:effectLst>
            </a:rPr>
            <a:t>तिनीहरू</a:t>
          </a:r>
          <a:r>
            <a:rPr lang="ne-NP" sz="2000" b="1" dirty="0">
              <a:solidFill>
                <a:schemeClr val="bg1"/>
              </a:solidFill>
              <a:effectLst>
                <a:outerShdw blurRad="38100" dist="38100" dir="2700000" algn="tl">
                  <a:srgbClr val="000000">
                    <a:alpha val="43137"/>
                  </a:srgbClr>
                </a:outerShdw>
              </a:effectLst>
            </a:rPr>
            <a:t> कहिल्यै जीवित हुनेछैनन् (१ </a:t>
          </a:r>
          <a:r>
            <a:rPr lang="ne-NP" sz="2000" b="1" dirty="0" err="1">
              <a:solidFill>
                <a:schemeClr val="bg1"/>
              </a:solidFill>
              <a:effectLst>
                <a:outerShdw blurRad="38100" dist="38100" dir="2700000" algn="tl">
                  <a:srgbClr val="000000">
                    <a:alpha val="43137"/>
                  </a:srgbClr>
                </a:outerShdw>
              </a:effectLst>
            </a:rPr>
            <a:t>कोरिन्थी</a:t>
          </a:r>
          <a:r>
            <a:rPr lang="ne-NP" sz="2000" b="1" dirty="0">
              <a:solidFill>
                <a:schemeClr val="bg1"/>
              </a:solidFill>
              <a:effectLst>
                <a:outerShdw blurRad="38100" dist="38100" dir="2700000" algn="tl">
                  <a:srgbClr val="000000">
                    <a:alpha val="43137"/>
                  </a:srgbClr>
                </a:outerShdw>
              </a:effectLst>
            </a:rPr>
            <a:t> १५:१८)</a:t>
          </a:r>
          <a:endParaRPr lang="es-ES" sz="2000" dirty="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custLinFactNeighborX="653" custLinFactNeighborY="3343"/>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 qsCatId="3D" csTypeId="urn:microsoft.com/office/officeart/2005/8/colors/accent0_1" csCatId="mainScheme" phldr="1"/>
      <dgm:spPr/>
      <dgm:t>
        <a:bodyPr/>
        <a:lstStyle/>
        <a:p>
          <a:endParaRPr lang="es-ES"/>
        </a:p>
      </dgm:t>
    </dgm:pt>
    <dgm:pt modelId="{E43E1EF8-035D-4E2C-8DDD-8C63DBBAE97A}">
      <dgm:prSet custT="1"/>
      <dgm:spPr/>
      <dgm:t>
        <a:bodyPr/>
        <a:lstStyle/>
        <a:p>
          <a:r>
            <a:rPr lang="en" sz="1400" b="1" dirty="0"/>
            <a:t>1 Corinthians 15:30-32</a:t>
          </a:r>
          <a:endParaRPr lang="es-ES" sz="140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n" sz="1400" b="1" dirty="0"/>
            <a:t>1 Corinthians 15:33-34</a:t>
          </a:r>
          <a:endParaRPr lang="es-ES" sz="14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lang="ne-NP" sz="1600" b="1" dirty="0">
              <a:cs typeface="Kalimati" panose="00000400000000000000" pitchFamily="2"/>
            </a:rPr>
            <a:t>१ </a:t>
          </a:r>
          <a:r>
            <a:rPr lang="ne-NP" sz="1600" b="1" dirty="0" err="1">
              <a:cs typeface="Kalimati" panose="00000400000000000000" pitchFamily="2"/>
            </a:rPr>
            <a:t>कोरिन्थी</a:t>
          </a:r>
          <a:r>
            <a:rPr lang="ne-NP" sz="1600" b="1" dirty="0">
              <a:cs typeface="Kalimati" panose="00000400000000000000" pitchFamily="2"/>
            </a:rPr>
            <a:t> १५:३०-३२: सुसमाचार प्रचार गर्नु </a:t>
          </a:r>
          <a:r>
            <a:rPr lang="ne-NP" sz="1600" b="1" dirty="0" err="1">
              <a:cs typeface="Kalimati" panose="00000400000000000000" pitchFamily="2"/>
            </a:rPr>
            <a:t>अर्थपूर्ण</a:t>
          </a:r>
          <a:r>
            <a:rPr lang="ne-NP" sz="1600" b="1" dirty="0">
              <a:cs typeface="Kalimati" panose="00000400000000000000" pitchFamily="2"/>
            </a:rPr>
            <a:t> छ, चाहे यसमा दुःख वा खतरा नै किन नहोस्।</a:t>
          </a:r>
          <a:endParaRPr lang="es-ES" sz="1600" dirty="0">
            <a:cs typeface="Kalimati" panose="00000400000000000000" pitchFamily="2"/>
          </a:endParaRPr>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ne-NP" sz="2000" b="1" dirty="0">
              <a:cs typeface="Kalimati" panose="00000400000000000000" pitchFamily="2"/>
            </a:rPr>
            <a:t>१ </a:t>
          </a:r>
          <a:r>
            <a:rPr lang="ne-NP" sz="2000" b="1" dirty="0" err="1">
              <a:cs typeface="Kalimati" panose="00000400000000000000" pitchFamily="2"/>
            </a:rPr>
            <a:t>कोरिन्थी</a:t>
          </a:r>
          <a:r>
            <a:rPr lang="ne-NP" sz="2000" b="1" dirty="0">
              <a:cs typeface="Kalimati" panose="00000400000000000000" pitchFamily="2"/>
            </a:rPr>
            <a:t> १५:३३-३४: </a:t>
          </a:r>
          <a:r>
            <a:rPr lang="ne-NP" sz="2000" b="1" dirty="0" err="1">
              <a:cs typeface="Kalimati" panose="00000400000000000000" pitchFamily="2"/>
            </a:rPr>
            <a:t>बाइबलीय</a:t>
          </a:r>
          <a:r>
            <a:rPr lang="ne-NP" sz="2000" b="1" dirty="0">
              <a:cs typeface="Kalimati" panose="00000400000000000000" pitchFamily="2"/>
            </a:rPr>
            <a:t> सिद्धान्तहरू अनुकूल जीवन जिउनु </a:t>
          </a:r>
          <a:r>
            <a:rPr lang="ne-NP" sz="2000" b="1" dirty="0" err="1">
              <a:cs typeface="Kalimati" panose="00000400000000000000" pitchFamily="2"/>
            </a:rPr>
            <a:t>अर्थपूर्ण</a:t>
          </a:r>
          <a:r>
            <a:rPr lang="ne-NP" sz="2000" b="1" dirty="0">
              <a:cs typeface="Kalimati" panose="00000400000000000000" pitchFamily="2"/>
            </a:rPr>
            <a:t> छ।</a:t>
          </a:r>
          <a:endParaRPr lang="es-ES" sz="2000" dirty="0">
            <a:cs typeface="Kalimati" panose="00000400000000000000" pitchFamily="2"/>
          </a:endParaRPr>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 qsCatId="3D" csTypeId="urn:microsoft.com/office/officeart/2005/8/colors/colorful5"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ne-NP" sz="2000" b="1" dirty="0">
              <a:effectLst>
                <a:outerShdw blurRad="38100" dist="38100" dir="2700000" algn="tl">
                  <a:srgbClr val="000000">
                    <a:alpha val="43137"/>
                  </a:srgbClr>
                </a:outerShdw>
              </a:effectLst>
            </a:rPr>
            <a:t>वनस्पतिको शरीर (१ </a:t>
          </a:r>
          <a:r>
            <a:rPr lang="ne-NP" sz="2000" b="1" dirty="0" err="1">
              <a:effectLst>
                <a:outerShdw blurRad="38100" dist="38100" dir="2700000" algn="tl">
                  <a:srgbClr val="000000">
                    <a:alpha val="43137"/>
                  </a:srgbClr>
                </a:outerShdw>
              </a:effectLst>
            </a:rPr>
            <a:t>कोरिन्थी</a:t>
          </a:r>
          <a:r>
            <a:rPr lang="ne-NP" sz="2000" b="1" dirty="0">
              <a:effectLst>
                <a:outerShdw blurRad="38100" dist="38100" dir="2700000" algn="tl">
                  <a:srgbClr val="000000">
                    <a:alpha val="43137"/>
                  </a:srgbClr>
                </a:outerShdw>
              </a:effectLst>
            </a:rPr>
            <a:t> १५:३५-३८)</a:t>
          </a:r>
          <a:endParaRPr lang="en" sz="2000" b="1" dirty="0">
            <a:effectLst>
              <a:outerShdw blurRad="38100" dist="38100" dir="2700000" algn="tl">
                <a:srgbClr val="000000">
                  <a:alpha val="43137"/>
                </a:srgbClr>
              </a:outerShdw>
            </a:effectLst>
          </a:endParaRP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ne-NP" sz="2000" b="1" dirty="0"/>
            <a:t>बीउ छरिन्छ</a:t>
          </a:r>
          <a:endParaRPr lang="en" sz="2000" b="1" dirty="0"/>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ne-NP"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भौतिक शरीर (१ </a:t>
          </a:r>
          <a:r>
            <a:rPr lang="ne-NP"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कोरिन्थी</a:t>
          </a:r>
          <a:r>
            <a:rPr lang="ne-NP"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 १५:३९)</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ne-NP" sz="2000" b="1" dirty="0"/>
            <a:t>अन्नको बाली काटिन्छ</a:t>
          </a:r>
          <a:endParaRPr lang="en" sz="2000" b="1" dirty="0"/>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ne-NP" sz="2000" b="1" dirty="0"/>
            <a:t>मानिसको शरीर</a:t>
          </a:r>
          <a:endParaRPr lang="en" sz="2000" b="1" dirty="0"/>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ne-NP" sz="2000" b="1" dirty="0"/>
            <a:t>पशुको शरीर</a:t>
          </a:r>
          <a:endParaRPr lang="en" sz="2000" b="1" dirty="0"/>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ne-NP" sz="2000" b="1" dirty="0"/>
            <a:t>माछाको शरीर</a:t>
          </a:r>
          <a:endParaRPr lang="en" sz="2000" b="1" dirty="0"/>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ne-NP" sz="2000" b="1" dirty="0" err="1"/>
            <a:t>चराको</a:t>
          </a:r>
          <a:r>
            <a:rPr lang="ne-NP" sz="2000" b="1" dirty="0"/>
            <a:t> शरीर</a:t>
          </a:r>
          <a:endParaRPr lang="en" sz="2000" b="1" dirty="0"/>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ne-NP" sz="2000" b="1" dirty="0">
              <a:effectLst>
                <a:outerShdw blurRad="38100" dist="38100" dir="2700000" algn="tl">
                  <a:srgbClr val="000000">
                    <a:alpha val="43137"/>
                  </a:srgbClr>
                </a:outerShdw>
              </a:effectLst>
            </a:rPr>
            <a:t>स्वर्गीय शरीर (१ </a:t>
          </a:r>
          <a:r>
            <a:rPr lang="ne-NP" sz="2000" b="1" dirty="0" err="1">
              <a:effectLst>
                <a:outerShdw blurRad="38100" dist="38100" dir="2700000" algn="tl">
                  <a:srgbClr val="000000">
                    <a:alpha val="43137"/>
                  </a:srgbClr>
                </a:outerShdw>
              </a:effectLst>
            </a:rPr>
            <a:t>कोरिन्थी</a:t>
          </a:r>
          <a:r>
            <a:rPr lang="ne-NP" sz="2000" b="1" dirty="0">
              <a:effectLst>
                <a:outerShdw blurRad="38100" dist="38100" dir="2700000" algn="tl">
                  <a:srgbClr val="000000">
                    <a:alpha val="43137"/>
                  </a:srgbClr>
                </a:outerShdw>
              </a:effectLst>
            </a:rPr>
            <a:t> १५:४०-४१)</a:t>
          </a:r>
          <a:endParaRPr lang="en" sz="2000" b="1" dirty="0">
            <a:effectLst>
              <a:outerShdw blurRad="38100" dist="38100" dir="2700000" algn="tl">
                <a:srgbClr val="000000">
                  <a:alpha val="43137"/>
                </a:srgbClr>
              </a:outerShdw>
            </a:effectLst>
          </a:endParaRP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ne-NP" sz="2000" b="1" dirty="0"/>
            <a:t>सूर्यको महिमा</a:t>
          </a:r>
          <a:endParaRPr lang="es-ES" sz="2000" b="1" dirty="0"/>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ne-NP" sz="2000" b="1" dirty="0"/>
            <a:t>चन्द्रमाको महिमा</a:t>
          </a:r>
          <a:endParaRPr lang="es-ES" sz="2000" b="1" dirty="0"/>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ne-NP" sz="2000" b="1" dirty="0"/>
            <a:t>ताराहरूको महिमा</a:t>
          </a:r>
          <a:endParaRPr lang="en" sz="2000" b="1" dirty="0"/>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ne-NP" sz="1600" b="1" dirty="0"/>
            <a:t>प्रत्येकको आफ्नै महिमा (चमक) छ</a:t>
          </a:r>
          <a:endParaRPr lang="en" sz="1600" b="1" dirty="0"/>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ne-NP" sz="1600" b="1" dirty="0"/>
            <a:t>परमेश्वरले प्रत्येक बिरुवालाई आफूले चाहेको शरीर दिनुहुन्छ।</a:t>
          </a:r>
          <a:endParaRPr lang="en" sz="1600" b="1" dirty="0"/>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custLinFactNeighborX="-1587" custLinFactNeighborY="4433"/>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 qsCatId="3D" csTypeId="urn:microsoft.com/office/officeart/2005/8/colors/colorful5"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ne-NP" sz="2800" b="1" dirty="0"/>
            <a:t>वर्तमान शरीर</a:t>
          </a:r>
          <a:endParaRPr lang="en" sz="2800" b="1" dirty="0"/>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ne-NP" sz="1600" b="1" dirty="0">
              <a:effectLst>
                <a:outerShdw blurRad="38100" dist="38100" dir="2700000" algn="tl">
                  <a:srgbClr val="000000">
                    <a:alpha val="43137"/>
                  </a:srgbClr>
                </a:outerShdw>
              </a:effectLst>
            </a:rPr>
            <a:t>विनाश हुने, भ्रष्ट (</a:t>
          </a:r>
          <a:r>
            <a:rPr lang="ne-NP" sz="1600" b="1" dirty="0" err="1">
              <a:effectLst>
                <a:outerShdw blurRad="38100" dist="38100" dir="2700000" algn="tl">
                  <a:srgbClr val="000000">
                    <a:alpha val="43137"/>
                  </a:srgbClr>
                </a:outerShdw>
              </a:effectLst>
            </a:rPr>
            <a:t>नाशवान्</a:t>
          </a:r>
          <a:r>
            <a:rPr lang="ne-NP" sz="1600" b="1" dirty="0">
              <a:effectLst>
                <a:outerShdw blurRad="38100" dist="38100" dir="2700000" algn="tl">
                  <a:srgbClr val="000000">
                    <a:alpha val="43137"/>
                  </a:srgbClr>
                </a:outerShdw>
              </a:effectLst>
            </a:rPr>
            <a:t>)</a:t>
          </a:r>
          <a:endParaRPr lang="en" sz="1600" b="1" dirty="0">
            <a:effectLst>
              <a:outerShdw blurRad="38100" dist="38100" dir="2700000" algn="tl">
                <a:srgbClr val="000000">
                  <a:alpha val="43137"/>
                </a:srgbClr>
              </a:outerShdw>
            </a:effectLst>
          </a:endParaRP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ne-NP" sz="2800" b="1" dirty="0" err="1"/>
            <a:t>बौरिउठेको</a:t>
          </a:r>
          <a:r>
            <a:rPr lang="ne-NP" sz="2800" b="1" dirty="0"/>
            <a:t> शरीर</a:t>
          </a:r>
          <a:endParaRPr lang="en" sz="2800" b="1" dirty="0"/>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ne-NP"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अविनाशी</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ne-NP" sz="2000" b="1" dirty="0" err="1">
              <a:effectLst>
                <a:outerShdw blurRad="38100" dist="38100" dir="2700000" algn="tl">
                  <a:srgbClr val="000000">
                    <a:alpha val="43137"/>
                  </a:srgbClr>
                </a:outerShdw>
              </a:effectLst>
            </a:rPr>
            <a:t>अनादरणीय</a:t>
          </a:r>
          <a:endParaRPr lang="en" sz="2000" b="1" dirty="0">
            <a:effectLst>
              <a:outerShdw blurRad="38100" dist="38100" dir="2700000" algn="tl">
                <a:srgbClr val="000000">
                  <a:alpha val="43137"/>
                </a:srgbClr>
              </a:outerShdw>
            </a:effectLst>
          </a:endParaRP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ne-NP"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महिमामय</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ne-NP" sz="2000" b="1" dirty="0">
              <a:effectLst>
                <a:outerShdw blurRad="38100" dist="38100" dir="2700000" algn="tl">
                  <a:srgbClr val="000000">
                    <a:alpha val="43137"/>
                  </a:srgbClr>
                </a:outerShdw>
              </a:effectLst>
            </a:rPr>
            <a:t>निर्बल (कमजोर)</a:t>
          </a:r>
          <a:endParaRPr lang="en" sz="2000" b="1" dirty="0">
            <a:effectLst>
              <a:outerShdw blurRad="38100" dist="38100" dir="2700000" algn="tl">
                <a:srgbClr val="000000">
                  <a:alpha val="43137"/>
                </a:srgbClr>
              </a:outerShdw>
            </a:effectLst>
          </a:endParaRP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ne-NP"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शक्तिमान्</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ne-NP" sz="1600" b="1" dirty="0">
              <a:effectLst>
                <a:outerShdw blurRad="38100" dist="38100" dir="2700000" algn="tl">
                  <a:srgbClr val="000000">
                    <a:alpha val="43137"/>
                  </a:srgbClr>
                </a:outerShdw>
              </a:effectLst>
            </a:rPr>
            <a:t>प्राकृतिक/सांसारिक वा पशुको जस्तो</a:t>
          </a:r>
          <a:endParaRPr lang="en" sz="1600" b="1" dirty="0">
            <a:effectLst>
              <a:outerShdw blurRad="38100" dist="38100" dir="2700000" algn="tl">
                <a:srgbClr val="000000">
                  <a:alpha val="43137"/>
                </a:srgbClr>
              </a:outerShdw>
            </a:effectLst>
          </a:endParaRP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ne-NP"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आत्मिक</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ne-NP" sz="2400" b="1" kern="1200" dirty="0" err="1">
              <a:solidFill>
                <a:schemeClr val="bg2">
                  <a:lumMod val="50000"/>
                </a:schemeClr>
              </a:solidFill>
            </a:rPr>
            <a:t>येशूको</a:t>
          </a:r>
          <a:r>
            <a:rPr lang="ne-NP" sz="2400" b="1" kern="1200" dirty="0">
              <a:solidFill>
                <a:schemeClr val="bg2">
                  <a:lumMod val="50000"/>
                </a:schemeClr>
              </a:solidFill>
            </a:rPr>
            <a:t> पुनरुत्थान</a:t>
          </a:r>
          <a:endParaRPr lang="es-ES" sz="2400" kern="1200" dirty="0">
            <a:solidFill>
              <a:schemeClr val="bg2">
                <a:lumMod val="50000"/>
              </a:schemeClr>
            </a:solidFill>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e-NP" sz="2000" b="1" kern="1200" dirty="0">
              <a:effectLst>
                <a:outerShdw blurRad="38100" dist="38100" dir="2700000" algn="tl">
                  <a:srgbClr val="000000">
                    <a:alpha val="43137"/>
                  </a:srgbClr>
                </a:outerShdw>
              </a:effectLst>
            </a:rPr>
            <a:t>के पुनरुत्थान एक ऐतिहासिक घटना थियो? (१ </a:t>
          </a:r>
          <a:r>
            <a:rPr lang="ne-NP" sz="2000" b="1" kern="1200" dirty="0" err="1">
              <a:effectLst>
                <a:outerShdw blurRad="38100" dist="38100" dir="2700000" algn="tl">
                  <a:srgbClr val="000000">
                    <a:alpha val="43137"/>
                  </a:srgbClr>
                </a:outerShdw>
              </a:effectLst>
            </a:rPr>
            <a:t>कोरिन्थी</a:t>
          </a:r>
          <a:r>
            <a:rPr lang="ne-NP" sz="2000" b="1" kern="1200" dirty="0">
              <a:effectLst>
                <a:outerShdw blurRad="38100" dist="38100" dir="2700000" algn="tl">
                  <a:srgbClr val="000000">
                    <a:alpha val="43137"/>
                  </a:srgbClr>
                </a:outerShdw>
              </a:effectLst>
            </a:rPr>
            <a:t> १५:१-११)</a:t>
          </a:r>
          <a:endParaRPr lang="es-ES" sz="2000" kern="1200" dirty="0">
            <a:effectLst>
              <a:outerShdw blurRad="38100" dist="38100" dir="2700000" algn="tl">
                <a:srgbClr val="000000">
                  <a:alpha val="43137"/>
                </a:srgbClr>
              </a:outerShdw>
            </a:effectLst>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ne-NP" sz="2400" b="1" kern="1200" dirty="0" err="1">
              <a:solidFill>
                <a:schemeClr val="accent3">
                  <a:lumMod val="50000"/>
                </a:schemeClr>
              </a:solidFill>
            </a:rPr>
            <a:t>येशूको</a:t>
          </a:r>
          <a:r>
            <a:rPr lang="ne-NP" sz="2400" b="1" kern="1200" dirty="0">
              <a:solidFill>
                <a:schemeClr val="accent3">
                  <a:lumMod val="50000"/>
                </a:schemeClr>
              </a:solidFill>
            </a:rPr>
            <a:t> पुनरुत्थानका परिणामहरू</a:t>
          </a:r>
          <a:endParaRPr lang="es-ES" sz="2400" kern="1200" dirty="0">
            <a:solidFill>
              <a:schemeClr val="accent3">
                <a:lumMod val="50000"/>
              </a:schemeClr>
            </a:solidFill>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ne-NP" sz="1800" b="1" kern="1200" dirty="0">
              <a:effectLst>
                <a:outerShdw blurRad="38100" dist="38100" dir="2700000" algn="tl">
                  <a:srgbClr val="000000">
                    <a:alpha val="43137"/>
                  </a:srgbClr>
                </a:outerShdw>
              </a:effectLst>
            </a:rPr>
            <a:t>यदि </a:t>
          </a:r>
          <a:r>
            <a:rPr lang="ne-NP" sz="1800" b="1" kern="1200" dirty="0" err="1">
              <a:effectLst>
                <a:outerShdw blurRad="38100" dist="38100" dir="2700000" algn="tl">
                  <a:srgbClr val="000000">
                    <a:alpha val="43137"/>
                  </a:srgbClr>
                </a:outerShdw>
              </a:effectLst>
            </a:rPr>
            <a:t>ख्रीष्ट</a:t>
          </a:r>
          <a:r>
            <a:rPr lang="ne-NP" sz="1800" b="1" kern="1200" dirty="0">
              <a:effectLst>
                <a:outerShdw blurRad="38100" dist="38100" dir="2700000" algn="tl">
                  <a:srgbClr val="000000">
                    <a:alpha val="43137"/>
                  </a:srgbClr>
                </a:outerShdw>
              </a:effectLst>
            </a:rPr>
            <a:t> </a:t>
          </a:r>
          <a:r>
            <a:rPr lang="ne-NP" sz="1800" b="1" kern="1200" dirty="0" err="1">
              <a:effectLst>
                <a:outerShdw blurRad="38100" dist="38100" dir="2700000" algn="tl">
                  <a:srgbClr val="000000">
                    <a:alpha val="43137"/>
                  </a:srgbClr>
                </a:outerShdw>
              </a:effectLst>
            </a:rPr>
            <a:t>मरेकाहरूबाट</a:t>
          </a:r>
          <a:r>
            <a:rPr lang="ne-NP" sz="1800" b="1" kern="1200" dirty="0">
              <a:effectLst>
                <a:outerShdw blurRad="38100" dist="38100" dir="2700000" algn="tl">
                  <a:srgbClr val="000000">
                    <a:alpha val="43137"/>
                  </a:srgbClr>
                </a:outerShdw>
              </a:effectLst>
            </a:rPr>
            <a:t> </a:t>
          </a:r>
          <a:r>
            <a:rPr lang="ne-NP" sz="1800" b="1" kern="1200" dirty="0" err="1">
              <a:effectLst>
                <a:outerShdw blurRad="38100" dist="38100" dir="2700000" algn="tl">
                  <a:srgbClr val="000000">
                    <a:alpha val="43137"/>
                  </a:srgbClr>
                </a:outerShdw>
              </a:effectLst>
            </a:rPr>
            <a:t>बौरिउठ्नुभएको</a:t>
          </a:r>
          <a:r>
            <a:rPr lang="ne-NP" sz="1800" b="1" kern="1200" dirty="0">
              <a:effectLst>
                <a:outerShdw blurRad="38100" dist="38100" dir="2700000" algn="tl">
                  <a:srgbClr val="000000">
                    <a:alpha val="43137"/>
                  </a:srgbClr>
                </a:outerShdw>
              </a:effectLst>
            </a:rPr>
            <a:t> थिएन भने के हुन्थ्यो? (१ </a:t>
          </a:r>
          <a:r>
            <a:rPr lang="ne-NP" sz="1800" b="1" kern="1200" dirty="0" err="1">
              <a:effectLst>
                <a:outerShdw blurRad="38100" dist="38100" dir="2700000" algn="tl">
                  <a:srgbClr val="000000">
                    <a:alpha val="43137"/>
                  </a:srgbClr>
                </a:outerShdw>
              </a:effectLst>
            </a:rPr>
            <a:t>कोरिन्थी</a:t>
          </a:r>
          <a:r>
            <a:rPr lang="ne-NP" sz="1800" b="1" kern="1200" dirty="0">
              <a:effectLst>
                <a:outerShdw blurRad="38100" dist="38100" dir="2700000" algn="tl">
                  <a:srgbClr val="000000">
                    <a:alpha val="43137"/>
                  </a:srgbClr>
                </a:outerShdw>
              </a:effectLst>
            </a:rPr>
            <a:t> १५:१२-१९)</a:t>
          </a:r>
          <a:endParaRPr lang="es-ES" sz="1800" kern="1200" dirty="0">
            <a:effectLst>
              <a:outerShdw blurRad="38100" dist="38100" dir="2700000" algn="tl">
                <a:srgbClr val="000000">
                  <a:alpha val="43137"/>
                </a:srgbClr>
              </a:outerShdw>
            </a:effectLst>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e-NP" sz="2000" b="1" kern="1200" dirty="0">
              <a:effectLst>
                <a:outerShdw blurRad="38100" dist="38100" dir="2700000" algn="tl">
                  <a:srgbClr val="000000">
                    <a:alpha val="43137"/>
                  </a:srgbClr>
                </a:outerShdw>
              </a:effectLst>
            </a:rPr>
            <a:t>पुनरुत्थानको ग्यारेन्टी (</a:t>
          </a:r>
          <a:r>
            <a:rPr lang="ne-NP" sz="2000" b="1" kern="1200" dirty="0" err="1">
              <a:effectLst>
                <a:outerShdw blurRad="38100" dist="38100" dir="2700000" algn="tl">
                  <a:srgbClr val="000000">
                    <a:alpha val="43137"/>
                  </a:srgbClr>
                </a:outerShdw>
              </a:effectLst>
            </a:rPr>
            <a:t>निश्चयता</a:t>
          </a:r>
          <a:r>
            <a:rPr lang="ne-NP" sz="2000" b="1" kern="1200" dirty="0">
              <a:effectLst>
                <a:outerShdw blurRad="38100" dist="38100" dir="2700000" algn="tl">
                  <a:srgbClr val="000000">
                    <a:alpha val="43137"/>
                  </a:srgbClr>
                </a:outerShdw>
              </a:effectLst>
            </a:rPr>
            <a:t>) के कुराले दिन्छ? (१ </a:t>
          </a:r>
          <a:r>
            <a:rPr lang="ne-NP" sz="2000" b="1" kern="1200" dirty="0" err="1">
              <a:effectLst>
                <a:outerShdw blurRad="38100" dist="38100" dir="2700000" algn="tl">
                  <a:srgbClr val="000000">
                    <a:alpha val="43137"/>
                  </a:srgbClr>
                </a:outerShdw>
              </a:effectLst>
            </a:rPr>
            <a:t>कोरिन्थी</a:t>
          </a:r>
          <a:r>
            <a:rPr lang="ne-NP" sz="2000" b="1" kern="1200" dirty="0">
              <a:effectLst>
                <a:outerShdw blurRad="38100" dist="38100" dir="2700000" algn="tl">
                  <a:srgbClr val="000000">
                    <a:alpha val="43137"/>
                  </a:srgbClr>
                </a:outerShdw>
              </a:effectLst>
            </a:rPr>
            <a:t> १५:२०-३४)</a:t>
          </a:r>
          <a:endParaRPr lang="es-ES" sz="2000" kern="1200" dirty="0">
            <a:effectLst>
              <a:outerShdw blurRad="38100" dist="38100" dir="2700000" algn="tl">
                <a:srgbClr val="000000">
                  <a:alpha val="43137"/>
                </a:srgbClr>
              </a:outerShdw>
            </a:effectLst>
          </a:endParaRP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ne-NP" sz="2400" b="1" kern="1200" dirty="0">
              <a:solidFill>
                <a:schemeClr val="accent5">
                  <a:lumMod val="50000"/>
                </a:schemeClr>
              </a:solidFill>
            </a:rPr>
            <a:t>हाम्रो पुनरुत्थान</a:t>
          </a:r>
          <a:endParaRPr lang="es-ES" sz="2400" kern="1200" dirty="0">
            <a:solidFill>
              <a:schemeClr val="accent5">
                <a:lumMod val="50000"/>
              </a:schemeClr>
            </a:solidFill>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e-NP" sz="2000" b="1" kern="1200" dirty="0">
              <a:effectLst>
                <a:outerShdw blurRad="38100" dist="38100" dir="2700000" algn="tl">
                  <a:srgbClr val="000000">
                    <a:alpha val="43137"/>
                  </a:srgbClr>
                </a:outerShdw>
              </a:effectLst>
            </a:rPr>
            <a:t>हामी कस्तो शरीर लिएर पुनरुत्थान </a:t>
          </a:r>
          <a:r>
            <a:rPr lang="ne-NP" sz="2000" b="1" kern="1200" dirty="0" err="1">
              <a:effectLst>
                <a:outerShdw blurRad="38100" dist="38100" dir="2700000" algn="tl">
                  <a:srgbClr val="000000">
                    <a:alpha val="43137"/>
                  </a:srgbClr>
                </a:outerShdw>
              </a:effectLst>
            </a:rPr>
            <a:t>हुनेछौँ</a:t>
          </a:r>
          <a:r>
            <a:rPr lang="ne-NP" sz="2000" b="1" kern="1200" dirty="0">
              <a:effectLst>
                <a:outerShdw blurRad="38100" dist="38100" dir="2700000" algn="tl">
                  <a:srgbClr val="000000">
                    <a:alpha val="43137"/>
                  </a:srgbClr>
                </a:outerShdw>
              </a:effectLst>
            </a:rPr>
            <a:t>? (१ </a:t>
          </a:r>
          <a:r>
            <a:rPr lang="ne-NP" sz="2000" b="1" kern="1200" dirty="0" err="1">
              <a:effectLst>
                <a:outerShdw blurRad="38100" dist="38100" dir="2700000" algn="tl">
                  <a:srgbClr val="000000">
                    <a:alpha val="43137"/>
                  </a:srgbClr>
                </a:outerShdw>
              </a:effectLst>
            </a:rPr>
            <a:t>कोरिन्थी</a:t>
          </a:r>
          <a:r>
            <a:rPr lang="ne-NP" sz="2000" b="1" kern="1200" dirty="0">
              <a:effectLst>
                <a:outerShdw blurRad="38100" dist="38100" dir="2700000" algn="tl">
                  <a:srgbClr val="000000">
                    <a:alpha val="43137"/>
                  </a:srgbClr>
                </a:outerShdw>
              </a:effectLst>
            </a:rPr>
            <a:t> १५:३५-४९)</a:t>
          </a:r>
          <a:endParaRPr lang="es-ES" sz="2000" kern="1200" dirty="0">
            <a:effectLst>
              <a:outerShdw blurRad="38100" dist="38100" dir="2700000" algn="tl">
                <a:srgbClr val="000000">
                  <a:alpha val="43137"/>
                </a:srgbClr>
              </a:outerShdw>
            </a:effectLst>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e-NP" sz="2000" b="1" kern="1200" dirty="0">
              <a:effectLst>
                <a:outerShdw blurRad="38100" dist="38100" dir="2700000" algn="tl">
                  <a:srgbClr val="000000">
                    <a:alpha val="43137"/>
                  </a:srgbClr>
                </a:outerShdw>
              </a:effectLst>
            </a:rPr>
            <a:t>हाम्रो पुनरुत्थान कहिले हुनेछ? (१ </a:t>
          </a:r>
          <a:r>
            <a:rPr lang="ne-NP" sz="2000" b="1" kern="1200" dirty="0" err="1">
              <a:effectLst>
                <a:outerShdw blurRad="38100" dist="38100" dir="2700000" algn="tl">
                  <a:srgbClr val="000000">
                    <a:alpha val="43137"/>
                  </a:srgbClr>
                </a:outerShdw>
              </a:effectLst>
            </a:rPr>
            <a:t>कोरिन्थी</a:t>
          </a:r>
          <a:r>
            <a:rPr lang="ne-NP" sz="2000" b="1" kern="1200" dirty="0">
              <a:effectLst>
                <a:outerShdw blurRad="38100" dist="38100" dir="2700000" algn="tl">
                  <a:srgbClr val="000000">
                    <a:alpha val="43137"/>
                  </a:srgbClr>
                </a:outerShdw>
              </a:effectLst>
            </a:rPr>
            <a:t> १५:५०-५८)</a:t>
          </a:r>
          <a:endParaRPr lang="es-ES" sz="2000" kern="1200" dirty="0">
            <a:effectLst>
              <a:outerShdw blurRad="38100" dist="38100" dir="2700000" algn="tl">
                <a:srgbClr val="000000">
                  <a:alpha val="43137"/>
                </a:srgbClr>
              </a:outerShdw>
            </a:effectLst>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6024" y="0"/>
          <a:ext cx="1535447"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e-NP" sz="2000" b="1" kern="1200" dirty="0">
              <a:effectLst>
                <a:outerShdw blurRad="38100" dist="38100" dir="2700000" algn="tl">
                  <a:srgbClr val="000000">
                    <a:alpha val="43137"/>
                  </a:srgbClr>
                </a:outerShdw>
              </a:effectLst>
            </a:rPr>
            <a:t>यो प्रचार गरिन्छ </a:t>
          </a:r>
          <a:endParaRPr lang="en" sz="2000" b="1" kern="1200" dirty="0">
            <a:effectLst>
              <a:outerShdw blurRad="38100" dist="38100" dir="2700000" algn="tl">
                <a:srgbClr val="000000">
                  <a:alpha val="43137"/>
                </a:srgbClr>
              </a:outerShdw>
            </a:effectLst>
          </a:endParaRPr>
        </a:p>
      </dsp:txBody>
      <dsp:txXfrm>
        <a:off x="23708" y="17684"/>
        <a:ext cx="1500079" cy="568398"/>
      </dsp:txXfrm>
    </dsp:sp>
    <dsp:sp modelId="{AF37FF43-353A-4927-B701-7D3665336D78}">
      <dsp:nvSpPr>
        <dsp:cNvPr id="0" name=""/>
        <dsp:cNvSpPr/>
      </dsp:nvSpPr>
      <dsp:spPr>
        <a:xfrm>
          <a:off x="1695016" y="111487"/>
          <a:ext cx="325514" cy="380790"/>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695016" y="187645"/>
        <a:ext cx="227860" cy="228474"/>
      </dsp:txXfrm>
    </dsp:sp>
    <dsp:sp modelId="{EAD085D7-2CFB-403A-908B-420116A5AECF}">
      <dsp:nvSpPr>
        <dsp:cNvPr id="0" name=""/>
        <dsp:cNvSpPr/>
      </dsp:nvSpPr>
      <dsp:spPr>
        <a:xfrm>
          <a:off x="2155650" y="0"/>
          <a:ext cx="1535447"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e-NP" sz="2000" b="1" kern="1200" dirty="0">
              <a:effectLst>
                <a:outerShdw blurRad="38100" dist="38100" dir="2700000" algn="tl">
                  <a:srgbClr val="000000">
                    <a:alpha val="43137"/>
                  </a:srgbClr>
                </a:outerShdw>
              </a:effectLst>
            </a:rPr>
            <a:t>यो ग्रहण गरिन्छ </a:t>
          </a:r>
          <a:endParaRPr lang="en" sz="2000" b="1" kern="1200" dirty="0">
            <a:effectLst>
              <a:outerShdw blurRad="38100" dist="38100" dir="2700000" algn="tl">
                <a:srgbClr val="000000">
                  <a:alpha val="43137"/>
                </a:srgbClr>
              </a:outerShdw>
            </a:effectLst>
          </a:endParaRPr>
        </a:p>
      </dsp:txBody>
      <dsp:txXfrm>
        <a:off x="2173334" y="17684"/>
        <a:ext cx="1500079" cy="568398"/>
      </dsp:txXfrm>
    </dsp:sp>
    <dsp:sp modelId="{C5E937D9-F6F8-4C40-A5FD-52900AF2D166}">
      <dsp:nvSpPr>
        <dsp:cNvPr id="0" name=""/>
        <dsp:cNvSpPr/>
      </dsp:nvSpPr>
      <dsp:spPr>
        <a:xfrm>
          <a:off x="3844642" y="111487"/>
          <a:ext cx="325514" cy="380790"/>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844642" y="187645"/>
        <a:ext cx="227860" cy="228474"/>
      </dsp:txXfrm>
    </dsp:sp>
    <dsp:sp modelId="{513371BA-BC18-4303-A20F-DD0852FD91EA}">
      <dsp:nvSpPr>
        <dsp:cNvPr id="0" name=""/>
        <dsp:cNvSpPr/>
      </dsp:nvSpPr>
      <dsp:spPr>
        <a:xfrm>
          <a:off x="4305277" y="0"/>
          <a:ext cx="1945688"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e-NP" sz="2000" b="1" kern="1200" dirty="0">
              <a:effectLst>
                <a:outerShdw blurRad="38100" dist="38100" dir="2700000" algn="tl">
                  <a:srgbClr val="000000">
                    <a:alpha val="43137"/>
                  </a:srgbClr>
                </a:outerShdw>
              </a:effectLst>
            </a:rPr>
            <a:t>यसमा मानिस स्थिर रहन्छ</a:t>
          </a:r>
          <a:endParaRPr lang="en" sz="2000" b="1" kern="1200" dirty="0">
            <a:effectLst>
              <a:outerShdw blurRad="38100" dist="38100" dir="2700000" algn="tl">
                <a:srgbClr val="000000">
                  <a:alpha val="43137"/>
                </a:srgbClr>
              </a:outerShdw>
            </a:effectLst>
          </a:endParaRPr>
        </a:p>
      </dsp:txBody>
      <dsp:txXfrm>
        <a:off x="4322961" y="17684"/>
        <a:ext cx="1910320" cy="568398"/>
      </dsp:txXfrm>
    </dsp:sp>
    <dsp:sp modelId="{304BD7EC-1449-4DA1-963A-84B74052439F}">
      <dsp:nvSpPr>
        <dsp:cNvPr id="0" name=""/>
        <dsp:cNvSpPr/>
      </dsp:nvSpPr>
      <dsp:spPr>
        <a:xfrm>
          <a:off x="6404509" y="111487"/>
          <a:ext cx="325514" cy="380790"/>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404509" y="187645"/>
        <a:ext cx="227860" cy="228474"/>
      </dsp:txXfrm>
    </dsp:sp>
    <dsp:sp modelId="{F9596D62-913C-41FA-ADE4-FD54834BAACF}">
      <dsp:nvSpPr>
        <dsp:cNvPr id="0" name=""/>
        <dsp:cNvSpPr/>
      </dsp:nvSpPr>
      <dsp:spPr>
        <a:xfrm>
          <a:off x="6865144" y="0"/>
          <a:ext cx="1682282"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e-NP" sz="1800" b="1" kern="1200" dirty="0">
              <a:solidFill>
                <a:schemeClr val="tx1"/>
              </a:solidFill>
            </a:rPr>
            <a:t>मुक्ति प्राप्त हुन्छ</a:t>
          </a:r>
          <a:endParaRPr lang="es-ES" sz="1800" b="1" kern="1200" dirty="0">
            <a:solidFill>
              <a:schemeClr val="tx1"/>
            </a:solidFill>
          </a:endParaRPr>
        </a:p>
      </dsp:txBody>
      <dsp:txXfrm>
        <a:off x="6882828" y="17684"/>
        <a:ext cx="1646914"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212" y="0"/>
          <a:ext cx="2700005"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e-NP" sz="2000" b="1" kern="1200" dirty="0" err="1">
              <a:solidFill>
                <a:schemeClr val="tx1"/>
              </a:solidFill>
              <a:effectLst/>
            </a:rPr>
            <a:t>ख्रीष्ट</a:t>
          </a:r>
          <a:r>
            <a:rPr lang="ne-NP" sz="2000" b="1" kern="1200" dirty="0">
              <a:solidFill>
                <a:schemeClr val="tx1"/>
              </a:solidFill>
              <a:effectLst/>
            </a:rPr>
            <a:t> हाम्रा पापहरूका लागि मर्नुभयो</a:t>
          </a:r>
          <a:endParaRPr lang="en" sz="2000" b="1" kern="1200" dirty="0">
            <a:solidFill>
              <a:schemeClr val="tx1"/>
            </a:solidFill>
            <a:effectLst/>
          </a:endParaRPr>
        </a:p>
      </dsp:txBody>
      <dsp:txXfrm>
        <a:off x="22896" y="17684"/>
        <a:ext cx="2664637" cy="568398"/>
      </dsp:txXfrm>
    </dsp:sp>
    <dsp:sp modelId="{AF37FF43-353A-4927-B701-7D3665336D78}">
      <dsp:nvSpPr>
        <dsp:cNvPr id="0" name=""/>
        <dsp:cNvSpPr/>
      </dsp:nvSpPr>
      <dsp:spPr>
        <a:xfrm>
          <a:off x="2905285" y="53799"/>
          <a:ext cx="424142" cy="49616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905285" y="153032"/>
        <a:ext cx="296899" cy="297700"/>
      </dsp:txXfrm>
    </dsp:sp>
    <dsp:sp modelId="{EAD085D7-2CFB-403A-908B-420116A5AECF}">
      <dsp:nvSpPr>
        <dsp:cNvPr id="0" name=""/>
        <dsp:cNvSpPr/>
      </dsp:nvSpPr>
      <dsp:spPr>
        <a:xfrm>
          <a:off x="3505486" y="0"/>
          <a:ext cx="2000671"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e-NP" sz="2000" b="1" kern="1200" dirty="0" err="1">
              <a:solidFill>
                <a:schemeClr val="tx1"/>
              </a:solidFill>
              <a:effectLst/>
            </a:rPr>
            <a:t>ख्रीष्ट</a:t>
          </a:r>
          <a:r>
            <a:rPr lang="ne-NP" sz="2000" b="1" kern="1200" dirty="0">
              <a:solidFill>
                <a:schemeClr val="tx1"/>
              </a:solidFill>
              <a:effectLst/>
            </a:rPr>
            <a:t> गाडिनुभयो</a:t>
          </a:r>
          <a:endParaRPr lang="en" sz="2000" b="1" kern="1200" dirty="0">
            <a:solidFill>
              <a:schemeClr val="tx1"/>
            </a:solidFill>
            <a:effectLst/>
          </a:endParaRPr>
        </a:p>
      </dsp:txBody>
      <dsp:txXfrm>
        <a:off x="3523170" y="17684"/>
        <a:ext cx="1965303" cy="568398"/>
      </dsp:txXfrm>
    </dsp:sp>
    <dsp:sp modelId="{C5E937D9-F6F8-4C40-A5FD-52900AF2D166}">
      <dsp:nvSpPr>
        <dsp:cNvPr id="0" name=""/>
        <dsp:cNvSpPr/>
      </dsp:nvSpPr>
      <dsp:spPr>
        <a:xfrm>
          <a:off x="5706225" y="53799"/>
          <a:ext cx="424142" cy="496166"/>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706225" y="153032"/>
        <a:ext cx="296899" cy="297700"/>
      </dsp:txXfrm>
    </dsp:sp>
    <dsp:sp modelId="{513371BA-BC18-4303-A20F-DD0852FD91EA}">
      <dsp:nvSpPr>
        <dsp:cNvPr id="0" name=""/>
        <dsp:cNvSpPr/>
      </dsp:nvSpPr>
      <dsp:spPr>
        <a:xfrm>
          <a:off x="6306426" y="0"/>
          <a:ext cx="2241812"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e-NP" sz="1600" b="1" kern="1200" dirty="0" err="1">
              <a:effectLst>
                <a:outerShdw blurRad="38100" dist="38100" dir="2700000" algn="tl">
                  <a:srgbClr val="000000">
                    <a:alpha val="43137"/>
                  </a:srgbClr>
                </a:outerShdw>
              </a:effectLst>
            </a:rPr>
            <a:t>ख्रीष्ट</a:t>
          </a:r>
          <a:r>
            <a:rPr lang="ne-NP" sz="1600" b="1" kern="1200" dirty="0">
              <a:effectLst>
                <a:outerShdw blurRad="38100" dist="38100" dir="2700000" algn="tl">
                  <a:srgbClr val="000000">
                    <a:alpha val="43137"/>
                  </a:srgbClr>
                </a:outerShdw>
              </a:effectLst>
            </a:rPr>
            <a:t> तेस्रो दिनमा </a:t>
          </a:r>
          <a:r>
            <a:rPr lang="ne-NP" sz="1600" b="1" kern="1200" dirty="0" err="1">
              <a:effectLst>
                <a:outerShdw blurRad="38100" dist="38100" dir="2700000" algn="tl">
                  <a:srgbClr val="000000">
                    <a:alpha val="43137"/>
                  </a:srgbClr>
                </a:outerShdw>
              </a:effectLst>
            </a:rPr>
            <a:t>बौरिउठ्नुभयो</a:t>
          </a:r>
          <a:endParaRPr lang="es-ES" sz="1600" b="1" kern="1200" dirty="0">
            <a:effectLst>
              <a:outerShdw blurRad="38100" dist="38100" dir="2700000" algn="tl">
                <a:srgbClr val="000000">
                  <a:alpha val="43137"/>
                </a:srgbClr>
              </a:outerShdw>
            </a:effectLst>
          </a:endParaRPr>
        </a:p>
      </dsp:txBody>
      <dsp:txXfrm>
        <a:off x="6324110" y="17684"/>
        <a:ext cx="2206444"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e-NP" sz="1600" b="1" kern="1200" dirty="0" err="1">
              <a:solidFill>
                <a:srgbClr val="6B00B4"/>
              </a:solidFill>
            </a:rPr>
            <a:t>पत्रुस</a:t>
          </a:r>
          <a:r>
            <a:rPr lang="ne-NP" sz="1600" b="1" kern="1200" dirty="0">
              <a:solidFill>
                <a:srgbClr val="6B00B4"/>
              </a:solidFill>
            </a:rPr>
            <a:t> र एघार जनाले</a:t>
          </a:r>
          <a:endParaRPr lang="es-ES" sz="1600" b="1" kern="1200" dirty="0">
            <a:solidFill>
              <a:srgbClr val="6B00B4"/>
            </a:solidFill>
          </a:endParaRP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e-NP" sz="2000" b="1" kern="1200" dirty="0">
              <a:solidFill>
                <a:srgbClr val="6B00B4"/>
              </a:solidFill>
            </a:rPr>
            <a:t>५०० </a:t>
          </a:r>
          <a:r>
            <a:rPr lang="ne-NP" sz="1600" b="1" kern="1200" dirty="0">
              <a:solidFill>
                <a:srgbClr val="6B00B4"/>
              </a:solidFill>
            </a:rPr>
            <a:t>भन्दा बढी भाइ-बहिनीहरूले</a:t>
          </a:r>
          <a:endParaRPr lang="es-ES" sz="1600" b="1" kern="1200" dirty="0">
            <a:solidFill>
              <a:srgbClr val="6B00B4"/>
            </a:solidFill>
          </a:endParaRP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e-NP" sz="1800" b="1" kern="1200" dirty="0" err="1">
              <a:solidFill>
                <a:srgbClr val="6B00B4"/>
              </a:solidFill>
            </a:rPr>
            <a:t>याकूब</a:t>
          </a:r>
          <a:r>
            <a:rPr lang="ne-NP" sz="1800" b="1" kern="1200" dirty="0">
              <a:solidFill>
                <a:srgbClr val="6B00B4"/>
              </a:solidFill>
            </a:rPr>
            <a:t> र </a:t>
          </a:r>
          <a:r>
            <a:rPr lang="ne-NP" sz="1800" b="1" kern="1200" dirty="0" err="1">
              <a:solidFill>
                <a:srgbClr val="6B00B4"/>
              </a:solidFill>
            </a:rPr>
            <a:t>प्रेरितहरूले</a:t>
          </a:r>
          <a:endParaRPr lang="es-ES" sz="1800" b="1" kern="1200" dirty="0">
            <a:solidFill>
              <a:srgbClr val="6B00B4"/>
            </a:solidFill>
          </a:endParaRP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e-NP" sz="1600" b="1" kern="1200" dirty="0" err="1">
              <a:solidFill>
                <a:srgbClr val="6B00B4"/>
              </a:solidFill>
            </a:rPr>
            <a:t>पावल</a:t>
          </a:r>
          <a:r>
            <a:rPr lang="ne-NP" sz="1600" b="1" kern="1200" dirty="0">
              <a:solidFill>
                <a:srgbClr val="6B00B4"/>
              </a:solidFill>
            </a:rPr>
            <a:t> "असमयमा जन्मेका" ले</a:t>
          </a:r>
          <a:endParaRPr lang="es-ES" sz="1600" b="1" kern="1200" dirty="0">
            <a:solidFill>
              <a:srgbClr val="6B00B4"/>
            </a:solidFill>
          </a:endParaRPr>
        </a:p>
      </dsp:txBody>
      <dsp:txXfrm>
        <a:off x="6837519" y="17684"/>
        <a:ext cx="1692628"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e-NP" sz="2000" b="1" kern="1200" dirty="0"/>
            <a:t>सुसमाचारको प्रचार व्यर्थ छ [</a:t>
          </a:r>
          <a:r>
            <a:rPr lang="ne-NP" sz="2000" b="1" kern="1200" dirty="0" err="1"/>
            <a:t>अर्थहीन</a:t>
          </a:r>
          <a:r>
            <a:rPr lang="ne-NP" sz="2000" b="1" kern="1200" dirty="0"/>
            <a:t> छ] (१ </a:t>
          </a:r>
          <a:r>
            <a:rPr lang="ne-NP" sz="2000" b="1" kern="1200" dirty="0" err="1"/>
            <a:t>कोरिन्थी</a:t>
          </a:r>
          <a:r>
            <a:rPr lang="ne-NP" sz="2000" b="1" kern="1200" dirty="0"/>
            <a:t> १५:१४</a:t>
          </a:r>
          <a:r>
            <a:rPr lang="en-US" sz="2000" b="1" kern="1200" dirty="0"/>
            <a:t>a)</a:t>
          </a:r>
          <a:endParaRPr lang="es-ES" sz="2000" kern="1200" dirty="0"/>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64820"/>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e-NP" sz="2000" b="1" kern="1200" dirty="0"/>
            <a:t>हाम्रो विश्वास व्यर्थ छ [</a:t>
          </a:r>
          <a:r>
            <a:rPr lang="ne-NP" sz="2000" b="1" kern="1200" dirty="0" err="1"/>
            <a:t>अर्थहीन</a:t>
          </a:r>
          <a:r>
            <a:rPr lang="ne-NP" sz="2000" b="1" kern="1200" dirty="0"/>
            <a:t> छ] (१ </a:t>
          </a:r>
          <a:r>
            <a:rPr lang="ne-NP" sz="2000" b="1" kern="1200" dirty="0" err="1"/>
            <a:t>कोरिन्थी</a:t>
          </a:r>
          <a:r>
            <a:rPr lang="ne-NP" sz="2000" b="1" kern="1200" dirty="0"/>
            <a:t> १५:१४</a:t>
          </a:r>
          <a:r>
            <a:rPr lang="en-US" sz="2000" b="1" kern="1200" dirty="0"/>
            <a:t>b) [</a:t>
          </a:r>
          <a:r>
            <a:rPr lang="ne-NP" sz="2000" b="1" kern="1200" dirty="0"/>
            <a:t>निरर्थक/काम नलाग्ने] (१ </a:t>
          </a:r>
          <a:r>
            <a:rPr lang="ne-NP" sz="2000" b="1" kern="1200" dirty="0" err="1"/>
            <a:t>कोरिन्थी</a:t>
          </a:r>
          <a:r>
            <a:rPr lang="ne-NP" sz="2000" b="1" kern="1200" dirty="0"/>
            <a:t> १५:१७</a:t>
          </a:r>
          <a:r>
            <a:rPr lang="en-US" sz="2000" b="1" kern="1200" dirty="0"/>
            <a:t>a)</a:t>
          </a:r>
          <a:endParaRPr lang="es-ES" sz="2000" kern="1200" dirty="0"/>
        </a:p>
      </dsp:txBody>
      <dsp:txXfrm>
        <a:off x="978543" y="364820"/>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e-NP" sz="1800" b="1" kern="1200" dirty="0"/>
            <a:t>हामी </a:t>
          </a:r>
          <a:r>
            <a:rPr lang="ne-NP" sz="1800" b="1" kern="1200" dirty="0" err="1"/>
            <a:t>झुटा</a:t>
          </a:r>
          <a:r>
            <a:rPr lang="ne-NP" sz="1800" b="1" kern="1200" dirty="0"/>
            <a:t> साक्षी </a:t>
          </a:r>
          <a:r>
            <a:rPr lang="ne-NP" sz="1800" b="1" kern="1200" dirty="0" err="1"/>
            <a:t>हुनेहौँ</a:t>
          </a:r>
          <a:r>
            <a:rPr lang="ne-NP" sz="1800" b="1" kern="1200" dirty="0"/>
            <a:t> (१ </a:t>
          </a:r>
          <a:r>
            <a:rPr lang="ne-NP" sz="1800" b="1" kern="1200" dirty="0" err="1"/>
            <a:t>कोरिन्थी</a:t>
          </a:r>
          <a:r>
            <a:rPr lang="ne-NP" sz="1800" b="1" kern="1200" dirty="0"/>
            <a:t> १५:१५)</a:t>
          </a:r>
          <a:endParaRPr lang="es-ES" sz="1800" kern="1200" dirty="0"/>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e-NP" sz="1800" b="1" kern="1200" dirty="0"/>
            <a:t>हामी अझै आफ्ना पापहरूमै </a:t>
          </a:r>
          <a:r>
            <a:rPr lang="ne-NP" sz="1800" b="1" kern="1200" dirty="0" err="1"/>
            <a:t>हनेछौँ</a:t>
          </a:r>
          <a:r>
            <a:rPr lang="ne-NP" sz="1800" b="1" kern="1200" dirty="0"/>
            <a:t> (१ </a:t>
          </a:r>
          <a:r>
            <a:rPr lang="ne-NP" sz="1800" b="1" kern="1200" dirty="0" err="1"/>
            <a:t>कोरिन्थी</a:t>
          </a:r>
          <a:r>
            <a:rPr lang="ne-NP" sz="1800" b="1" kern="1200" dirty="0"/>
            <a:t> १५: १७</a:t>
          </a:r>
          <a:r>
            <a:rPr lang="en-US" sz="1800" b="1" kern="1200" dirty="0"/>
            <a:t>b)</a:t>
          </a:r>
          <a:endParaRPr lang="es-ES" sz="1800" kern="1200" dirty="0"/>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e-NP" sz="2000" b="1" kern="1200" dirty="0">
              <a:solidFill>
                <a:schemeClr val="bg1"/>
              </a:solidFill>
              <a:effectLst>
                <a:outerShdw blurRad="38100" dist="38100" dir="2700000" algn="tl">
                  <a:srgbClr val="000000">
                    <a:alpha val="43137"/>
                  </a:srgbClr>
                </a:outerShdw>
              </a:effectLst>
            </a:rPr>
            <a:t>जो मरेका छन् </a:t>
          </a:r>
          <a:r>
            <a:rPr lang="ne-NP" sz="2000" b="1" kern="1200" dirty="0" err="1">
              <a:solidFill>
                <a:schemeClr val="bg1"/>
              </a:solidFill>
              <a:effectLst>
                <a:outerShdw blurRad="38100" dist="38100" dir="2700000" algn="tl">
                  <a:srgbClr val="000000">
                    <a:alpha val="43137"/>
                  </a:srgbClr>
                </a:outerShdw>
              </a:effectLst>
            </a:rPr>
            <a:t>तिनीहरू</a:t>
          </a:r>
          <a:r>
            <a:rPr lang="ne-NP" sz="2000" b="1" kern="1200" dirty="0">
              <a:solidFill>
                <a:schemeClr val="bg1"/>
              </a:solidFill>
              <a:effectLst>
                <a:outerShdw blurRad="38100" dist="38100" dir="2700000" algn="tl">
                  <a:srgbClr val="000000">
                    <a:alpha val="43137"/>
                  </a:srgbClr>
                </a:outerShdw>
              </a:effectLst>
            </a:rPr>
            <a:t> कहिल्यै जीवित हुनेछैनन् (१ </a:t>
          </a:r>
          <a:r>
            <a:rPr lang="ne-NP" sz="2000" b="1" kern="1200" dirty="0" err="1">
              <a:solidFill>
                <a:schemeClr val="bg1"/>
              </a:solidFill>
              <a:effectLst>
                <a:outerShdw blurRad="38100" dist="38100" dir="2700000" algn="tl">
                  <a:srgbClr val="000000">
                    <a:alpha val="43137"/>
                  </a:srgbClr>
                </a:outerShdw>
              </a:effectLst>
            </a:rPr>
            <a:t>कोरिन्थी</a:t>
          </a:r>
          <a:r>
            <a:rPr lang="ne-NP" sz="2000" b="1" kern="1200" dirty="0">
              <a:solidFill>
                <a:schemeClr val="bg1"/>
              </a:solidFill>
              <a:effectLst>
                <a:outerShdw blurRad="38100" dist="38100" dir="2700000" algn="tl">
                  <a:srgbClr val="000000">
                    <a:alpha val="43137"/>
                  </a:srgbClr>
                </a:outerShdw>
              </a:effectLst>
            </a:rPr>
            <a:t> १५:१८)</a:t>
          </a:r>
          <a:endParaRPr lang="es-ES" sz="2000" kern="1200" dirty="0">
            <a:solidFill>
              <a:schemeClr val="bg1"/>
            </a:solidFill>
            <a:effectLst>
              <a:outerShdw blurRad="38100" dist="38100" dir="2700000" algn="tl">
                <a:srgbClr val="000000">
                  <a:alpha val="43137"/>
                </a:srgbClr>
              </a:outerShdw>
            </a:effectLst>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 Corinthians 15:30-32</a:t>
          </a:r>
          <a:endParaRPr lang="es-ES" sz="1400" kern="1200" dirty="0"/>
        </a:p>
      </dsp:txBody>
      <dsp:txXfrm>
        <a:off x="673277" y="1556529"/>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ne-NP" sz="1600" b="1" kern="1200" dirty="0">
              <a:cs typeface="Kalimati" panose="00000400000000000000" pitchFamily="2"/>
            </a:rPr>
            <a:t>१ </a:t>
          </a:r>
          <a:r>
            <a:rPr lang="ne-NP" sz="1600" b="1" kern="1200" dirty="0" err="1">
              <a:cs typeface="Kalimati" panose="00000400000000000000" pitchFamily="2"/>
            </a:rPr>
            <a:t>कोरिन्थी</a:t>
          </a:r>
          <a:r>
            <a:rPr lang="ne-NP" sz="1600" b="1" kern="1200" dirty="0">
              <a:cs typeface="Kalimati" panose="00000400000000000000" pitchFamily="2"/>
            </a:rPr>
            <a:t> १५:३०-३२: सुसमाचार प्रचार गर्नु </a:t>
          </a:r>
          <a:r>
            <a:rPr lang="ne-NP" sz="1600" b="1" kern="1200" dirty="0" err="1">
              <a:cs typeface="Kalimati" panose="00000400000000000000" pitchFamily="2"/>
            </a:rPr>
            <a:t>अर्थपूर्ण</a:t>
          </a:r>
          <a:r>
            <a:rPr lang="ne-NP" sz="1600" b="1" kern="1200" dirty="0">
              <a:cs typeface="Kalimati" panose="00000400000000000000" pitchFamily="2"/>
            </a:rPr>
            <a:t> छ, चाहे यसमा दुःख वा खतरा नै किन नहोस्।</a:t>
          </a:r>
          <a:endParaRPr lang="es-ES" sz="1600" kern="1200" dirty="0">
            <a:cs typeface="Kalimati" panose="00000400000000000000" pitchFamily="2"/>
          </a:endParaRPr>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 Corinthians 15:33-34</a:t>
          </a:r>
          <a:endParaRPr lang="es-ES" sz="1400" kern="1200" dirty="0"/>
        </a:p>
      </dsp:txBody>
      <dsp:txXfrm>
        <a:off x="6322707" y="1556529"/>
        <a:ext cx="2114930" cy="193663"/>
      </dsp:txXfrm>
    </dsp:sp>
    <dsp:sp modelId="{33F95000-01A7-40D4-B95E-9A5C63CA5C7F}">
      <dsp:nvSpPr>
        <dsp:cNvPr id="0" name=""/>
        <dsp:cNvSpPr/>
      </dsp:nvSpPr>
      <dsp:spPr>
        <a:xfrm>
          <a:off x="8641943" y="196383"/>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ne-NP" sz="2000" b="1" kern="1200" dirty="0">
              <a:cs typeface="Kalimati" panose="00000400000000000000" pitchFamily="2"/>
            </a:rPr>
            <a:t>१ </a:t>
          </a:r>
          <a:r>
            <a:rPr lang="ne-NP" sz="2000" b="1" kern="1200" dirty="0" err="1">
              <a:cs typeface="Kalimati" panose="00000400000000000000" pitchFamily="2"/>
            </a:rPr>
            <a:t>कोरिन्थी</a:t>
          </a:r>
          <a:r>
            <a:rPr lang="ne-NP" sz="2000" b="1" kern="1200" dirty="0">
              <a:cs typeface="Kalimati" panose="00000400000000000000" pitchFamily="2"/>
            </a:rPr>
            <a:t> १५:३३-३४: </a:t>
          </a:r>
          <a:r>
            <a:rPr lang="ne-NP" sz="2000" b="1" kern="1200" dirty="0" err="1">
              <a:cs typeface="Kalimati" panose="00000400000000000000" pitchFamily="2"/>
            </a:rPr>
            <a:t>बाइबलीय</a:t>
          </a:r>
          <a:r>
            <a:rPr lang="ne-NP" sz="2000" b="1" kern="1200" dirty="0">
              <a:cs typeface="Kalimati" panose="00000400000000000000" pitchFamily="2"/>
            </a:rPr>
            <a:t> सिद्धान्तहरू अनुकूल जीवन जिउनु </a:t>
          </a:r>
          <a:r>
            <a:rPr lang="ne-NP" sz="2000" b="1" kern="1200" dirty="0" err="1">
              <a:cs typeface="Kalimati" panose="00000400000000000000" pitchFamily="2"/>
            </a:rPr>
            <a:t>अर्थपूर्ण</a:t>
          </a:r>
          <a:r>
            <a:rPr lang="ne-NP" sz="2000" b="1" kern="1200" dirty="0">
              <a:cs typeface="Kalimati" panose="00000400000000000000" pitchFamily="2"/>
            </a:rPr>
            <a:t> छ।</a:t>
          </a:r>
          <a:endParaRPr lang="es-ES" sz="2000" kern="1200" dirty="0">
            <a:cs typeface="Kalimati" panose="00000400000000000000" pitchFamily="2"/>
          </a:endParaRPr>
        </a:p>
      </dsp:txBody>
      <dsp:txXfrm>
        <a:off x="8641943" y="196383"/>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e-NP" sz="2000" b="1" kern="1200" dirty="0">
              <a:effectLst>
                <a:outerShdw blurRad="38100" dist="38100" dir="2700000" algn="tl">
                  <a:srgbClr val="000000">
                    <a:alpha val="43137"/>
                  </a:srgbClr>
                </a:outerShdw>
              </a:effectLst>
            </a:rPr>
            <a:t>वनस्पतिको शरीर (१ </a:t>
          </a:r>
          <a:r>
            <a:rPr lang="ne-NP" sz="2000" b="1" kern="1200" dirty="0" err="1">
              <a:effectLst>
                <a:outerShdw blurRad="38100" dist="38100" dir="2700000" algn="tl">
                  <a:srgbClr val="000000">
                    <a:alpha val="43137"/>
                  </a:srgbClr>
                </a:outerShdw>
              </a:effectLst>
            </a:rPr>
            <a:t>कोरिन्थी</a:t>
          </a:r>
          <a:r>
            <a:rPr lang="ne-NP" sz="2000" b="1" kern="1200" dirty="0">
              <a:effectLst>
                <a:outerShdw blurRad="38100" dist="38100" dir="2700000" algn="tl">
                  <a:srgbClr val="000000">
                    <a:alpha val="43137"/>
                  </a:srgbClr>
                </a:outerShdw>
              </a:effectLst>
            </a:rPr>
            <a:t> १५:३५-३८)</a:t>
          </a:r>
          <a:endParaRPr lang="en" sz="2000" b="1" kern="1200" dirty="0">
            <a:effectLst>
              <a:outerShdw blurRad="38100" dist="38100" dir="2700000" algn="tl">
                <a:srgbClr val="000000">
                  <a:alpha val="43137"/>
                </a:srgbClr>
              </a:outerShdw>
            </a:effectLst>
          </a:endParaRP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e-NP" sz="2000" b="1" kern="1200" dirty="0"/>
            <a:t>बीउ छरिन्छ</a:t>
          </a:r>
          <a:endParaRPr lang="en" sz="2000" b="1" kern="1200" dirty="0"/>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e-NP" sz="2000" b="1" kern="1200" dirty="0"/>
            <a:t>अन्नको बाली काटिन्छ</a:t>
          </a:r>
          <a:endParaRPr lang="en" sz="2000" b="1" kern="1200" dirty="0"/>
        </a:p>
      </dsp:txBody>
      <dsp:txXfrm>
        <a:off x="1224438" y="2089080"/>
        <a:ext cx="1626436" cy="776610"/>
      </dsp:txXfrm>
    </dsp:sp>
    <dsp:sp modelId="{6DB5249E-54A5-4E4D-B91C-22C0EA6AC01F}">
      <dsp:nvSpPr>
        <dsp:cNvPr id="0" name=""/>
        <dsp:cNvSpPr/>
      </dsp:nvSpPr>
      <dsp:spPr>
        <a:xfrm>
          <a:off x="960741"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ne-NP" sz="1600" b="1" kern="1200" dirty="0"/>
            <a:t>परमेश्वरले प्रत्येक बिरुवालाई आफूले चाहेको शरीर दिनुहुन्छ।</a:t>
          </a:r>
          <a:endParaRPr lang="en" sz="1600" b="1" kern="1200" dirty="0"/>
        </a:p>
      </dsp:txBody>
      <dsp:txXfrm>
        <a:off x="1245456" y="3141264"/>
        <a:ext cx="1584400" cy="1452167"/>
      </dsp:txXfrm>
    </dsp:sp>
    <dsp:sp modelId="{C8021089-B230-4D87-BD3F-792B4E9123A7}">
      <dsp:nvSpPr>
        <dsp:cNvPr id="0" name=""/>
        <dsp:cNvSpPr/>
      </dsp:nvSpPr>
      <dsp:spPr>
        <a:xfrm>
          <a:off x="4562165" y="39157"/>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e-NP"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भौतिक शरीर (१ </a:t>
          </a:r>
          <a:r>
            <a:rPr lang="ne-NP"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कोरिन्थी</a:t>
          </a:r>
          <a:r>
            <a:rPr lang="ne-NP"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 १५:३९)</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586326" y="63318"/>
        <a:ext cx="2346638" cy="776610"/>
      </dsp:txXfrm>
    </dsp:sp>
    <dsp:sp modelId="{DAF60192-D6D1-4D2E-B227-8EF4E2EDCDAA}">
      <dsp:nvSpPr>
        <dsp:cNvPr id="0" name=""/>
        <dsp:cNvSpPr/>
      </dsp:nvSpPr>
      <dsp:spPr>
        <a:xfrm>
          <a:off x="4801661" y="864089"/>
          <a:ext cx="265679" cy="582130"/>
        </a:xfrm>
        <a:custGeom>
          <a:avLst/>
          <a:gdLst/>
          <a:ahLst/>
          <a:cxnLst/>
          <a:rect l="0" t="0" r="0" b="0"/>
          <a:pathLst>
            <a:path>
              <a:moveTo>
                <a:pt x="0" y="0"/>
              </a:moveTo>
              <a:lnTo>
                <a:pt x="0" y="582130"/>
              </a:lnTo>
              <a:lnTo>
                <a:pt x="265679" y="582130"/>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e-NP" sz="2000" b="1" kern="1200" dirty="0"/>
            <a:t>मानिसको शरीर</a:t>
          </a:r>
          <a:endParaRPr lang="en" sz="2000" b="1" kern="1200" dirty="0"/>
        </a:p>
      </dsp:txBody>
      <dsp:txXfrm>
        <a:off x="5091501" y="1057914"/>
        <a:ext cx="1676301" cy="776610"/>
      </dsp:txXfrm>
    </dsp:sp>
    <dsp:sp modelId="{EC35F03B-0CF8-4112-B2C9-C48F189858B5}">
      <dsp:nvSpPr>
        <dsp:cNvPr id="0" name=""/>
        <dsp:cNvSpPr/>
      </dsp:nvSpPr>
      <dsp:spPr>
        <a:xfrm>
          <a:off x="4801661" y="864089"/>
          <a:ext cx="265679" cy="1613296"/>
        </a:xfrm>
        <a:custGeom>
          <a:avLst/>
          <a:gdLst/>
          <a:ahLst/>
          <a:cxnLst/>
          <a:rect l="0" t="0" r="0" b="0"/>
          <a:pathLst>
            <a:path>
              <a:moveTo>
                <a:pt x="0" y="0"/>
              </a:moveTo>
              <a:lnTo>
                <a:pt x="0" y="1613296"/>
              </a:lnTo>
              <a:lnTo>
                <a:pt x="265679" y="16132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e-NP" sz="2000" b="1" kern="1200" dirty="0"/>
            <a:t>पशुको शरीर</a:t>
          </a:r>
          <a:endParaRPr lang="en" sz="2000" b="1" kern="1200" dirty="0"/>
        </a:p>
      </dsp:txBody>
      <dsp:txXfrm>
        <a:off x="5091501" y="2089080"/>
        <a:ext cx="1676301" cy="776610"/>
      </dsp:txXfrm>
    </dsp:sp>
    <dsp:sp modelId="{CD59F1B2-2183-4DE4-9A54-E6B7F784E8AF}">
      <dsp:nvSpPr>
        <dsp:cNvPr id="0" name=""/>
        <dsp:cNvSpPr/>
      </dsp:nvSpPr>
      <dsp:spPr>
        <a:xfrm>
          <a:off x="4801661" y="864089"/>
          <a:ext cx="265679" cy="2644461"/>
        </a:xfrm>
        <a:custGeom>
          <a:avLst/>
          <a:gdLst/>
          <a:ahLst/>
          <a:cxnLst/>
          <a:rect l="0" t="0" r="0" b="0"/>
          <a:pathLst>
            <a:path>
              <a:moveTo>
                <a:pt x="0" y="0"/>
              </a:moveTo>
              <a:lnTo>
                <a:pt x="0" y="2644461"/>
              </a:lnTo>
              <a:lnTo>
                <a:pt x="265679" y="264446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e-NP" sz="2000" b="1" kern="1200" dirty="0"/>
            <a:t>माछाको शरीर</a:t>
          </a:r>
          <a:endParaRPr lang="en" sz="2000" b="1" kern="1200" dirty="0"/>
        </a:p>
      </dsp:txBody>
      <dsp:txXfrm>
        <a:off x="5091501" y="3120246"/>
        <a:ext cx="1676301" cy="776610"/>
      </dsp:txXfrm>
    </dsp:sp>
    <dsp:sp modelId="{3AE0B4EB-2648-4B42-9DFA-C5C6651BDD41}">
      <dsp:nvSpPr>
        <dsp:cNvPr id="0" name=""/>
        <dsp:cNvSpPr/>
      </dsp:nvSpPr>
      <dsp:spPr>
        <a:xfrm>
          <a:off x="4801661" y="864089"/>
          <a:ext cx="265679" cy="3675627"/>
        </a:xfrm>
        <a:custGeom>
          <a:avLst/>
          <a:gdLst/>
          <a:ahLst/>
          <a:cxnLst/>
          <a:rect l="0" t="0" r="0" b="0"/>
          <a:pathLst>
            <a:path>
              <a:moveTo>
                <a:pt x="0" y="0"/>
              </a:moveTo>
              <a:lnTo>
                <a:pt x="0" y="3675627"/>
              </a:lnTo>
              <a:lnTo>
                <a:pt x="265679" y="3675627"/>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e-NP" sz="2000" b="1" kern="1200" dirty="0" err="1"/>
            <a:t>चराको</a:t>
          </a:r>
          <a:r>
            <a:rPr lang="ne-NP" sz="2000" b="1" kern="1200" dirty="0"/>
            <a:t> शरीर</a:t>
          </a:r>
          <a:endParaRPr lang="en" sz="2000" b="1" kern="1200" dirty="0"/>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e-NP" sz="2000" b="1" kern="1200" dirty="0">
              <a:effectLst>
                <a:outerShdw blurRad="38100" dist="38100" dir="2700000" algn="tl">
                  <a:srgbClr val="000000">
                    <a:alpha val="43137"/>
                  </a:srgbClr>
                </a:outerShdw>
              </a:effectLst>
            </a:rPr>
            <a:t>स्वर्गीय शरीर (१ </a:t>
          </a:r>
          <a:r>
            <a:rPr lang="ne-NP" sz="2000" b="1" kern="1200" dirty="0" err="1">
              <a:effectLst>
                <a:outerShdw blurRad="38100" dist="38100" dir="2700000" algn="tl">
                  <a:srgbClr val="000000">
                    <a:alpha val="43137"/>
                  </a:srgbClr>
                </a:outerShdw>
              </a:effectLst>
            </a:rPr>
            <a:t>कोरिन्थी</a:t>
          </a:r>
          <a:r>
            <a:rPr lang="ne-NP" sz="2000" b="1" kern="1200" dirty="0">
              <a:effectLst>
                <a:outerShdw blurRad="38100" dist="38100" dir="2700000" algn="tl">
                  <a:srgbClr val="000000">
                    <a:alpha val="43137"/>
                  </a:srgbClr>
                </a:outerShdw>
              </a:effectLst>
            </a:rPr>
            <a:t> १५:४०-४१)</a:t>
          </a:r>
          <a:endParaRPr lang="en" sz="2000" b="1" kern="1200" dirty="0">
            <a:effectLst>
              <a:outerShdw blurRad="38100" dist="38100" dir="2700000" algn="tl">
                <a:srgbClr val="000000">
                  <a:alpha val="43137"/>
                </a:srgbClr>
              </a:outerShdw>
            </a:effectLst>
          </a:endParaRP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e-NP" sz="2000" b="1" kern="1200" dirty="0"/>
            <a:t>सूर्यको महिमा</a:t>
          </a:r>
          <a:endParaRPr lang="es-ES" sz="2000" b="1" kern="1200" dirty="0"/>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e-NP" sz="2000" b="1" kern="1200" dirty="0"/>
            <a:t>चन्द्रमाको महिमा</a:t>
          </a:r>
          <a:endParaRPr lang="es-ES" sz="2000" b="1" kern="1200" dirty="0"/>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e-NP" sz="2000" b="1" kern="1200" dirty="0"/>
            <a:t>ताराहरूको महिमा</a:t>
          </a:r>
          <a:endParaRPr lang="en" sz="2000" b="1" kern="1200" dirty="0"/>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ne-NP" sz="1600" b="1" kern="1200" dirty="0"/>
            <a:t>प्रत्येकको आफ्नै महिमा (चमक) छ</a:t>
          </a:r>
          <a:endParaRPr lang="en" sz="1600" b="1" kern="1200" dirty="0"/>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ne-NP" sz="2800" b="1" kern="1200" dirty="0"/>
            <a:t>वर्तमान शरीर</a:t>
          </a:r>
          <a:endParaRPr lang="en" sz="2800" b="1" kern="1200" dirty="0"/>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ne-NP" sz="1600" b="1" kern="1200" dirty="0">
              <a:effectLst>
                <a:outerShdw blurRad="38100" dist="38100" dir="2700000" algn="tl">
                  <a:srgbClr val="000000">
                    <a:alpha val="43137"/>
                  </a:srgbClr>
                </a:outerShdw>
              </a:effectLst>
            </a:rPr>
            <a:t>विनाश हुने, भ्रष्ट (</a:t>
          </a:r>
          <a:r>
            <a:rPr lang="ne-NP" sz="1600" b="1" kern="1200" dirty="0" err="1">
              <a:effectLst>
                <a:outerShdw blurRad="38100" dist="38100" dir="2700000" algn="tl">
                  <a:srgbClr val="000000">
                    <a:alpha val="43137"/>
                  </a:srgbClr>
                </a:outerShdw>
              </a:effectLst>
            </a:rPr>
            <a:t>नाशवान्</a:t>
          </a:r>
          <a:r>
            <a:rPr lang="ne-NP" sz="1600" b="1" kern="1200" dirty="0">
              <a:effectLst>
                <a:outerShdw blurRad="38100" dist="38100" dir="2700000" algn="tl">
                  <a:srgbClr val="000000">
                    <a:alpha val="43137"/>
                  </a:srgbClr>
                </a:outerShdw>
              </a:effectLst>
            </a:rPr>
            <a:t>)</a:t>
          </a:r>
          <a:endParaRPr lang="en" sz="1600" b="1" kern="1200" dirty="0">
            <a:effectLst>
              <a:outerShdw blurRad="38100" dist="38100" dir="2700000" algn="tl">
                <a:srgbClr val="000000">
                  <a:alpha val="43137"/>
                </a:srgbClr>
              </a:outerShdw>
            </a:effectLst>
          </a:endParaRP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e-NP" sz="2000" b="1" kern="1200" dirty="0" err="1">
              <a:effectLst>
                <a:outerShdw blurRad="38100" dist="38100" dir="2700000" algn="tl">
                  <a:srgbClr val="000000">
                    <a:alpha val="43137"/>
                  </a:srgbClr>
                </a:outerShdw>
              </a:effectLst>
            </a:rPr>
            <a:t>अनादरणीय</a:t>
          </a:r>
          <a:endParaRPr lang="en" sz="2000" b="1" kern="1200" dirty="0">
            <a:effectLst>
              <a:outerShdw blurRad="38100" dist="38100" dir="2700000" algn="tl">
                <a:srgbClr val="000000">
                  <a:alpha val="43137"/>
                </a:srgbClr>
              </a:outerShdw>
            </a:effectLst>
          </a:endParaRP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e-NP" sz="2000" b="1" kern="1200" dirty="0">
              <a:effectLst>
                <a:outerShdw blurRad="38100" dist="38100" dir="2700000" algn="tl">
                  <a:srgbClr val="000000">
                    <a:alpha val="43137"/>
                  </a:srgbClr>
                </a:outerShdw>
              </a:effectLst>
            </a:rPr>
            <a:t>निर्बल (कमजोर)</a:t>
          </a:r>
          <a:endParaRPr lang="en" sz="2000" b="1" kern="1200" dirty="0">
            <a:effectLst>
              <a:outerShdw blurRad="38100" dist="38100" dir="2700000" algn="tl">
                <a:srgbClr val="000000">
                  <a:alpha val="43137"/>
                </a:srgbClr>
              </a:outerShdw>
            </a:effectLst>
          </a:endParaRP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ne-NP" sz="1600" b="1" kern="1200" dirty="0">
              <a:effectLst>
                <a:outerShdw blurRad="38100" dist="38100" dir="2700000" algn="tl">
                  <a:srgbClr val="000000">
                    <a:alpha val="43137"/>
                  </a:srgbClr>
                </a:outerShdw>
              </a:effectLst>
            </a:rPr>
            <a:t>प्राकृतिक/सांसारिक वा पशुको जस्तो</a:t>
          </a:r>
          <a:endParaRPr lang="en" sz="1600" b="1" kern="1200" dirty="0">
            <a:effectLst>
              <a:outerShdw blurRad="38100" dist="38100" dir="2700000" algn="tl">
                <a:srgbClr val="000000">
                  <a:alpha val="43137"/>
                </a:srgbClr>
              </a:outerShdw>
            </a:effectLst>
          </a:endParaRP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ne-NP" sz="2800" b="1" kern="1200" dirty="0" err="1"/>
            <a:t>बौरिउठेको</a:t>
          </a:r>
          <a:r>
            <a:rPr lang="ne-NP" sz="2800" b="1" kern="1200" dirty="0"/>
            <a:t> शरीर</a:t>
          </a:r>
          <a:endParaRPr lang="en" sz="2800" b="1" kern="1200" dirty="0"/>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e-NP"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अविनाशी</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e-NP"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महिमामय</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e-NP"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शक्तिमान्</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ne-NP"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आत्मिक</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31/07/2026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15:14 - G2756 - κενός – </a:t>
            </a:r>
            <a:r>
              <a:rPr lang="en" dirty="0" err="1"/>
              <a:t>kenós</a:t>
            </a:r>
            <a:endParaRPr lang="es-ES" dirty="0"/>
          </a:p>
          <a:p>
            <a:r>
              <a:rPr lang="en" dirty="0"/>
              <a:t>Definition: empty (literally or figuratively)</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15:17 - G3152 - μάτα </a:t>
            </a:r>
            <a:r>
              <a:rPr lang="en" dirty="0" err="1"/>
              <a:t>ιος </a:t>
            </a:r>
            <a:r>
              <a:rPr lang="en" dirty="0"/>
              <a:t>– </a:t>
            </a:r>
            <a:r>
              <a:rPr lang="en" dirty="0" err="1"/>
              <a:t>mátaios</a:t>
            </a:r>
            <a:endParaRPr lang="es-ES" dirty="0"/>
          </a:p>
          <a:p>
            <a:r>
              <a:rPr lang="en" dirty="0"/>
              <a:t>Definition: empty, that is (literally) useless</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31/07/2026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31/07/2026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31/07/2026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1022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6731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22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2085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39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540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1773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31/07/2026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077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375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31/07/2026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31/07/2026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31/07/2026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31/07/2026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31/07/2026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31/07/2026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31/07/2026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31/07/2026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755127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image" Target="../media/image27.jpeg"/><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1.jpeg"/><Relationship Id="rId5" Type="http://schemas.openxmlformats.org/officeDocument/2006/relationships/diagramQuickStyle" Target="../diagrams/quickStyle7.xml"/><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diagramLayout" Target="../diagrams/layout7.xml"/><Relationship Id="rId9" Type="http://schemas.openxmlformats.org/officeDocument/2006/relationships/image" Target="../media/image29.jpeg"/><Relationship Id="rId1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0.png"/><Relationship Id="rId7" Type="http://schemas.openxmlformats.org/officeDocument/2006/relationships/diagramColors" Target="../diagrams/colors8.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2.jpeg"/><Relationship Id="rId4" Type="http://schemas.openxmlformats.org/officeDocument/2006/relationships/diagramData" Target="../diagrams/data8.xml"/><Relationship Id="rId9"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9.jpeg"/><Relationship Id="rId3" Type="http://schemas.openxmlformats.org/officeDocument/2006/relationships/diagramData" Target="../diagrams/data2.xml"/><Relationship Id="rId21" Type="http://schemas.openxmlformats.org/officeDocument/2006/relationships/image" Target="../media/image11.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8.jp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19.jpeg"/><Relationship Id="rId5" Type="http://schemas.openxmlformats.org/officeDocument/2006/relationships/diagramLayout" Target="../diagrams/layout5.xml"/><Relationship Id="rId10" Type="http://schemas.openxmlformats.org/officeDocument/2006/relationships/image" Target="../media/image18.jpeg"/><Relationship Id="rId4" Type="http://schemas.openxmlformats.org/officeDocument/2006/relationships/diagramData" Target="../diagrams/data5.xml"/><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jpe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24.png"/><Relationship Id="rId4" Type="http://schemas.openxmlformats.org/officeDocument/2006/relationships/image" Target="../media/image21.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207334" y="273776"/>
            <a:ext cx="11777332" cy="556357"/>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ne-NP" sz="4000" b="1" dirty="0" err="1">
                <a:ln/>
                <a:solidFill>
                  <a:schemeClr val="bg2"/>
                </a:solidFill>
              </a:rPr>
              <a:t>ख्रीष्टको</a:t>
            </a:r>
            <a:r>
              <a:rPr lang="ne-NP" sz="4000" b="1" dirty="0">
                <a:ln/>
                <a:solidFill>
                  <a:schemeClr val="bg2"/>
                </a:solidFill>
              </a:rPr>
              <a:t> पुनरुत्थानको शक्ति</a:t>
            </a:r>
            <a:endParaRPr lang="en" sz="4000" b="1" dirty="0">
              <a:ln/>
              <a:solidFill>
                <a:schemeClr val="bg2"/>
              </a:solidFill>
            </a:endParaRP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519446"/>
            <a:ext cx="3097323" cy="338554"/>
          </a:xfrm>
          <a:prstGeom prst="rect">
            <a:avLst/>
          </a:prstGeom>
          <a:noFill/>
        </p:spPr>
        <p:txBody>
          <a:bodyPr wrap="none" rtlCol="0">
            <a:spAutoFit/>
          </a:bodyPr>
          <a:lstStyle/>
          <a:p>
            <a:r>
              <a:rPr lang="ne-NP" sz="1600" b="1" dirty="0">
                <a:solidFill>
                  <a:srgbClr val="FAD5B0"/>
                </a:solidFill>
                <a:effectLst>
                  <a:outerShdw blurRad="38100" dist="38100" dir="2700000" algn="tl">
                    <a:srgbClr val="000000">
                      <a:alpha val="43137"/>
                    </a:srgbClr>
                  </a:outerShdw>
                </a:effectLst>
              </a:rPr>
              <a:t>अगस्त २२, २०२६ को लागि पाठ ८</a:t>
            </a:r>
            <a:endParaRPr lang="en" sz="1600" b="1" dirty="0">
              <a:solidFill>
                <a:srgbClr val="FAD5B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ne-NP" sz="4400" b="1" dirty="0">
                <a:ln/>
                <a:solidFill>
                  <a:schemeClr val="accent4">
                    <a:lumMod val="75000"/>
                  </a:schemeClr>
                </a:solidFill>
              </a:rPr>
              <a:t>हामी कस्तो शरीर लिएर पुनरुत्थान </a:t>
            </a:r>
            <a:r>
              <a:rPr lang="ne-NP" sz="4400" b="1" dirty="0" err="1">
                <a:ln/>
                <a:solidFill>
                  <a:schemeClr val="accent4">
                    <a:lumMod val="75000"/>
                  </a:schemeClr>
                </a:solidFill>
              </a:rPr>
              <a:t>हुनेछौँ</a:t>
            </a:r>
            <a:r>
              <a:rPr lang="ne-NP" sz="4400" b="1" dirty="0">
                <a:ln/>
                <a:solidFill>
                  <a:schemeClr val="accent4">
                    <a:lumMod val="75000"/>
                  </a:schemeClr>
                </a:solidFill>
              </a:rPr>
              <a:t>?</a:t>
            </a:r>
            <a:endParaRPr lang="en" sz="4400" b="1" dirty="0">
              <a:ln/>
              <a:solidFill>
                <a:schemeClr val="accent4">
                  <a:lumMod val="75000"/>
                </a:schemeClr>
              </a:solidFill>
            </a:endParaRP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6" y="712291"/>
            <a:ext cx="11858625" cy="369332"/>
          </a:xfrm>
          <a:prstGeom prst="rect">
            <a:avLst/>
          </a:prstGeom>
          <a:noFill/>
        </p:spPr>
        <p:txBody>
          <a:bodyPr wrap="square">
            <a:spAutoFit/>
          </a:bodyPr>
          <a:lstStyle/>
          <a:p>
            <a:pPr algn="ctr"/>
            <a:r>
              <a:rPr lang="ne-NP"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ne-NP"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मरेकाहरूको</a:t>
            </a:r>
            <a:r>
              <a:rPr lang="ne-NP"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पुनरुत्थान पनि त्यस्तै हो। शरीर </a:t>
            </a:r>
            <a:r>
              <a:rPr lang="ne-NP"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बिनाशमा</a:t>
            </a:r>
            <a:r>
              <a:rPr lang="ne-NP"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छरिन्छ; यो अविनाशमा </a:t>
            </a:r>
            <a:r>
              <a:rPr lang="ne-NP"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बौरिउठ्छ</a:t>
            </a:r>
            <a:r>
              <a:rPr lang="ne-NP"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(१ </a:t>
            </a:r>
            <a:r>
              <a:rPr lang="ne-NP"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कोरिन्थी</a:t>
            </a:r>
            <a:r>
              <a:rPr lang="ne-NP"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१५:४२)</a:t>
            </a:r>
            <a:endParaRPr lang="en"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2021628253"/>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00110"/>
          </a:xfrm>
          <a:prstGeom prst="rect">
            <a:avLst/>
          </a:prstGeom>
          <a:noFill/>
        </p:spPr>
        <p:txBody>
          <a:bodyPr wrap="square">
            <a:spAutoFit/>
          </a:bodyPr>
          <a:lstStyle/>
          <a:p>
            <a:pPr>
              <a:spcBef>
                <a:spcPts val="600"/>
              </a:spcBef>
            </a:pPr>
            <a:r>
              <a:rPr lang="ne-NP" sz="2000" b="1" dirty="0"/>
              <a:t>पुनरुत्थान भएको शरीरका उपमाहरू:</a:t>
            </a:r>
            <a:endParaRPr lang="en" sz="2000" b="1" dirty="0"/>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t="-2000"/>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214271" y="1379321"/>
            <a:ext cx="5045399" cy="587340"/>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spAutoFit/>
          </a:bodyPr>
          <a:lstStyle/>
          <a:p>
            <a:pPr lvl="0" algn="ctr" defTabSz="889000">
              <a:lnSpc>
                <a:spcPct val="90000"/>
              </a:lnSpc>
              <a:spcBef>
                <a:spcPct val="0"/>
              </a:spcBef>
              <a:spcAft>
                <a:spcPct val="35000"/>
              </a:spcAft>
            </a:pPr>
            <a:r>
              <a:rPr lang="ne-NP" sz="2000" b="1" dirty="0">
                <a:solidFill>
                  <a:schemeClr val="tx1"/>
                </a:solidFill>
              </a:rPr>
              <a:t>वर्तमान शरीर र </a:t>
            </a:r>
            <a:r>
              <a:rPr lang="ne-NP" sz="2000" b="1" dirty="0" err="1">
                <a:solidFill>
                  <a:schemeClr val="tx1"/>
                </a:solidFill>
              </a:rPr>
              <a:t>बौरिउठेको</a:t>
            </a:r>
            <a:r>
              <a:rPr lang="ne-NP" sz="2000" b="1" dirty="0">
                <a:solidFill>
                  <a:schemeClr val="tx1"/>
                </a:solidFill>
              </a:rPr>
              <a:t> </a:t>
            </a:r>
            <a:r>
              <a:rPr lang="ne-NP" sz="2000" b="1" dirty="0" err="1">
                <a:solidFill>
                  <a:schemeClr val="tx1"/>
                </a:solidFill>
              </a:rPr>
              <a:t>शरीरबीच</a:t>
            </a:r>
            <a:r>
              <a:rPr lang="ne-NP" sz="2000" b="1" dirty="0">
                <a:solidFill>
                  <a:schemeClr val="tx1"/>
                </a:solidFill>
              </a:rPr>
              <a:t> के फरक छ? (१ </a:t>
            </a:r>
            <a:r>
              <a:rPr lang="ne-NP" sz="2000" b="1" dirty="0" err="1">
                <a:solidFill>
                  <a:schemeClr val="tx1"/>
                </a:solidFill>
              </a:rPr>
              <a:t>कोरिन्थी</a:t>
            </a:r>
            <a:r>
              <a:rPr lang="ne-NP" sz="2000" b="1" dirty="0">
                <a:solidFill>
                  <a:schemeClr val="tx1"/>
                </a:solidFill>
              </a:rPr>
              <a:t> १५:४२-४४)</a:t>
            </a:r>
            <a:endParaRPr lang="en" sz="2000" b="1" kern="1200" dirty="0">
              <a:solidFill>
                <a:schemeClr val="tx1"/>
              </a:solidFill>
            </a:endParaRPr>
          </a:p>
        </p:txBody>
      </p:sp>
      <p:sp>
        <p:nvSpPr>
          <p:cNvPr id="8" name="CuadroTexto 7">
            <a:extLst>
              <a:ext uri="{FF2B5EF4-FFF2-40B4-BE49-F238E27FC236}">
                <a16:creationId xmlns:a16="http://schemas.microsoft.com/office/drawing/2014/main" id="{861097F4-36FA-8E15-D85C-B2E0B5647373}"/>
              </a:ext>
            </a:extLst>
          </p:cNvPr>
          <p:cNvSpPr txBox="1"/>
          <p:nvPr/>
        </p:nvSpPr>
        <p:spPr>
          <a:xfrm>
            <a:off x="5494613" y="5156583"/>
            <a:ext cx="6676121" cy="1323439"/>
          </a:xfrm>
          <a:prstGeom prst="rect">
            <a:avLst/>
          </a:prstGeom>
          <a:noFill/>
        </p:spPr>
        <p:txBody>
          <a:bodyPr wrap="square" rtlCol="0">
            <a:spAutoFit/>
          </a:bodyPr>
          <a:lstStyle/>
          <a:p>
            <a:pPr>
              <a:spcBef>
                <a:spcPts val="600"/>
              </a:spcBef>
            </a:pPr>
            <a:r>
              <a:rPr lang="ne-NP" sz="2000" b="1" dirty="0">
                <a:cs typeface="Kalimati" panose="00000400000000000000" pitchFamily="2"/>
              </a:rPr>
              <a:t>आदमको पार्थिव (सांसारिक) शरीर थियो, दोस्रो आदम [</a:t>
            </a:r>
            <a:r>
              <a:rPr lang="ne-NP" sz="2000" b="1" dirty="0" err="1">
                <a:cs typeface="Kalimati" panose="00000400000000000000" pitchFamily="2"/>
              </a:rPr>
              <a:t>येशू</a:t>
            </a:r>
            <a:r>
              <a:rPr lang="ne-NP" sz="2000" b="1" dirty="0">
                <a:cs typeface="Kalimati" panose="00000400000000000000" pitchFamily="2"/>
              </a:rPr>
              <a:t>] को स्वर्गीय शरीर छ। पुनरुत्थानमा, हाम्रो शरीर </a:t>
            </a:r>
            <a:r>
              <a:rPr lang="ne-NP" sz="2000" b="1" dirty="0" err="1">
                <a:cs typeface="Kalimati" panose="00000400000000000000" pitchFamily="2"/>
              </a:rPr>
              <a:t>ख्रीष्टको</a:t>
            </a:r>
            <a:r>
              <a:rPr lang="ne-NP" sz="2000" b="1" dirty="0">
                <a:cs typeface="Kalimati" panose="00000400000000000000" pitchFamily="2"/>
              </a:rPr>
              <a:t> शरीरको स्वरूपमा रूपान्तरित हुनेछ, अर्थात् अविनाशी, महिमामय, शक्तिमान्, आत्मिक र स्वर्गीय (१ </a:t>
            </a:r>
            <a:r>
              <a:rPr lang="ne-NP" sz="2000" b="1" dirty="0" err="1">
                <a:cs typeface="Kalimati" panose="00000400000000000000" pitchFamily="2"/>
              </a:rPr>
              <a:t>कोरिन्थी</a:t>
            </a:r>
            <a:r>
              <a:rPr lang="ne-NP" sz="2000" b="1" dirty="0">
                <a:cs typeface="Kalimati" panose="00000400000000000000" pitchFamily="2"/>
              </a:rPr>
              <a:t> १५:४५-४९)।</a:t>
            </a:r>
            <a:endParaRPr lang="en" sz="2000" b="1" dirty="0">
              <a:cs typeface="Kalimati" panose="00000400000000000000" pitchFamily="2"/>
            </a:endParaRPr>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505906080"/>
              </p:ext>
            </p:extLst>
          </p:nvPr>
        </p:nvGraphicFramePr>
        <p:xfrm>
          <a:off x="227035" y="2122545"/>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12357"/>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ne-NP" sz="4400" b="1" dirty="0">
                <a:ln/>
                <a:solidFill>
                  <a:schemeClr val="accent4">
                    <a:lumMod val="75000"/>
                  </a:schemeClr>
                </a:solidFill>
              </a:rPr>
              <a:t>हामी कस्तो शरीर लिएर पुनरुत्थान </a:t>
            </a:r>
            <a:r>
              <a:rPr lang="ne-NP" sz="4400" b="1" dirty="0" err="1">
                <a:ln/>
                <a:solidFill>
                  <a:schemeClr val="accent4">
                    <a:lumMod val="75000"/>
                  </a:schemeClr>
                </a:solidFill>
              </a:rPr>
              <a:t>हुनेछौँ</a:t>
            </a:r>
            <a:r>
              <a:rPr lang="ne-NP" sz="4400" b="1" dirty="0">
                <a:ln/>
                <a:solidFill>
                  <a:schemeClr val="accent4">
                    <a:lumMod val="75000"/>
                  </a:schemeClr>
                </a:solidFill>
              </a:rPr>
              <a:t>?</a:t>
            </a:r>
            <a:endParaRPr lang="en" sz="4400" b="1" dirty="0">
              <a:ln/>
              <a:solidFill>
                <a:schemeClr val="accent4">
                  <a:lumMod val="75000"/>
                </a:schemeClr>
              </a:solidFill>
            </a:endParaRPr>
          </a:p>
        </p:txBody>
      </p:sp>
      <p:sp>
        <p:nvSpPr>
          <p:cNvPr id="19" name="CuadroTexto 18">
            <a:extLst>
              <a:ext uri="{FF2B5EF4-FFF2-40B4-BE49-F238E27FC236}">
                <a16:creationId xmlns:a16="http://schemas.microsoft.com/office/drawing/2014/main" id="{E9961501-0E52-5A03-4DDA-B417BA69FAB3}"/>
              </a:ext>
            </a:extLst>
          </p:cNvPr>
          <p:cNvSpPr txBox="1"/>
          <p:nvPr/>
        </p:nvSpPr>
        <p:spPr>
          <a:xfrm>
            <a:off x="0" y="623840"/>
            <a:ext cx="12170734" cy="369332"/>
          </a:xfrm>
          <a:prstGeom prst="rect">
            <a:avLst/>
          </a:prstGeom>
          <a:noFill/>
        </p:spPr>
        <p:txBody>
          <a:bodyPr wrap="square">
            <a:spAutoFit/>
          </a:bodyPr>
          <a:lstStyle/>
          <a:p>
            <a:pPr algn="ctr"/>
            <a:r>
              <a:rPr lang="en"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ne-NP"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ne-NP"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मरेकाहरूको</a:t>
            </a:r>
            <a:r>
              <a:rPr lang="ne-NP"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पुनरुत्थान पनि त्यस्तै हो। शरीर </a:t>
            </a:r>
            <a:r>
              <a:rPr lang="ne-NP"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बिनाशमा</a:t>
            </a:r>
            <a:r>
              <a:rPr lang="ne-NP"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छरिन्छ; यो अविनाशमा </a:t>
            </a:r>
            <a:r>
              <a:rPr lang="ne-NP"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बौरिउठ्छ</a:t>
            </a:r>
            <a:r>
              <a:rPr lang="ne-NP"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(१ </a:t>
            </a:r>
            <a:r>
              <a:rPr lang="ne-NP"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कोरिन्थी</a:t>
            </a:r>
            <a:r>
              <a:rPr lang="ne-NP"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१५:४२)</a:t>
            </a:r>
            <a:endParaRPr lang="en" sz="1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24714"/>
            <a:ext cx="12192000" cy="769441"/>
          </a:xfrm>
          <a:prstGeom prst="rect">
            <a:avLst/>
          </a:prstGeom>
          <a:noFill/>
        </p:spPr>
        <p:txBody>
          <a:bodyPr wrap="square">
            <a:spAutoFit/>
          </a:bodyPr>
          <a:lstStyle/>
          <a:p>
            <a:pPr algn="ctr"/>
            <a:r>
              <a:rPr lang="ne-NP" sz="4400" b="1" spc="600" dirty="0">
                <a:ln w="6600">
                  <a:solidFill>
                    <a:schemeClr val="accent2"/>
                  </a:solidFill>
                  <a:prstDash val="solid"/>
                </a:ln>
                <a:solidFill>
                  <a:srgbClr val="FFFFFF"/>
                </a:solidFill>
                <a:effectLst>
                  <a:outerShdw dist="38100" dir="2700000" algn="tl" rotWithShape="0">
                    <a:schemeClr val="accent2"/>
                  </a:outerShdw>
                </a:effectLst>
              </a:rPr>
              <a:t>हाम्रो पुनरुत्थान कहिले हुनेछ?</a:t>
            </a:r>
            <a:endParaRPr lang="en" sz="4400" b="1" spc="60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646331"/>
          </a:xfrm>
          <a:prstGeom prst="rect">
            <a:avLst/>
          </a:prstGeom>
          <a:noFill/>
        </p:spPr>
        <p:txBody>
          <a:bodyPr wrap="square">
            <a:spAutoFit/>
          </a:bodyPr>
          <a:lstStyle/>
          <a:p>
            <a:pPr algn="ctr"/>
            <a:r>
              <a:rPr lang="e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ne-NP"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हेर्, म तिमीहरूलाई एउटा रहस्यको कुरा भन्छु: हामी सबै </a:t>
            </a:r>
            <a:r>
              <a:rPr lang="ne-NP"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सुत्नेछैनौँ</a:t>
            </a:r>
            <a:r>
              <a:rPr lang="ne-NP"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तर हामी सबै रूपान्तरित </a:t>
            </a:r>
            <a:r>
              <a:rPr lang="ne-NP"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हुनेछौँ</a:t>
            </a:r>
            <a:r>
              <a:rPr lang="ne-NP"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(१ </a:t>
            </a:r>
            <a:r>
              <a:rPr lang="ne-NP"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कोरिन्थी</a:t>
            </a:r>
            <a:r>
              <a:rPr lang="ne-NP"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१५:५१)</a:t>
            </a:r>
            <a:endPar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03501"/>
            <a:ext cx="8179484" cy="1323439"/>
          </a:xfrm>
          <a:prstGeom prst="rect">
            <a:avLst/>
          </a:prstGeom>
          <a:noFill/>
        </p:spPr>
        <p:txBody>
          <a:bodyPr wrap="square" rtlCol="0">
            <a:spAutoFit/>
          </a:bodyPr>
          <a:lstStyle/>
          <a:p>
            <a:pPr>
              <a:spcBef>
                <a:spcPts val="600"/>
              </a:spcBef>
            </a:pPr>
            <a:r>
              <a:rPr lang="ne-NP" sz="2000" b="1" dirty="0">
                <a:cs typeface="Kalimati" panose="00000400000000000000" pitchFamily="2"/>
              </a:rPr>
              <a:t>पुनरुत्थानको समय र त्यस समयमा हाम्रो शरीरमा के हुनेछ भन्ने कुरा निर्धारण </a:t>
            </a:r>
            <a:r>
              <a:rPr lang="ne-NP" sz="2000" b="1" dirty="0" err="1">
                <a:cs typeface="Kalimati" panose="00000400000000000000" pitchFamily="2"/>
              </a:rPr>
              <a:t>गर्नुअघि</a:t>
            </a:r>
            <a:r>
              <a:rPr lang="ne-NP" sz="2000" b="1" dirty="0">
                <a:cs typeface="Kalimati" panose="00000400000000000000" pitchFamily="2"/>
              </a:rPr>
              <a:t>, </a:t>
            </a:r>
            <a:r>
              <a:rPr lang="ne-NP" sz="2000" b="1" dirty="0" err="1">
                <a:cs typeface="Kalimati" panose="00000400000000000000" pitchFamily="2"/>
              </a:rPr>
              <a:t>पावल</a:t>
            </a:r>
            <a:r>
              <a:rPr lang="ne-NP" sz="2000" b="1" dirty="0">
                <a:cs typeface="Kalimati" panose="00000400000000000000" pitchFamily="2"/>
              </a:rPr>
              <a:t> भन्छन् कि “मासु र रगतले परमेश्वरको राज्यको अधिकार पाउन सक्दैन” (१ </a:t>
            </a:r>
            <a:r>
              <a:rPr lang="ne-NP" sz="2000" b="1" dirty="0" err="1">
                <a:cs typeface="Kalimati" panose="00000400000000000000" pitchFamily="2"/>
              </a:rPr>
              <a:t>कोरिन्थी</a:t>
            </a:r>
            <a:r>
              <a:rPr lang="ne-NP" sz="2000" b="1" dirty="0">
                <a:cs typeface="Kalimati" panose="00000400000000000000" pitchFamily="2"/>
              </a:rPr>
              <a:t> १५:५०)। के यसको अर्थ पुनरुत्थानपछि हाम्रो भौतिक शरीर हुनेछैन भन्ने हो?</a:t>
            </a:r>
            <a:endParaRPr lang="en" sz="2000" b="1" dirty="0">
              <a:cs typeface="Kalimati" panose="00000400000000000000" pitchFamily="2"/>
            </a:endParaRPr>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0" y="4531425"/>
            <a:ext cx="7009620" cy="1015663"/>
          </a:xfrm>
          <a:prstGeom prst="rect">
            <a:avLst/>
          </a:prstGeom>
          <a:noFill/>
        </p:spPr>
        <p:txBody>
          <a:bodyPr wrap="square">
            <a:spAutoFit/>
          </a:bodyPr>
          <a:lstStyle/>
          <a:p>
            <a:pPr>
              <a:spcBef>
                <a:spcPts val="600"/>
              </a:spcBef>
            </a:pPr>
            <a:r>
              <a:rPr lang="ne-NP" sz="2000" b="1" dirty="0"/>
              <a:t>दोस्रो आगमनमा, यो विनाश हुने शरीर अविनाशी शरीरमा रूपान्तरित हुनेछ, जस्तै </a:t>
            </a:r>
            <a:r>
              <a:rPr lang="ne-NP" sz="2000" b="1" dirty="0" err="1"/>
              <a:t>येशू</a:t>
            </a:r>
            <a:r>
              <a:rPr lang="ne-NP" sz="2000" b="1" dirty="0"/>
              <a:t> पुनरुत्थान हुनुभएको शरीर थियो (१ </a:t>
            </a:r>
            <a:r>
              <a:rPr lang="ne-NP" sz="2000" b="1" dirty="0" err="1"/>
              <a:t>कोरिन्थी</a:t>
            </a:r>
            <a:r>
              <a:rPr lang="ne-NP" sz="2000" b="1" dirty="0"/>
              <a:t> १५:५१-५५; लूका २४:३६-४०)।</a:t>
            </a:r>
            <a:endParaRPr lang="en" sz="2000" b="1" dirty="0"/>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857820"/>
            <a:ext cx="8179484" cy="1631216"/>
          </a:xfrm>
          <a:prstGeom prst="rect">
            <a:avLst/>
          </a:prstGeom>
          <a:noFill/>
        </p:spPr>
        <p:txBody>
          <a:bodyPr wrap="square">
            <a:spAutoFit/>
          </a:bodyPr>
          <a:lstStyle/>
          <a:p>
            <a:pPr lvl="0">
              <a:spcBef>
                <a:spcPts val="600"/>
              </a:spcBef>
              <a:defRPr/>
            </a:pPr>
            <a:r>
              <a:rPr lang="ne-NP" sz="2000" b="1" dirty="0">
                <a:solidFill>
                  <a:prstClr val="black"/>
                </a:solidFill>
              </a:rPr>
              <a:t>“मासु र रगत” भन्ने अभिव्यक्ति सधैँ “मानिस” को पर्यायवाची रूपमा प्रयोग गरिन्छ (</a:t>
            </a:r>
            <a:r>
              <a:rPr lang="ne-NP" sz="2000" b="1" dirty="0" err="1">
                <a:solidFill>
                  <a:prstClr val="black"/>
                </a:solidFill>
              </a:rPr>
              <a:t>मत्ती</a:t>
            </a:r>
            <a:r>
              <a:rPr lang="ne-NP" sz="2000" b="1" dirty="0">
                <a:solidFill>
                  <a:prstClr val="black"/>
                </a:solidFill>
              </a:rPr>
              <a:t> १६:१७; </a:t>
            </a:r>
            <a:r>
              <a:rPr lang="ne-NP" sz="2000" b="1" dirty="0" err="1">
                <a:solidFill>
                  <a:prstClr val="black"/>
                </a:solidFill>
              </a:rPr>
              <a:t>गलाती</a:t>
            </a:r>
            <a:r>
              <a:rPr lang="ne-NP" sz="2000" b="1" dirty="0">
                <a:solidFill>
                  <a:prstClr val="black"/>
                </a:solidFill>
              </a:rPr>
              <a:t> १:१६; </a:t>
            </a:r>
            <a:r>
              <a:rPr lang="ne-NP" sz="2000" b="1" dirty="0" err="1">
                <a:solidFill>
                  <a:prstClr val="black"/>
                </a:solidFill>
              </a:rPr>
              <a:t>एफिसी</a:t>
            </a:r>
            <a:r>
              <a:rPr lang="ne-NP" sz="2000" b="1" dirty="0">
                <a:solidFill>
                  <a:prstClr val="black"/>
                </a:solidFill>
              </a:rPr>
              <a:t> ६:१२; </a:t>
            </a:r>
            <a:r>
              <a:rPr lang="ne-NP" sz="2000" b="1" dirty="0" err="1">
                <a:solidFill>
                  <a:prstClr val="black"/>
                </a:solidFill>
              </a:rPr>
              <a:t>हिब्रू</a:t>
            </a:r>
            <a:r>
              <a:rPr lang="ne-NP" sz="2000" b="1" dirty="0">
                <a:solidFill>
                  <a:prstClr val="black"/>
                </a:solidFill>
              </a:rPr>
              <a:t> २:१४)। </a:t>
            </a:r>
            <a:r>
              <a:rPr lang="ne-NP" sz="2000" b="1" dirty="0" err="1">
                <a:solidFill>
                  <a:prstClr val="black"/>
                </a:solidFill>
              </a:rPr>
              <a:t>पावलले</a:t>
            </a:r>
            <a:r>
              <a:rPr lang="ne-NP" sz="2000" b="1" dirty="0">
                <a:solidFill>
                  <a:prstClr val="black"/>
                </a:solidFill>
              </a:rPr>
              <a:t> यहाँ एउटा तुलना गरिरहेका छन्: </a:t>
            </a:r>
            <a:r>
              <a:rPr lang="ne-NP" sz="2000" b="1" dirty="0" err="1">
                <a:solidFill>
                  <a:prstClr val="black"/>
                </a:solidFill>
              </a:rPr>
              <a:t>पृथ्बीका</a:t>
            </a:r>
            <a:r>
              <a:rPr lang="ne-NP" sz="2000" b="1" dirty="0">
                <a:solidFill>
                  <a:prstClr val="black"/>
                </a:solidFill>
              </a:rPr>
              <a:t> बासिन्दा = विनाश; स्वर्गका बासिन्दा = अविनाश। यहाँ हामीसँग यस्तो शरीर छ जो नष्ट हुन्छ, र त्यसैले हामी यसलाई स्वर्गमा </a:t>
            </a:r>
            <a:r>
              <a:rPr lang="ne-NP" sz="2000" b="1" dirty="0" err="1">
                <a:solidFill>
                  <a:prstClr val="black"/>
                </a:solidFill>
              </a:rPr>
              <a:t>लैजान</a:t>
            </a:r>
            <a:r>
              <a:rPr lang="ne-NP" sz="2000" b="1" dirty="0">
                <a:solidFill>
                  <a:prstClr val="black"/>
                </a:solidFill>
              </a:rPr>
              <a:t> </a:t>
            </a:r>
            <a:r>
              <a:rPr lang="ne-NP" sz="2000" b="1" dirty="0" err="1">
                <a:solidFill>
                  <a:prstClr val="black"/>
                </a:solidFill>
              </a:rPr>
              <a:t>सक्दैनौँ</a:t>
            </a:r>
            <a:r>
              <a:rPr lang="ne-NP" sz="2000" b="1" dirty="0">
                <a:solidFill>
                  <a:prstClr val="black"/>
                </a:solidFill>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690C88CC-1110-BFE8-04B1-C2B0B7D2E8EF}"/>
              </a:ext>
            </a:extLst>
          </p:cNvPr>
          <p:cNvSpPr txBox="1"/>
          <p:nvPr/>
        </p:nvSpPr>
        <p:spPr>
          <a:xfrm>
            <a:off x="11413" y="5559981"/>
            <a:ext cx="7009620" cy="1323439"/>
          </a:xfrm>
          <a:prstGeom prst="rect">
            <a:avLst/>
          </a:prstGeom>
          <a:noFill/>
        </p:spPr>
        <p:txBody>
          <a:bodyPr wrap="square">
            <a:spAutoFit/>
          </a:bodyPr>
          <a:lstStyle/>
          <a:p>
            <a:pPr lvl="0">
              <a:spcBef>
                <a:spcPts val="600"/>
              </a:spcBef>
              <a:defRPr/>
            </a:pPr>
            <a:r>
              <a:rPr lang="ne-NP" sz="2000" b="1" dirty="0" err="1">
                <a:solidFill>
                  <a:prstClr val="black"/>
                </a:solidFill>
                <a:cs typeface="Kalimati" panose="00000400000000000000" pitchFamily="2"/>
              </a:rPr>
              <a:t>येशूमा</a:t>
            </a:r>
            <a:r>
              <a:rPr lang="ne-NP" sz="2000" b="1" dirty="0">
                <a:solidFill>
                  <a:prstClr val="black"/>
                </a:solidFill>
                <a:cs typeface="Kalimati" panose="00000400000000000000" pitchFamily="2"/>
              </a:rPr>
              <a:t> </a:t>
            </a:r>
            <a:r>
              <a:rPr lang="ne-NP" sz="2000" b="1" dirty="0" err="1">
                <a:solidFill>
                  <a:prstClr val="black"/>
                </a:solidFill>
                <a:cs typeface="Kalimati" panose="00000400000000000000" pitchFamily="2"/>
              </a:rPr>
              <a:t>सुत्नेहरूका</a:t>
            </a:r>
            <a:r>
              <a:rPr lang="ne-NP" sz="2000" b="1" dirty="0">
                <a:solidFill>
                  <a:prstClr val="black"/>
                </a:solidFill>
                <a:cs typeface="Kalimati" panose="00000400000000000000" pitchFamily="2"/>
              </a:rPr>
              <a:t> लागि, केवल एक पल मात्र </a:t>
            </a:r>
            <a:r>
              <a:rPr lang="ne-NP" sz="2000" b="1" dirty="0" err="1">
                <a:solidFill>
                  <a:prstClr val="black"/>
                </a:solidFill>
                <a:cs typeface="Kalimati" panose="00000400000000000000" pitchFamily="2"/>
              </a:rPr>
              <a:t>बीतेको</a:t>
            </a:r>
            <a:r>
              <a:rPr lang="ne-NP" sz="2000" b="1" dirty="0">
                <a:solidFill>
                  <a:prstClr val="black"/>
                </a:solidFill>
                <a:cs typeface="Kalimati" panose="00000400000000000000" pitchFamily="2"/>
              </a:rPr>
              <a:t> जस्तो महसुस हुनेछ। एक सेकेन्डअघि उनीहरूले मृत्युको चिसो महसुस गरेका थिए, अब उनीहरूले </a:t>
            </a:r>
            <a:r>
              <a:rPr lang="ne-NP" sz="2000" b="1" dirty="0" err="1">
                <a:solidFill>
                  <a:prstClr val="black"/>
                </a:solidFill>
                <a:cs typeface="Kalimati" panose="00000400000000000000" pitchFamily="2"/>
              </a:rPr>
              <a:t>येशू</a:t>
            </a:r>
            <a:r>
              <a:rPr lang="ne-NP" sz="2000" b="1" dirty="0">
                <a:solidFill>
                  <a:prstClr val="black"/>
                </a:solidFill>
                <a:cs typeface="Kalimati" panose="00000400000000000000" pitchFamily="2"/>
              </a:rPr>
              <a:t> आउँदै गर्नुभएको देखिरहेका छन् (१ </a:t>
            </a:r>
            <a:r>
              <a:rPr lang="ne-NP" sz="2000" b="1" dirty="0" err="1">
                <a:solidFill>
                  <a:prstClr val="black"/>
                </a:solidFill>
                <a:cs typeface="Kalimati" panose="00000400000000000000" pitchFamily="2"/>
              </a:rPr>
              <a:t>कोरिन्थी</a:t>
            </a:r>
            <a:r>
              <a:rPr lang="ne-NP" sz="2000" b="1" dirty="0">
                <a:solidFill>
                  <a:prstClr val="black"/>
                </a:solidFill>
                <a:cs typeface="Kalimati" panose="00000400000000000000" pitchFamily="2"/>
              </a:rPr>
              <a:t> १५:५२)।</a:t>
            </a:r>
            <a:endParaRPr kumimoji="0" lang="en" sz="2000" b="1" i="0" u="none" strike="noStrike" kern="1200" cap="none" spc="0" normalizeH="0" baseline="0" noProof="0" dirty="0">
              <a:ln>
                <a:noFill/>
              </a:ln>
              <a:solidFill>
                <a:prstClr val="black"/>
              </a:solidFill>
              <a:effectLst/>
              <a:uLnTx/>
              <a:uFillTx/>
              <a:latin typeface="Aptos" panose="02110004020202020204"/>
              <a:cs typeface="Kalimati" panose="00000400000000000000" pitchFamily="2"/>
            </a:endParaRP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250607" y="1964605"/>
            <a:ext cx="11823405" cy="2677656"/>
          </a:xfrm>
          <a:prstGeom prst="rect">
            <a:avLst/>
          </a:prstGeom>
          <a:noFill/>
        </p:spPr>
        <p:txBody>
          <a:bodyPr wrap="square">
            <a:spAutoFit/>
          </a:bodyPr>
          <a:lstStyle/>
          <a:p>
            <a:pPr>
              <a:spcBef>
                <a:spcPts val="600"/>
              </a:spcBef>
            </a:pPr>
            <a:r>
              <a:rPr lang="ne-NP" sz="2400" b="1" dirty="0">
                <a:latin typeface="Constantia" panose="02030602050306030303" pitchFamily="18" charset="0"/>
              </a:rPr>
              <a:t>“</a:t>
            </a:r>
            <a:r>
              <a:rPr lang="ne-NP" sz="2400" b="1" dirty="0" err="1">
                <a:latin typeface="Constantia" panose="02030602050306030303" pitchFamily="18" charset="0"/>
                <a:cs typeface="Kalimati" panose="00000400000000000000" pitchFamily="2"/>
              </a:rPr>
              <a:t>येशूको</a:t>
            </a:r>
            <a:r>
              <a:rPr lang="ne-NP" sz="2400" b="1" dirty="0">
                <a:latin typeface="Constantia" panose="02030602050306030303" pitchFamily="18" charset="0"/>
                <a:cs typeface="Kalimati" panose="00000400000000000000" pitchFamily="2"/>
              </a:rPr>
              <a:t> पुनरुत्थान </a:t>
            </a:r>
            <a:r>
              <a:rPr lang="ne-NP" sz="2400" b="1" dirty="0" err="1">
                <a:latin typeface="Constantia" panose="02030602050306030303" pitchFamily="18" charset="0"/>
                <a:cs typeface="Kalimati" panose="00000400000000000000" pitchFamily="2"/>
              </a:rPr>
              <a:t>उहाँमा</a:t>
            </a:r>
            <a:r>
              <a:rPr lang="ne-NP" sz="2400" b="1" dirty="0">
                <a:latin typeface="Constantia" panose="02030602050306030303" pitchFamily="18" charset="0"/>
                <a:cs typeface="Kalimati" panose="00000400000000000000" pitchFamily="2"/>
              </a:rPr>
              <a:t> सुत्ने सबैको अन्तिम पुनरुत्थानको एउटा नमुना थियो। </a:t>
            </a:r>
            <a:r>
              <a:rPr lang="ne-NP" sz="2400" b="1" dirty="0" err="1">
                <a:latin typeface="Constantia" panose="02030602050306030303" pitchFamily="18" charset="0"/>
                <a:cs typeface="Kalimati" panose="00000400000000000000" pitchFamily="2"/>
              </a:rPr>
              <a:t>उद्धारकर्ताको</a:t>
            </a:r>
            <a:r>
              <a:rPr lang="ne-NP" sz="2400" b="1" dirty="0">
                <a:latin typeface="Constantia" panose="02030602050306030303" pitchFamily="18" charset="0"/>
                <a:cs typeface="Kalimati" panose="00000400000000000000" pitchFamily="2"/>
              </a:rPr>
              <a:t> </a:t>
            </a:r>
            <a:r>
              <a:rPr lang="ne-NP" sz="2400" b="1" dirty="0" err="1">
                <a:latin typeface="Constantia" panose="02030602050306030303" pitchFamily="18" charset="0"/>
                <a:cs typeface="Kalimati" panose="00000400000000000000" pitchFamily="2"/>
              </a:rPr>
              <a:t>बौरिउठेको</a:t>
            </a:r>
            <a:r>
              <a:rPr lang="ne-NP" sz="2400" b="1" dirty="0">
                <a:latin typeface="Constantia" panose="02030602050306030303" pitchFamily="18" charset="0"/>
                <a:cs typeface="Kalimati" panose="00000400000000000000" pitchFamily="2"/>
              </a:rPr>
              <a:t> शरीर, </a:t>
            </a:r>
            <a:r>
              <a:rPr lang="ne-NP" sz="2400" b="1" dirty="0" err="1">
                <a:latin typeface="Constantia" panose="02030602050306030303" pitchFamily="18" charset="0"/>
                <a:cs typeface="Kalimati" panose="00000400000000000000" pitchFamily="2"/>
              </a:rPr>
              <a:t>उहाँको</a:t>
            </a:r>
            <a:r>
              <a:rPr lang="ne-NP" sz="2400" b="1" dirty="0">
                <a:latin typeface="Constantia" panose="02030602050306030303" pitchFamily="18" charset="0"/>
                <a:cs typeface="Kalimati" panose="00000400000000000000" pitchFamily="2"/>
              </a:rPr>
              <a:t> चालढाल, </a:t>
            </a:r>
            <a:r>
              <a:rPr lang="ne-NP" sz="2400" b="1" dirty="0" err="1">
                <a:latin typeface="Constantia" panose="02030602050306030303" pitchFamily="18" charset="0"/>
                <a:cs typeface="Kalimati" panose="00000400000000000000" pitchFamily="2"/>
              </a:rPr>
              <a:t>उहाँको</a:t>
            </a:r>
            <a:r>
              <a:rPr lang="ne-NP" sz="2400" b="1" dirty="0">
                <a:latin typeface="Constantia" panose="02030602050306030303" pitchFamily="18" charset="0"/>
                <a:cs typeface="Kalimati" panose="00000400000000000000" pitchFamily="2"/>
              </a:rPr>
              <a:t> बोलीको आवाज, </a:t>
            </a:r>
            <a:r>
              <a:rPr lang="ne-NP" sz="2400" b="1" dirty="0" err="1">
                <a:latin typeface="Constantia" panose="02030602050306030303" pitchFamily="18" charset="0"/>
                <a:cs typeface="Kalimati" panose="00000400000000000000" pitchFamily="2"/>
              </a:rPr>
              <a:t>उहाँका</a:t>
            </a:r>
            <a:r>
              <a:rPr lang="ne-NP" sz="2400" b="1" dirty="0">
                <a:latin typeface="Constantia" panose="02030602050306030303" pitchFamily="18" charset="0"/>
                <a:cs typeface="Kalimati" panose="00000400000000000000" pitchFamily="2"/>
              </a:rPr>
              <a:t> अनुयायीहरूका लागि परिचित थिए। त्यसरी नै </a:t>
            </a:r>
            <a:r>
              <a:rPr lang="ne-NP" sz="2400" b="1" dirty="0" err="1">
                <a:latin typeface="Constantia" panose="02030602050306030303" pitchFamily="18" charset="0"/>
                <a:cs typeface="Kalimati" panose="00000400000000000000" pitchFamily="2"/>
              </a:rPr>
              <a:t>येशूमा</a:t>
            </a:r>
            <a:r>
              <a:rPr lang="ne-NP" sz="2400" b="1" dirty="0">
                <a:latin typeface="Constantia" panose="02030602050306030303" pitchFamily="18" charset="0"/>
                <a:cs typeface="Kalimati" panose="00000400000000000000" pitchFamily="2"/>
              </a:rPr>
              <a:t> </a:t>
            </a:r>
            <a:r>
              <a:rPr lang="ne-NP" sz="2400" b="1" dirty="0" err="1">
                <a:latin typeface="Constantia" panose="02030602050306030303" pitchFamily="18" charset="0"/>
                <a:cs typeface="Kalimati" panose="00000400000000000000" pitchFamily="2"/>
              </a:rPr>
              <a:t>सुत्नेहरू</a:t>
            </a:r>
            <a:r>
              <a:rPr lang="ne-NP" sz="2400" b="1" dirty="0">
                <a:latin typeface="Constantia" panose="02030602050306030303" pitchFamily="18" charset="0"/>
                <a:cs typeface="Kalimati" panose="00000400000000000000" pitchFamily="2"/>
              </a:rPr>
              <a:t> फेरि </a:t>
            </a:r>
            <a:r>
              <a:rPr lang="ne-NP" sz="2400" b="1" dirty="0" err="1">
                <a:latin typeface="Constantia" panose="02030602050306030303" pitchFamily="18" charset="0"/>
                <a:cs typeface="Kalimati" panose="00000400000000000000" pitchFamily="2"/>
              </a:rPr>
              <a:t>बौरिउठ्नेछन्</a:t>
            </a:r>
            <a:r>
              <a:rPr lang="ne-NP" sz="2400" b="1" dirty="0">
                <a:latin typeface="Constantia" panose="02030602050306030303" pitchFamily="18" charset="0"/>
                <a:cs typeface="Kalimati" panose="00000400000000000000" pitchFamily="2"/>
              </a:rPr>
              <a:t>। चेलाहरूले </a:t>
            </a:r>
            <a:r>
              <a:rPr lang="ne-NP" sz="2400" b="1" dirty="0" err="1">
                <a:latin typeface="Constantia" panose="02030602050306030303" pitchFamily="18" charset="0"/>
                <a:cs typeface="Kalimati" panose="00000400000000000000" pitchFamily="2"/>
              </a:rPr>
              <a:t>येशूलाई</a:t>
            </a:r>
            <a:r>
              <a:rPr lang="ne-NP" sz="2400" b="1" dirty="0">
                <a:latin typeface="Constantia" panose="02030602050306030303" pitchFamily="18" charset="0"/>
                <a:cs typeface="Kalimati" panose="00000400000000000000" pitchFamily="2"/>
              </a:rPr>
              <a:t> </a:t>
            </a:r>
            <a:r>
              <a:rPr lang="ne-NP" sz="2400" b="1" dirty="0" err="1">
                <a:latin typeface="Constantia" panose="02030602050306030303" pitchFamily="18" charset="0"/>
                <a:cs typeface="Kalimati" panose="00000400000000000000" pitchFamily="2"/>
              </a:rPr>
              <a:t>चिनेझैँ</a:t>
            </a:r>
            <a:r>
              <a:rPr lang="ne-NP" sz="2400" b="1" dirty="0">
                <a:latin typeface="Constantia" panose="02030602050306030303" pitchFamily="18" charset="0"/>
                <a:cs typeface="Kalimati" panose="00000400000000000000" pitchFamily="2"/>
              </a:rPr>
              <a:t> हामीले पनि हाम्रा मित्रहरूलाई </a:t>
            </a:r>
            <a:r>
              <a:rPr lang="ne-NP" sz="2400" b="1" dirty="0" err="1">
                <a:latin typeface="Constantia" panose="02030602050306030303" pitchFamily="18" charset="0"/>
                <a:cs typeface="Kalimati" panose="00000400000000000000" pitchFamily="2"/>
              </a:rPr>
              <a:t>चिन्नछौँ</a:t>
            </a:r>
            <a:r>
              <a:rPr lang="ne-NP" sz="2400" b="1" dirty="0">
                <a:latin typeface="Constantia" panose="02030602050306030303" pitchFamily="18" charset="0"/>
                <a:cs typeface="Kalimati" panose="00000400000000000000" pitchFamily="2"/>
              </a:rPr>
              <a:t>। यद्यपि यस मरणशील जीवनमा </a:t>
            </a:r>
            <a:r>
              <a:rPr lang="ne-NP" sz="2400" b="1" dirty="0" err="1">
                <a:latin typeface="Constantia" panose="02030602050306030303" pitchFamily="18" charset="0"/>
                <a:cs typeface="Kalimati" panose="00000400000000000000" pitchFamily="2"/>
              </a:rPr>
              <a:t>तिनीहरू</a:t>
            </a:r>
            <a:r>
              <a:rPr lang="ne-NP" sz="2400" b="1" dirty="0">
                <a:latin typeface="Constantia" panose="02030602050306030303" pitchFamily="18" charset="0"/>
                <a:cs typeface="Kalimati" panose="00000400000000000000" pitchFamily="2"/>
              </a:rPr>
              <a:t> कुरूप, रोगी वा अङ्गभङ्ग भएका हुन सक्छन्, तापनि </a:t>
            </a:r>
            <a:r>
              <a:rPr lang="ne-NP" sz="2400" b="1" dirty="0" err="1">
                <a:latin typeface="Constantia" panose="02030602050306030303" pitchFamily="18" charset="0"/>
                <a:cs typeface="Kalimati" panose="00000400000000000000" pitchFamily="2"/>
              </a:rPr>
              <a:t>तिनीहरूको</a:t>
            </a:r>
            <a:r>
              <a:rPr lang="ne-NP" sz="2400" b="1" dirty="0">
                <a:latin typeface="Constantia" panose="02030602050306030303" pitchFamily="18" charset="0"/>
                <a:cs typeface="Kalimati" panose="00000400000000000000" pitchFamily="2"/>
              </a:rPr>
              <a:t> </a:t>
            </a:r>
            <a:r>
              <a:rPr lang="ne-NP" sz="2400" b="1" dirty="0" err="1">
                <a:latin typeface="Constantia" panose="02030602050306030303" pitchFamily="18" charset="0"/>
                <a:cs typeface="Kalimati" panose="00000400000000000000" pitchFamily="2"/>
              </a:rPr>
              <a:t>बौरिउठेको</a:t>
            </a:r>
            <a:r>
              <a:rPr lang="ne-NP" sz="2400" b="1" dirty="0">
                <a:latin typeface="Constantia" panose="02030602050306030303" pitchFamily="18" charset="0"/>
                <a:cs typeface="Kalimati" panose="00000400000000000000" pitchFamily="2"/>
              </a:rPr>
              <a:t> र महिमामय शरीरमा </a:t>
            </a:r>
            <a:r>
              <a:rPr lang="ne-NP" sz="2400" b="1" dirty="0" err="1">
                <a:latin typeface="Constantia" panose="02030602050306030303" pitchFamily="18" charset="0"/>
                <a:cs typeface="Kalimati" panose="00000400000000000000" pitchFamily="2"/>
              </a:rPr>
              <a:t>तिनीहरूको</a:t>
            </a:r>
            <a:r>
              <a:rPr lang="ne-NP" sz="2400" b="1" dirty="0">
                <a:latin typeface="Constantia" panose="02030602050306030303" pitchFamily="18" charset="0"/>
                <a:cs typeface="Kalimati" panose="00000400000000000000" pitchFamily="2"/>
              </a:rPr>
              <a:t> व्यक्तिगत पहिचान पूर्ण रूपमा सुरक्षित रहनेछ, र </a:t>
            </a:r>
            <a:r>
              <a:rPr lang="ne-NP" sz="2400" b="1" dirty="0" err="1">
                <a:latin typeface="Constantia" panose="02030602050306030303" pitchFamily="18" charset="0"/>
                <a:cs typeface="Kalimati" panose="00000400000000000000" pitchFamily="2"/>
              </a:rPr>
              <a:t>येशूको</a:t>
            </a:r>
            <a:r>
              <a:rPr lang="ne-NP" sz="2400" b="1" dirty="0">
                <a:latin typeface="Constantia" panose="02030602050306030303" pitchFamily="18" charset="0"/>
                <a:cs typeface="Kalimati" panose="00000400000000000000" pitchFamily="2"/>
              </a:rPr>
              <a:t> अनुहारबाट चम्कने प्रकाशले प्रकाशमान भएको अनुहारमा हामीले हाम्रा प्रियजनहरूको रूपरेखा चिन्न </a:t>
            </a:r>
            <a:r>
              <a:rPr lang="ne-NP" sz="2400" b="1" dirty="0" err="1">
                <a:latin typeface="Constantia" panose="02030602050306030303" pitchFamily="18" charset="0"/>
                <a:cs typeface="Kalimati" panose="00000400000000000000" pitchFamily="2"/>
              </a:rPr>
              <a:t>सक्नेछौँ</a:t>
            </a:r>
            <a:r>
              <a:rPr lang="ne-NP" sz="2400" b="1" dirty="0">
                <a:latin typeface="Constantia" panose="02030602050306030303" pitchFamily="18" charset="0"/>
                <a:cs typeface="Kalimati" panose="00000400000000000000" pitchFamily="2"/>
              </a:rPr>
              <a:t>।”</a:t>
            </a:r>
            <a:endParaRPr lang="en" sz="2400" b="1" dirty="0">
              <a:latin typeface="Constantia" panose="02030602050306030303" pitchFamily="18" charset="0"/>
              <a:cs typeface="Kalimati" panose="00000400000000000000" pitchFamily="2"/>
            </a:endParaRPr>
          </a:p>
        </p:txBody>
      </p:sp>
      <p:sp>
        <p:nvSpPr>
          <p:cNvPr id="4" name="CuadroTexto 3">
            <a:extLst>
              <a:ext uri="{FF2B5EF4-FFF2-40B4-BE49-F238E27FC236}">
                <a16:creationId xmlns:a16="http://schemas.microsoft.com/office/drawing/2014/main" id="{C7BBFF4E-79D5-24EF-B659-AB1135505160}"/>
              </a:ext>
            </a:extLst>
          </p:cNvPr>
          <p:cNvSpPr txBox="1"/>
          <p:nvPr/>
        </p:nvSpPr>
        <p:spPr>
          <a:xfrm>
            <a:off x="7660572" y="669852"/>
            <a:ext cx="4432624" cy="338554"/>
          </a:xfrm>
          <a:prstGeom prst="rect">
            <a:avLst/>
          </a:prstGeom>
          <a:noFill/>
        </p:spPr>
        <p:txBody>
          <a:bodyPr wrap="none" rtlCol="0">
            <a:spAutoFit/>
          </a:bodyPr>
          <a:lstStyle/>
          <a:p>
            <a:pPr algn="r"/>
            <a:r>
              <a:rPr lang="ne-NP" sz="1600" b="1" dirty="0" err="1"/>
              <a:t>एलेन</a:t>
            </a:r>
            <a:r>
              <a:rPr lang="ne-NP" sz="1600" b="1" dirty="0"/>
              <a:t> जी. </a:t>
            </a:r>
            <a:r>
              <a:rPr lang="ne-NP" sz="1600" b="1" dirty="0" err="1"/>
              <a:t>ह्वाइट</a:t>
            </a:r>
            <a:r>
              <a:rPr lang="ne-NP" sz="1600" b="1" dirty="0"/>
              <a:t> (द </a:t>
            </a:r>
            <a:r>
              <a:rPr lang="ne-NP" sz="1600" b="1" dirty="0" err="1"/>
              <a:t>फेथ</a:t>
            </a:r>
            <a:r>
              <a:rPr lang="ne-NP" sz="1600" b="1" dirty="0"/>
              <a:t> आई </a:t>
            </a:r>
            <a:r>
              <a:rPr lang="ne-NP" sz="1600" b="1" dirty="0" err="1"/>
              <a:t>लिभ</a:t>
            </a:r>
            <a:r>
              <a:rPr lang="ne-NP" sz="1600" b="1" dirty="0"/>
              <a:t> बाइ, जुन २३)</a:t>
            </a:r>
            <a:endParaRPr lang="en" sz="1600" b="1" dirty="0"/>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46942"/>
            <a:ext cx="12191999"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e-NP"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cs typeface="Kalimati" panose="00000400000000000000" pitchFamily="2"/>
              </a:rPr>
              <a:t>“अनि यदि </a:t>
            </a:r>
            <a:r>
              <a:rPr kumimoji="0" lang="ne-NP"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cs typeface="Kalimati" panose="00000400000000000000" pitchFamily="2"/>
              </a:rPr>
              <a:t>ख्रीष्ट</a:t>
            </a:r>
            <a:r>
              <a:rPr kumimoji="0" lang="ne-NP"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cs typeface="Kalimati" panose="00000400000000000000" pitchFamily="2"/>
              </a:rPr>
              <a:t> </a:t>
            </a:r>
            <a:r>
              <a:rPr kumimoji="0" lang="ne-NP"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cs typeface="Kalimati" panose="00000400000000000000" pitchFamily="2"/>
              </a:rPr>
              <a:t>बौरिउठ्नुभएको</a:t>
            </a:r>
            <a:r>
              <a:rPr kumimoji="0" lang="ne-NP"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cs typeface="Kalimati" panose="00000400000000000000" pitchFamily="2"/>
              </a:rPr>
              <a:t> छैन भने त हाम्रा प्रचार व्यर्थ छ, र तिमीहरूको विश्वास पनि व्यर्थ छ। . . . अनि यदि </a:t>
            </a:r>
            <a:r>
              <a:rPr kumimoji="0" lang="ne-NP"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cs typeface="Kalimati" panose="00000400000000000000" pitchFamily="2"/>
              </a:rPr>
              <a:t>ख्रीष्ट</a:t>
            </a:r>
            <a:r>
              <a:rPr kumimoji="0" lang="ne-NP"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cs typeface="Kalimati" panose="00000400000000000000" pitchFamily="2"/>
              </a:rPr>
              <a:t> </a:t>
            </a:r>
            <a:r>
              <a:rPr kumimoji="0" lang="ne-NP"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cs typeface="Kalimati" panose="00000400000000000000" pitchFamily="2"/>
              </a:rPr>
              <a:t>बौरिउठ्नुभएको</a:t>
            </a:r>
            <a:r>
              <a:rPr kumimoji="0" lang="ne-NP"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cs typeface="Kalimati" panose="00000400000000000000" pitchFamily="2"/>
              </a:rPr>
              <a:t> छैन भने तिमीहरूको विश्वास निरर्थक छ; तिमीहरू अझै आफ्ना पापहरूमै </a:t>
            </a:r>
            <a:r>
              <a:rPr kumimoji="0" lang="ne-NP"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cs typeface="Kalimati" panose="00000400000000000000" pitchFamily="2"/>
              </a:rPr>
              <a:t>छौ</a:t>
            </a:r>
            <a:r>
              <a:rPr kumimoji="0" lang="ne-NP"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cs typeface="Kalimati" panose="00000400000000000000" pitchFamily="2"/>
              </a:rPr>
              <a:t>!” (१ </a:t>
            </a:r>
            <a:r>
              <a:rPr kumimoji="0" lang="ne-NP"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cs typeface="Kalimati" panose="00000400000000000000" pitchFamily="2"/>
              </a:rPr>
              <a:t>कोरिन्थी</a:t>
            </a:r>
            <a:r>
              <a:rPr kumimoji="0" lang="ne-NP"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cs typeface="Kalimati" panose="00000400000000000000" pitchFamily="2"/>
              </a:rPr>
              <a:t> १५:१४, १७</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cs typeface="Kalimati" panose="00000400000000000000" pitchFamily="2"/>
            </a:endParaRPr>
          </a:p>
        </p:txBody>
      </p:sp>
    </p:spTree>
    <p:extLst>
      <p:ext uri="{BB962C8B-B14F-4D97-AF65-F5344CB8AC3E}">
        <p14:creationId xmlns:p14="http://schemas.microsoft.com/office/powerpoint/2010/main" val="314092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2405061821"/>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105013"/>
            <a:ext cx="10015538" cy="1015663"/>
          </a:xfrm>
          <a:prstGeom prst="rect">
            <a:avLst/>
          </a:prstGeom>
          <a:noFill/>
        </p:spPr>
        <p:txBody>
          <a:bodyPr wrap="square" rtlCol="0">
            <a:spAutoFit/>
          </a:bodyPr>
          <a:lstStyle/>
          <a:p>
            <a:pPr>
              <a:spcBef>
                <a:spcPts val="600"/>
              </a:spcBef>
            </a:pPr>
            <a:r>
              <a:rPr lang="ne-NP" sz="2000" b="1" dirty="0" err="1">
                <a:cs typeface="Kalimati" panose="00000400000000000000" pitchFamily="2"/>
              </a:rPr>
              <a:t>प्लेटोका</a:t>
            </a:r>
            <a:r>
              <a:rPr lang="ne-NP" sz="2000" b="1" dirty="0">
                <a:cs typeface="Kalimati" panose="00000400000000000000" pitchFamily="2"/>
              </a:rPr>
              <a:t> सिद्धान्तहरूमा आधारित ग्रीक दर्शनअनुसार, शरीर (जो मूलतः खराब छ) अमर आत्माको एउटा जेल मात्र हो। यस्तो विचारलाई ध्यानमा राख्दा, ग्रीक वा </a:t>
            </a:r>
            <a:r>
              <a:rPr lang="ne-NP" sz="2000" b="1" dirty="0" err="1">
                <a:cs typeface="Kalimati" panose="00000400000000000000" pitchFamily="2"/>
              </a:rPr>
              <a:t>रोमीहरूका</a:t>
            </a:r>
            <a:r>
              <a:rPr lang="ne-NP" sz="2000" b="1" dirty="0">
                <a:cs typeface="Kalimati" panose="00000400000000000000" pitchFamily="2"/>
              </a:rPr>
              <a:t> लागि शरीरको पुनरुत्थानको के नै अर्थ हुन्थ्यो र?</a:t>
            </a:r>
            <a:endParaRPr lang="en" sz="2000" b="1" dirty="0">
              <a:cs typeface="Kalimati" panose="00000400000000000000" pitchFamily="2"/>
            </a:endParaRPr>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2" y="1098917"/>
            <a:ext cx="6893110" cy="1323439"/>
          </a:xfrm>
          <a:prstGeom prst="rect">
            <a:avLst/>
          </a:prstGeom>
          <a:noFill/>
        </p:spPr>
        <p:txBody>
          <a:bodyPr wrap="square">
            <a:spAutoFit/>
          </a:bodyPr>
          <a:lstStyle/>
          <a:p>
            <a:pPr>
              <a:spcBef>
                <a:spcPts val="600"/>
              </a:spcBef>
            </a:pPr>
            <a:r>
              <a:rPr lang="ne-NP" sz="2000" b="1" dirty="0">
                <a:cs typeface="Kalimati" panose="00000400000000000000" pitchFamily="2"/>
              </a:rPr>
              <a:t>यसै कारणले गर्दा, </a:t>
            </a:r>
            <a:r>
              <a:rPr lang="ne-NP" sz="2000" b="1" dirty="0" err="1">
                <a:cs typeface="Kalimati" panose="00000400000000000000" pitchFamily="2"/>
              </a:rPr>
              <a:t>कोरिन्थी</a:t>
            </a:r>
            <a:r>
              <a:rPr lang="ne-NP" sz="2000" b="1" dirty="0">
                <a:cs typeface="Kalimati" panose="00000400000000000000" pitchFamily="2"/>
              </a:rPr>
              <a:t> मण्डलीको एउटा समूहले पुनरुत्थानको अस्तित्वलाई अस्वीकार गरेको थियो। </a:t>
            </a:r>
            <a:r>
              <a:rPr lang="ne-NP" sz="2000" b="1" dirty="0" err="1">
                <a:cs typeface="Kalimati" panose="00000400000000000000" pitchFamily="2"/>
              </a:rPr>
              <a:t>पावलले</a:t>
            </a:r>
            <a:r>
              <a:rPr lang="ne-NP" sz="2000" b="1" dirty="0">
                <a:cs typeface="Kalimati" panose="00000400000000000000" pitchFamily="2"/>
              </a:rPr>
              <a:t> </a:t>
            </a:r>
            <a:r>
              <a:rPr lang="ne-NP" sz="2000" b="1" dirty="0" err="1">
                <a:cs typeface="Kalimati" panose="00000400000000000000" pitchFamily="2"/>
              </a:rPr>
              <a:t>कोरिन्थीहरूलाई</a:t>
            </a:r>
            <a:r>
              <a:rPr lang="ne-NP" sz="2000" b="1" dirty="0">
                <a:cs typeface="Kalimati" panose="00000400000000000000" pitchFamily="2"/>
              </a:rPr>
              <a:t> लेखेको पहिलो पत्रको </a:t>
            </a:r>
            <a:r>
              <a:rPr lang="ne-NP" sz="2000" b="1" dirty="0" err="1">
                <a:cs typeface="Kalimati" panose="00000400000000000000" pitchFamily="2"/>
              </a:rPr>
              <a:t>पन्ध्रौँ</a:t>
            </a:r>
            <a:r>
              <a:rPr lang="ne-NP" sz="2000" b="1" dirty="0">
                <a:cs typeface="Kalimati" panose="00000400000000000000" pitchFamily="2"/>
              </a:rPr>
              <a:t> अध्यायमा यस विषयलाई सम्बोधन गर्छन्।</a:t>
            </a:r>
            <a:endParaRPr lang="en" sz="2000" b="1" dirty="0">
              <a:cs typeface="Kalimati" panose="00000400000000000000" pitchFamily="2"/>
            </a:endParaRPr>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3" y="2400598"/>
            <a:ext cx="6893109" cy="1015663"/>
          </a:xfrm>
          <a:prstGeom prst="rect">
            <a:avLst/>
          </a:prstGeom>
          <a:noFill/>
        </p:spPr>
        <p:txBody>
          <a:bodyPr wrap="square">
            <a:spAutoFit/>
          </a:bodyPr>
          <a:lstStyle/>
          <a:p>
            <a:pPr lvl="0">
              <a:spcBef>
                <a:spcPts val="600"/>
              </a:spcBef>
              <a:defRPr/>
            </a:pPr>
            <a:r>
              <a:rPr lang="ne-NP" sz="2000" b="1" dirty="0">
                <a:solidFill>
                  <a:prstClr val="black"/>
                </a:solidFill>
                <a:cs typeface="Kalimati" panose="00000400000000000000" pitchFamily="2"/>
              </a:rPr>
              <a:t>यो कुनै सामान्य कुरा होइन। पुनरुत्थान मुक्तिसँग घनिष्ठ रूपमा जोडिएको छ। यदि पुनरुत्थान नै छैन भने... सुसमाचार प्रचार </a:t>
            </a:r>
            <a:r>
              <a:rPr lang="ne-NP" sz="2000" b="1" dirty="0" err="1">
                <a:solidFill>
                  <a:prstClr val="black"/>
                </a:solidFill>
                <a:cs typeface="Kalimati" panose="00000400000000000000" pitchFamily="2"/>
              </a:rPr>
              <a:t>गर्नुको</a:t>
            </a:r>
            <a:r>
              <a:rPr lang="ne-NP" sz="2000" b="1" dirty="0">
                <a:solidFill>
                  <a:prstClr val="black"/>
                </a:solidFill>
                <a:cs typeface="Kalimati" panose="00000400000000000000" pitchFamily="2"/>
              </a:rPr>
              <a:t> के अर्थ </a:t>
            </a:r>
            <a:r>
              <a:rPr lang="ne-NP" sz="2000" b="1" dirty="0" err="1">
                <a:solidFill>
                  <a:prstClr val="black"/>
                </a:solidFill>
                <a:cs typeface="Kalimati" panose="00000400000000000000" pitchFamily="2"/>
              </a:rPr>
              <a:t>रह्यो</a:t>
            </a:r>
            <a:r>
              <a:rPr lang="ne-NP" sz="2000" b="1" dirty="0">
                <a:solidFill>
                  <a:prstClr val="black"/>
                </a:solidFill>
                <a:cs typeface="Kalimati" panose="00000400000000000000" pitchFamily="2"/>
              </a:rPr>
              <a:t> र?</a:t>
            </a:r>
            <a:endParaRPr kumimoji="0" lang="en" sz="2000" b="1" i="0" u="none" strike="noStrike" kern="1200" cap="none" spc="0" normalizeH="0" baseline="0" noProof="0" dirty="0">
              <a:ln>
                <a:noFill/>
              </a:ln>
              <a:solidFill>
                <a:prstClr val="black"/>
              </a:solidFill>
              <a:effectLst/>
              <a:uLnTx/>
              <a:uFillTx/>
              <a:latin typeface="Aptos" panose="02110004020202020204"/>
              <a:cs typeface="Kalimati" panose="00000400000000000000" pitchFamily="2"/>
            </a:endParaRP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1188787"/>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ne-NP" sz="6000" b="1" dirty="0" err="1">
                <a:ln w="9525">
                  <a:solidFill>
                    <a:schemeClr val="bg1"/>
                  </a:solidFill>
                  <a:prstDash val="solid"/>
                </a:ln>
                <a:solidFill>
                  <a:srgbClr val="3D9D78"/>
                </a:solidFill>
                <a:effectLst>
                  <a:outerShdw blurRad="12700" dist="38100" dir="2700000" algn="tl" rotWithShape="0">
                    <a:schemeClr val="accent4"/>
                  </a:outerShdw>
                </a:effectLst>
              </a:rPr>
              <a:t>येशूको</a:t>
            </a:r>
            <a:r>
              <a:rPr lang="ne-NP" sz="6000" b="1" dirty="0">
                <a:ln w="9525">
                  <a:solidFill>
                    <a:schemeClr val="bg1"/>
                  </a:solidFill>
                  <a:prstDash val="solid"/>
                </a:ln>
                <a:solidFill>
                  <a:srgbClr val="3D9D78"/>
                </a:solidFill>
                <a:effectLst>
                  <a:outerShdw blurRad="12700" dist="38100" dir="2700000" algn="tl" rotWithShape="0">
                    <a:schemeClr val="accent4"/>
                  </a:outerShdw>
                </a:effectLst>
              </a:rPr>
              <a:t> पुनरुत्थान</a:t>
            </a:r>
            <a:endParaRPr lang="en" sz="6000" b="1" dirty="0">
              <a:ln w="9525">
                <a:solidFill>
                  <a:schemeClr val="bg1"/>
                </a:solidFill>
                <a:prstDash val="solid"/>
              </a:ln>
              <a:solidFill>
                <a:srgbClr val="CC3C99"/>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ne-NP"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के पुनरुत्थान एक ऐतिहासिक घटना थियो</a:t>
            </a:r>
            <a:r>
              <a:rPr lang="en"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a:t>
            </a:r>
          </a:p>
        </p:txBody>
      </p:sp>
      <p:sp>
        <p:nvSpPr>
          <p:cNvPr id="5" name="CuadroTexto 4">
            <a:extLst>
              <a:ext uri="{FF2B5EF4-FFF2-40B4-BE49-F238E27FC236}">
                <a16:creationId xmlns:a16="http://schemas.microsoft.com/office/drawing/2014/main" id="{6053ACF8-9E2C-81C0-8C0D-C5DC02B09D78}"/>
              </a:ext>
            </a:extLst>
          </p:cNvPr>
          <p:cNvSpPr txBox="1"/>
          <p:nvPr/>
        </p:nvSpPr>
        <p:spPr>
          <a:xfrm>
            <a:off x="1" y="641410"/>
            <a:ext cx="12192000" cy="646331"/>
          </a:xfrm>
          <a:prstGeom prst="rect">
            <a:avLst/>
          </a:prstGeom>
          <a:noFill/>
        </p:spPr>
        <p:txBody>
          <a:bodyPr wrap="square">
            <a:spAutoFit/>
          </a:bodyPr>
          <a:lstStyle/>
          <a:p>
            <a:pPr algn="ct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ne-NP"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cs typeface="Kalimati" panose="00000400000000000000" pitchFamily="2"/>
              </a:rPr>
              <a:t>किनभने जुन कुरा मैले पनि पाएँ, त्यही सबैभन्दा मुख्य कुराको रूपमा मैले तिमीहरूलाई </a:t>
            </a:r>
            <a:r>
              <a:rPr lang="ne-NP"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cs typeface="Kalimati" panose="00000400000000000000" pitchFamily="2"/>
              </a:rPr>
              <a:t>सुम्पिदिएँ</a:t>
            </a:r>
            <a:r>
              <a:rPr lang="ne-NP"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cs typeface="Kalimati" panose="00000400000000000000" pitchFamily="2"/>
              </a:rPr>
              <a:t>, कि धर्मशास्त्रअनुसार </a:t>
            </a:r>
            <a:r>
              <a:rPr lang="ne-NP"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cs typeface="Kalimati" panose="00000400000000000000" pitchFamily="2"/>
              </a:rPr>
              <a:t>ख्रीष्ट</a:t>
            </a:r>
            <a:r>
              <a:rPr lang="ne-NP"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cs typeface="Kalimati" panose="00000400000000000000" pitchFamily="2"/>
              </a:rPr>
              <a:t> हाम्रा पापहरूका लागि मर्नुभयो, र उहाँ गाडिनुभयो, र धर्मशास्त्रअनुसार नै तेस्रो दिनमा </a:t>
            </a:r>
            <a:r>
              <a:rPr lang="ne-NP"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cs typeface="Kalimati" panose="00000400000000000000" pitchFamily="2"/>
              </a:rPr>
              <a:t>बौरिउठ्नुभयो</a:t>
            </a:r>
            <a:r>
              <a:rPr lang="ne-NP"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cs typeface="Kalimati" panose="00000400000000000000" pitchFamily="2"/>
              </a:rPr>
              <a:t>।” (१ </a:t>
            </a:r>
            <a:r>
              <a:rPr lang="ne-NP"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cs typeface="Kalimati" panose="00000400000000000000" pitchFamily="2"/>
              </a:rPr>
              <a:t>कोरिन्थी</a:t>
            </a:r>
            <a:r>
              <a:rPr lang="ne-NP"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cs typeface="Kalimati" panose="00000400000000000000" pitchFamily="2"/>
              </a:rPr>
              <a:t> १५:३-४)</a:t>
            </a:r>
            <a:endPar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cs typeface="Kalimati" panose="00000400000000000000" pitchFamily="2"/>
            </a:endParaRPr>
          </a:p>
        </p:txBody>
      </p:sp>
      <p:sp>
        <p:nvSpPr>
          <p:cNvPr id="6" name="CuadroTexto 5">
            <a:extLst>
              <a:ext uri="{FF2B5EF4-FFF2-40B4-BE49-F238E27FC236}">
                <a16:creationId xmlns:a16="http://schemas.microsoft.com/office/drawing/2014/main" id="{F4A97D85-3CB4-D723-C425-CB34890D573A}"/>
              </a:ext>
            </a:extLst>
          </p:cNvPr>
          <p:cNvSpPr txBox="1"/>
          <p:nvPr/>
        </p:nvSpPr>
        <p:spPr>
          <a:xfrm>
            <a:off x="228599" y="1609514"/>
            <a:ext cx="8734425" cy="646331"/>
          </a:xfrm>
          <a:prstGeom prst="rect">
            <a:avLst/>
          </a:prstGeom>
          <a:noFill/>
        </p:spPr>
        <p:txBody>
          <a:bodyPr wrap="square" rtlCol="0">
            <a:spAutoFit/>
          </a:bodyPr>
          <a:lstStyle/>
          <a:p>
            <a:pPr>
              <a:spcBef>
                <a:spcPts val="600"/>
              </a:spcBef>
            </a:pPr>
            <a:r>
              <a:rPr lang="ne-NP" b="1" dirty="0">
                <a:cs typeface="Kalimati" panose="00000400000000000000" pitchFamily="2"/>
              </a:rPr>
              <a:t>पुनरुत्थानको बारेमा </a:t>
            </a:r>
            <a:r>
              <a:rPr lang="ne-NP" b="1" dirty="0" err="1">
                <a:cs typeface="Kalimati" panose="00000400000000000000" pitchFamily="2"/>
              </a:rPr>
              <a:t>कोरिन्थीहरूमा</a:t>
            </a:r>
            <a:r>
              <a:rPr lang="ne-NP" b="1" dirty="0">
                <a:cs typeface="Kalimati" panose="00000400000000000000" pitchFamily="2"/>
              </a:rPr>
              <a:t> भएका शङ्काहरूलाई सम्बोधन </a:t>
            </a:r>
            <a:r>
              <a:rPr lang="ne-NP" b="1" dirty="0" err="1">
                <a:cs typeface="Kalimati" panose="00000400000000000000" pitchFamily="2"/>
              </a:rPr>
              <a:t>गर्नुअघि</a:t>
            </a:r>
            <a:r>
              <a:rPr lang="ne-NP" b="1" dirty="0">
                <a:cs typeface="Kalimati" panose="00000400000000000000" pitchFamily="2"/>
              </a:rPr>
              <a:t>, </a:t>
            </a:r>
            <a:r>
              <a:rPr lang="ne-NP" b="1" dirty="0" err="1">
                <a:cs typeface="Kalimati" panose="00000400000000000000" pitchFamily="2"/>
              </a:rPr>
              <a:t>पावलले</a:t>
            </a:r>
            <a:r>
              <a:rPr lang="ne-NP" b="1" dirty="0">
                <a:cs typeface="Kalimati" panose="00000400000000000000" pitchFamily="2"/>
              </a:rPr>
              <a:t> उनीहरूलाई सुसमाचारले कसरी काम गर्छ भनेर सम्झाउँछन् (१ </a:t>
            </a:r>
            <a:r>
              <a:rPr lang="ne-NP" b="1" dirty="0" err="1">
                <a:cs typeface="Kalimati" panose="00000400000000000000" pitchFamily="2"/>
              </a:rPr>
              <a:t>कोरिन्थी</a:t>
            </a:r>
            <a:r>
              <a:rPr lang="ne-NP" b="1" dirty="0">
                <a:cs typeface="Kalimati" panose="00000400000000000000" pitchFamily="2"/>
              </a:rPr>
              <a:t> १५:१-२):</a:t>
            </a:r>
            <a:endParaRPr lang="en" b="1" dirty="0">
              <a:cs typeface="Kalimati" panose="00000400000000000000" pitchFamily="2"/>
            </a:endParaRPr>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3905946633"/>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007136"/>
            <a:ext cx="8734425" cy="400110"/>
          </a:xfrm>
          <a:prstGeom prst="rect">
            <a:avLst/>
          </a:prstGeom>
          <a:noFill/>
        </p:spPr>
        <p:txBody>
          <a:bodyPr wrap="square" rtlCol="0">
            <a:spAutoFit/>
          </a:bodyPr>
          <a:lstStyle/>
          <a:p>
            <a:pPr>
              <a:spcBef>
                <a:spcPts val="600"/>
              </a:spcBef>
            </a:pPr>
            <a:r>
              <a:rPr lang="ne-NP" sz="2000" b="1" dirty="0"/>
              <a:t>अनि प्रचार गरिने सुसमाचार के हो? (१ </a:t>
            </a:r>
            <a:r>
              <a:rPr lang="ne-NP" sz="2000" b="1" dirty="0" err="1"/>
              <a:t>कोरिन्थी</a:t>
            </a:r>
            <a:r>
              <a:rPr lang="ne-NP" sz="2000" b="1" dirty="0"/>
              <a:t> १५:३-४)</a:t>
            </a:r>
            <a:endParaRPr lang="en" sz="2000" b="1" dirty="0"/>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2524186184"/>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096982"/>
            <a:ext cx="8734425" cy="707886"/>
          </a:xfrm>
          <a:prstGeom prst="rect">
            <a:avLst/>
          </a:prstGeom>
          <a:noFill/>
        </p:spPr>
        <p:txBody>
          <a:bodyPr wrap="square" rtlCol="0">
            <a:spAutoFit/>
          </a:bodyPr>
          <a:lstStyle/>
          <a:p>
            <a:pPr>
              <a:spcBef>
                <a:spcPts val="600"/>
              </a:spcBef>
            </a:pPr>
            <a:r>
              <a:rPr lang="ne-NP" sz="2000" b="1" dirty="0"/>
              <a:t>अनि पुनरुत्थान एक ऐतिहासिक घटना थियो भनेर हामीलाई कसरी थाहा हुन्छ? पुनरुत्थान </a:t>
            </a:r>
            <a:r>
              <a:rPr lang="ne-NP" sz="2000" b="1" dirty="0" err="1"/>
              <a:t>हुनुभएका</a:t>
            </a:r>
            <a:r>
              <a:rPr lang="ne-NP" sz="2000" b="1" dirty="0"/>
              <a:t> </a:t>
            </a:r>
            <a:r>
              <a:rPr lang="ne-NP" sz="2000" b="1" dirty="0" err="1"/>
              <a:t>येशूलाई</a:t>
            </a:r>
            <a:r>
              <a:rPr lang="ne-NP" sz="2000" b="1" dirty="0"/>
              <a:t> कस-कसले देखे? (१ </a:t>
            </a:r>
            <a:r>
              <a:rPr lang="ne-NP" sz="2000" b="1" dirty="0" err="1"/>
              <a:t>कोरिन्थी</a:t>
            </a:r>
            <a:r>
              <a:rPr lang="ne-NP" sz="2000" b="1" dirty="0"/>
              <a:t> १५:५-८)</a:t>
            </a:r>
            <a:endParaRPr lang="en" sz="2000" b="1" dirty="0"/>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613850203"/>
              </p:ext>
            </p:extLst>
          </p:nvPr>
        </p:nvGraphicFramePr>
        <p:xfrm>
          <a:off x="228597" y="4847853"/>
          <a:ext cx="8553451"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228597" y="5494603"/>
            <a:ext cx="8553451" cy="1323439"/>
          </a:xfrm>
          <a:prstGeom prst="rect">
            <a:avLst/>
          </a:prstGeom>
          <a:noFill/>
        </p:spPr>
        <p:txBody>
          <a:bodyPr wrap="square" rtlCol="0">
            <a:spAutoFit/>
          </a:bodyPr>
          <a:lstStyle/>
          <a:p>
            <a:pPr>
              <a:spcBef>
                <a:spcPts val="600"/>
              </a:spcBef>
            </a:pPr>
            <a:r>
              <a:rPr lang="ne-NP" sz="2000" b="1" dirty="0" err="1"/>
              <a:t>पावलले</a:t>
            </a:r>
            <a:r>
              <a:rPr lang="ne-NP" sz="2000" b="1" dirty="0"/>
              <a:t> स्पष्ट पार्छन् कि सुसमाचार परमेश्वरको कार्य हो जुन “धर्मशास्त्रअनुसार” सम्पन्न भएको छ। अर्थात्, यो एक पहिल्यै तोकिएको योजना हो जसमा पुनरुत्थानले मौलिक भूमिका खेल्छ। के कसैलाई अझै शङ्का छ? त्यति बेलासम्म </a:t>
            </a:r>
            <a:r>
              <a:rPr lang="ne-NP" sz="2000" b="1" dirty="0" err="1"/>
              <a:t>जीवितै</a:t>
            </a:r>
            <a:r>
              <a:rPr lang="ne-NP" sz="2000" b="1" dirty="0"/>
              <a:t> रहेका साक्षीहरूलाई सोध्न सकिन्थ्यो!</a:t>
            </a:r>
            <a:endParaRPr lang="en" sz="2000" b="1" dirty="0"/>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email">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132860" y="1551649"/>
            <a:ext cx="6476332" cy="2342949"/>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ne-NP" noProof="0" dirty="0" err="1">
                <a:solidFill>
                  <a:srgbClr val="207A3E"/>
                </a:solidFill>
              </a:rPr>
              <a:t>येशूको</a:t>
            </a:r>
            <a:r>
              <a:rPr lang="ne-NP" noProof="0" dirty="0">
                <a:solidFill>
                  <a:srgbClr val="207A3E"/>
                </a:solidFill>
              </a:rPr>
              <a:t> पुनरुत्थानका परिणामहरू</a:t>
            </a:r>
            <a:endParaRPr lang="en" noProof="0" dirty="0">
              <a:solidFill>
                <a:srgbClr val="7030A0"/>
              </a:solidFill>
            </a:endParaRP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40422"/>
            <a:ext cx="10196623" cy="523220"/>
          </a:xfrm>
          <a:prstGeom prst="rect">
            <a:avLst/>
          </a:prstGeom>
          <a:noFill/>
        </p:spPr>
        <p:txBody>
          <a:bodyPr wrap="square">
            <a:spAutoFit/>
          </a:bodyPr>
          <a:lstStyle/>
          <a:p>
            <a:pPr algn="ctr"/>
            <a:r>
              <a:rPr lang="ne-NP" sz="2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यदि </a:t>
            </a:r>
            <a:r>
              <a:rPr lang="ne-NP" sz="28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ख्रीष्ट</a:t>
            </a:r>
            <a:r>
              <a:rPr lang="ne-NP" sz="2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 </a:t>
            </a:r>
            <a:r>
              <a:rPr lang="ne-NP" sz="28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मरेकाहरूबाट</a:t>
            </a:r>
            <a:r>
              <a:rPr lang="ne-NP" sz="2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 </a:t>
            </a:r>
            <a:r>
              <a:rPr lang="ne-NP" sz="28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बौरिउठ्नुभएको</a:t>
            </a:r>
            <a:r>
              <a:rPr lang="ne-NP" sz="2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 थिएन भने के हुन्थ्यो?</a:t>
            </a:r>
            <a:endParaRPr lang="en" sz="2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2A1D170E-9940-87F9-6F58-F7AAC90623ED}"/>
              </a:ext>
            </a:extLst>
          </p:cNvPr>
          <p:cNvSpPr txBox="1"/>
          <p:nvPr/>
        </p:nvSpPr>
        <p:spPr>
          <a:xfrm>
            <a:off x="1329069" y="643622"/>
            <a:ext cx="7538484" cy="646331"/>
          </a:xfrm>
          <a:prstGeom prst="rect">
            <a:avLst/>
          </a:prstGeom>
          <a:noFill/>
        </p:spPr>
        <p:txBody>
          <a:bodyPr wrap="square">
            <a:spAutoFit/>
          </a:bodyPr>
          <a:lstStyle/>
          <a:p>
            <a:pPr algn="ctr"/>
            <a:r>
              <a:rPr lang="e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ne-NP"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“अनि यदि </a:t>
            </a:r>
            <a:r>
              <a:rPr lang="ne-NP"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ख्रीष्ट</a:t>
            </a:r>
            <a:r>
              <a:rPr lang="ne-NP"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ne-NP"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बौरिउठ्नुभएको</a:t>
            </a:r>
            <a:r>
              <a:rPr lang="ne-NP"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छैन भने त हाम्रा प्रचार व्यर्थ छ, र तिमीहरूको विश्वास पनि व्यर्थ छ।” (१ </a:t>
            </a:r>
            <a:r>
              <a:rPr lang="ne-NP"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कोरिन्थी</a:t>
            </a:r>
            <a:r>
              <a:rPr lang="ne-NP"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१५:१४)</a:t>
            </a:r>
            <a:endPar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413064"/>
            <a:ext cx="9824485" cy="1015663"/>
          </a:xfrm>
          <a:prstGeom prst="rect">
            <a:avLst/>
          </a:prstGeom>
          <a:noFill/>
        </p:spPr>
        <p:txBody>
          <a:bodyPr wrap="square" rtlCol="0">
            <a:spAutoFit/>
          </a:bodyPr>
          <a:lstStyle/>
          <a:p>
            <a:pPr>
              <a:spcBef>
                <a:spcPts val="600"/>
              </a:spcBef>
            </a:pPr>
            <a:r>
              <a:rPr lang="ne-NP" sz="2000" b="1" dirty="0">
                <a:cs typeface="Kalimati" panose="00000400000000000000" pitchFamily="2"/>
              </a:rPr>
              <a:t>पुनरुत्थानको सम्भावनालाई अस्वीकार गर्नाले </a:t>
            </a:r>
            <a:r>
              <a:rPr lang="ne-NP" sz="2000" b="1" dirty="0" err="1">
                <a:cs typeface="Kalimati" panose="00000400000000000000" pitchFamily="2"/>
              </a:rPr>
              <a:t>क्रिश्चियन</a:t>
            </a:r>
            <a:r>
              <a:rPr lang="ne-NP" sz="2000" b="1" dirty="0">
                <a:cs typeface="Kalimati" panose="00000400000000000000" pitchFamily="2"/>
              </a:rPr>
              <a:t> (इसाई) विश्वाससँग अमेल पैदा गर्छ, किनभने “यदि </a:t>
            </a:r>
            <a:r>
              <a:rPr lang="ne-NP" sz="2000" b="1" dirty="0" err="1">
                <a:cs typeface="Kalimati" panose="00000400000000000000" pitchFamily="2"/>
              </a:rPr>
              <a:t>मरेकाहरूको</a:t>
            </a:r>
            <a:r>
              <a:rPr lang="ne-NP" sz="2000" b="1" dirty="0">
                <a:cs typeface="Kalimati" panose="00000400000000000000" pitchFamily="2"/>
              </a:rPr>
              <a:t> पुनरुत्थान हुँदैन भने त </a:t>
            </a:r>
            <a:r>
              <a:rPr lang="ne-NP" sz="2000" b="1" dirty="0" err="1">
                <a:cs typeface="Kalimati" panose="00000400000000000000" pitchFamily="2"/>
              </a:rPr>
              <a:t>ख्रीष्ट</a:t>
            </a:r>
            <a:r>
              <a:rPr lang="ne-NP" sz="2000" b="1" dirty="0">
                <a:cs typeface="Kalimati" panose="00000400000000000000" pitchFamily="2"/>
              </a:rPr>
              <a:t> पनि </a:t>
            </a:r>
            <a:r>
              <a:rPr lang="ne-NP" sz="2000" b="1" dirty="0" err="1">
                <a:cs typeface="Kalimati" panose="00000400000000000000" pitchFamily="2"/>
              </a:rPr>
              <a:t>बौरिउठ्नुभएको</a:t>
            </a:r>
            <a:r>
              <a:rPr lang="ne-NP" sz="2000" b="1" dirty="0">
                <a:cs typeface="Kalimati" panose="00000400000000000000" pitchFamily="2"/>
              </a:rPr>
              <a:t> छैन” (१ </a:t>
            </a:r>
            <a:r>
              <a:rPr lang="ne-NP" sz="2000" b="1" dirty="0" err="1">
                <a:cs typeface="Kalimati" panose="00000400000000000000" pitchFamily="2"/>
              </a:rPr>
              <a:t>कोरिन्थी</a:t>
            </a:r>
            <a:r>
              <a:rPr lang="ne-NP" sz="2000" b="1" dirty="0">
                <a:cs typeface="Kalimati" panose="00000400000000000000" pitchFamily="2"/>
              </a:rPr>
              <a:t> १५:१२-१३)। अनि यदि </a:t>
            </a:r>
            <a:r>
              <a:rPr lang="ne-NP" sz="2000" b="1" dirty="0" err="1">
                <a:cs typeface="Kalimati" panose="00000400000000000000" pitchFamily="2"/>
              </a:rPr>
              <a:t>येशू</a:t>
            </a:r>
            <a:r>
              <a:rPr lang="ne-NP" sz="2000" b="1" dirty="0">
                <a:cs typeface="Kalimati" panose="00000400000000000000" pitchFamily="2"/>
              </a:rPr>
              <a:t> </a:t>
            </a:r>
            <a:r>
              <a:rPr lang="ne-NP" sz="2000" b="1" dirty="0" err="1">
                <a:cs typeface="Kalimati" panose="00000400000000000000" pitchFamily="2"/>
              </a:rPr>
              <a:t>बौरिउठ्नुभएको</a:t>
            </a:r>
            <a:r>
              <a:rPr lang="ne-NP" sz="2000" b="1" dirty="0">
                <a:cs typeface="Kalimati" panose="00000400000000000000" pitchFamily="2"/>
              </a:rPr>
              <a:t> छैन भने...</a:t>
            </a:r>
            <a:endParaRPr lang="en" sz="2000" b="1" dirty="0">
              <a:cs typeface="Kalimati" panose="00000400000000000000" pitchFamily="2"/>
            </a:endParaRP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3117185340"/>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303715" y="4534287"/>
            <a:ext cx="6861550" cy="1323439"/>
          </a:xfrm>
          <a:prstGeom prst="rect">
            <a:avLst/>
          </a:prstGeom>
          <a:noFill/>
        </p:spPr>
        <p:txBody>
          <a:bodyPr wrap="square" rtlCol="0">
            <a:spAutoFit/>
          </a:bodyPr>
          <a:lstStyle/>
          <a:p>
            <a:pPr>
              <a:spcBef>
                <a:spcPts val="600"/>
              </a:spcBef>
            </a:pPr>
            <a:r>
              <a:rPr lang="ne-NP" sz="2000" b="1" dirty="0" err="1">
                <a:cs typeface="Kalimati" panose="00000400000000000000" pitchFamily="2"/>
              </a:rPr>
              <a:t>पुनरुत्थानबिना</a:t>
            </a:r>
            <a:r>
              <a:rPr lang="ne-NP" sz="2000" b="1" dirty="0">
                <a:cs typeface="Kalimati" panose="00000400000000000000" pitchFamily="2"/>
              </a:rPr>
              <a:t>, </a:t>
            </a:r>
            <a:r>
              <a:rPr lang="ne-NP" sz="2000" b="1" dirty="0" err="1">
                <a:cs typeface="Kalimati" panose="00000400000000000000" pitchFamily="2"/>
              </a:rPr>
              <a:t>येशू</a:t>
            </a:r>
            <a:r>
              <a:rPr lang="ne-NP" sz="2000" b="1" dirty="0">
                <a:cs typeface="Kalimati" panose="00000400000000000000" pitchFamily="2"/>
              </a:rPr>
              <a:t> </a:t>
            </a:r>
            <a:r>
              <a:rPr lang="ne-NP" sz="2000" b="1" dirty="0" err="1">
                <a:cs typeface="Kalimati" panose="00000400000000000000" pitchFamily="2"/>
              </a:rPr>
              <a:t>विनाकारण</a:t>
            </a:r>
            <a:r>
              <a:rPr lang="ne-NP" sz="2000" b="1" dirty="0">
                <a:cs typeface="Kalimati" panose="00000400000000000000" pitchFamily="2"/>
              </a:rPr>
              <a:t> मारिनुभएको एक धर्मी मानिस मात्र हुनुहुनेछ, जो बचाउन असमर्थ हुनुहुन्छ। “तर वास्तवमा </a:t>
            </a:r>
            <a:r>
              <a:rPr lang="ne-NP" sz="2000" b="1" dirty="0" err="1">
                <a:cs typeface="Kalimati" panose="00000400000000000000" pitchFamily="2"/>
              </a:rPr>
              <a:t>ख्रीष्ट</a:t>
            </a:r>
            <a:r>
              <a:rPr lang="ne-NP" sz="2000" b="1" dirty="0">
                <a:cs typeface="Kalimati" panose="00000400000000000000" pitchFamily="2"/>
              </a:rPr>
              <a:t> </a:t>
            </a:r>
            <a:r>
              <a:rPr lang="ne-NP" sz="2000" b="1" dirty="0" err="1">
                <a:cs typeface="Kalimati" panose="00000400000000000000" pitchFamily="2"/>
              </a:rPr>
              <a:t>मरेकाहरूबाट</a:t>
            </a:r>
            <a:r>
              <a:rPr lang="ne-NP" sz="2000" b="1" dirty="0">
                <a:cs typeface="Kalimati" panose="00000400000000000000" pitchFamily="2"/>
              </a:rPr>
              <a:t> </a:t>
            </a:r>
            <a:r>
              <a:rPr lang="ne-NP" sz="2000" b="1" dirty="0" err="1">
                <a:cs typeface="Kalimati" panose="00000400000000000000" pitchFamily="2"/>
              </a:rPr>
              <a:t>बौरिउठ्नुभएको</a:t>
            </a:r>
            <a:r>
              <a:rPr lang="ne-NP" sz="2000" b="1" dirty="0">
                <a:cs typeface="Kalimati" panose="00000400000000000000" pitchFamily="2"/>
              </a:rPr>
              <a:t> छ” (१ </a:t>
            </a:r>
            <a:r>
              <a:rPr lang="ne-NP" sz="2000" b="1" dirty="0" err="1">
                <a:cs typeface="Kalimati" panose="00000400000000000000" pitchFamily="2"/>
              </a:rPr>
              <a:t>कोरिन्थी</a:t>
            </a:r>
            <a:r>
              <a:rPr lang="ne-NP" sz="2000" b="1" dirty="0">
                <a:cs typeface="Kalimati" panose="00000400000000000000" pitchFamily="2"/>
              </a:rPr>
              <a:t> १५:२०</a:t>
            </a:r>
            <a:r>
              <a:rPr lang="en-US" sz="2000" b="1" dirty="0">
                <a:cs typeface="Kalimati" panose="00000400000000000000" pitchFamily="2"/>
              </a:rPr>
              <a:t>a)। </a:t>
            </a:r>
            <a:r>
              <a:rPr lang="ne-NP" sz="2000" b="1" dirty="0">
                <a:cs typeface="Kalimati" panose="00000400000000000000" pitchFamily="2"/>
              </a:rPr>
              <a:t>हामीसँग एक जीवित </a:t>
            </a:r>
            <a:r>
              <a:rPr lang="ne-NP" sz="2000" b="1" dirty="0" err="1">
                <a:cs typeface="Kalimati" panose="00000400000000000000" pitchFamily="2"/>
              </a:rPr>
              <a:t>उद्धारकर्ता</a:t>
            </a:r>
            <a:r>
              <a:rPr lang="ne-NP" sz="2000" b="1" dirty="0">
                <a:cs typeface="Kalimati" panose="00000400000000000000" pitchFamily="2"/>
              </a:rPr>
              <a:t> हुनुहुन्छ।</a:t>
            </a:r>
            <a:r>
              <a:rPr lang="en" sz="2000" b="1" dirty="0">
                <a:cs typeface="Kalimati" panose="00000400000000000000" pitchFamily="2"/>
              </a:rPr>
              <a:t>.</a:t>
            </a:r>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n"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03715" y="5778073"/>
            <a:ext cx="6861550" cy="1015663"/>
          </a:xfrm>
          <a:prstGeom prst="rect">
            <a:avLst/>
          </a:prstGeom>
          <a:noFill/>
        </p:spPr>
        <p:txBody>
          <a:bodyPr wrap="square">
            <a:spAutoFit/>
          </a:bodyPr>
          <a:lstStyle/>
          <a:p>
            <a:pPr lvl="0">
              <a:spcBef>
                <a:spcPts val="600"/>
              </a:spcBef>
              <a:defRPr/>
            </a:pPr>
            <a:r>
              <a:rPr lang="ne-NP" sz="2000" b="1" dirty="0">
                <a:solidFill>
                  <a:prstClr val="black"/>
                </a:solidFill>
              </a:rPr>
              <a:t>यसै कारणले गर्दा, सुसमाचारको अर्थ छ; हाम्रो विश्वासको पनि अर्थ छ; हामी विश्वासी साक्षी </a:t>
            </a:r>
            <a:r>
              <a:rPr lang="ne-NP" sz="2000" b="1" dirty="0" err="1">
                <a:solidFill>
                  <a:prstClr val="black"/>
                </a:solidFill>
              </a:rPr>
              <a:t>हौँ</a:t>
            </a:r>
            <a:r>
              <a:rPr lang="ne-NP" sz="2000" b="1" dirty="0">
                <a:solidFill>
                  <a:prstClr val="black"/>
                </a:solidFill>
              </a:rPr>
              <a:t>; हाम्रा पापहरू क्षमा भएका छन्; र </a:t>
            </a:r>
            <a:r>
              <a:rPr lang="ne-NP" sz="2000" b="1" dirty="0" err="1">
                <a:solidFill>
                  <a:prstClr val="black"/>
                </a:solidFill>
              </a:rPr>
              <a:t>ख्रीष्टमा</a:t>
            </a:r>
            <a:r>
              <a:rPr lang="ne-NP" sz="2000" b="1" dirty="0">
                <a:solidFill>
                  <a:prstClr val="black"/>
                </a:solidFill>
              </a:rPr>
              <a:t> </a:t>
            </a:r>
            <a:r>
              <a:rPr lang="ne-NP" sz="2000" b="1" dirty="0" err="1">
                <a:solidFill>
                  <a:prstClr val="black"/>
                </a:solidFill>
              </a:rPr>
              <a:t>मरेकाहरू</a:t>
            </a:r>
            <a:r>
              <a:rPr lang="ne-NP" sz="2000" b="1" dirty="0">
                <a:solidFill>
                  <a:prstClr val="black"/>
                </a:solidFill>
              </a:rPr>
              <a:t> फेरि जीवित हुनेछन्।</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ne-NP"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पुनरुत्थानको ग्यारेन्टी के कुराले दिन्छ?</a:t>
            </a:r>
            <a:endPar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CuadroTexto 4">
            <a:extLst>
              <a:ext uri="{FF2B5EF4-FFF2-40B4-BE49-F238E27FC236}">
                <a16:creationId xmlns:a16="http://schemas.microsoft.com/office/drawing/2014/main" id="{514D1622-D06C-97F7-B691-2DA9790E7EDE}"/>
              </a:ext>
            </a:extLst>
          </p:cNvPr>
          <p:cNvSpPr txBox="1"/>
          <p:nvPr/>
        </p:nvSpPr>
        <p:spPr>
          <a:xfrm>
            <a:off x="947737" y="686516"/>
            <a:ext cx="10296525" cy="646331"/>
          </a:xfrm>
          <a:prstGeom prst="rect">
            <a:avLst/>
          </a:prstGeom>
          <a:noFill/>
        </p:spPr>
        <p:txBody>
          <a:bodyPr wrap="square">
            <a:spAutoFit/>
          </a:bodyPr>
          <a:lstStyle/>
          <a:p>
            <a:pPr algn="ctr"/>
            <a:r>
              <a:rPr lang="ne-NP" b="1" dirty="0">
                <a:solidFill>
                  <a:schemeClr val="accent4"/>
                </a:solidFill>
                <a:effectLst>
                  <a:outerShdw blurRad="38100" dist="38100" dir="2700000" algn="tl">
                    <a:srgbClr val="000000">
                      <a:alpha val="43137"/>
                    </a:srgbClr>
                  </a:outerShdw>
                </a:effectLst>
                <a:latin typeface="Comic Sans MS" panose="030F0702030302020204" pitchFamily="66" charset="0"/>
              </a:rPr>
              <a:t>“तर वास्तवमा </a:t>
            </a:r>
            <a:r>
              <a:rPr lang="ne-NP" b="1" dirty="0" err="1">
                <a:solidFill>
                  <a:schemeClr val="accent4"/>
                </a:solidFill>
                <a:effectLst>
                  <a:outerShdw blurRad="38100" dist="38100" dir="2700000" algn="tl">
                    <a:srgbClr val="000000">
                      <a:alpha val="43137"/>
                    </a:srgbClr>
                  </a:outerShdw>
                </a:effectLst>
                <a:latin typeface="Comic Sans MS" panose="030F0702030302020204" pitchFamily="66" charset="0"/>
              </a:rPr>
              <a:t>ख्रीष्ट</a:t>
            </a:r>
            <a:r>
              <a:rPr lang="ne-NP"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ne-NP" b="1" dirty="0" err="1">
                <a:solidFill>
                  <a:schemeClr val="accent4"/>
                </a:solidFill>
                <a:effectLst>
                  <a:outerShdw blurRad="38100" dist="38100" dir="2700000" algn="tl">
                    <a:srgbClr val="000000">
                      <a:alpha val="43137"/>
                    </a:srgbClr>
                  </a:outerShdw>
                </a:effectLst>
                <a:latin typeface="Comic Sans MS" panose="030F0702030302020204" pitchFamily="66" charset="0"/>
              </a:rPr>
              <a:t>मरेकाहरूबाट</a:t>
            </a:r>
            <a:r>
              <a:rPr lang="ne-NP"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ne-NP" b="1" dirty="0" err="1">
                <a:solidFill>
                  <a:schemeClr val="accent4"/>
                </a:solidFill>
                <a:effectLst>
                  <a:outerShdw blurRad="38100" dist="38100" dir="2700000" algn="tl">
                    <a:srgbClr val="000000">
                      <a:alpha val="43137"/>
                    </a:srgbClr>
                  </a:outerShdw>
                </a:effectLst>
                <a:latin typeface="Comic Sans MS" panose="030F0702030302020204" pitchFamily="66" charset="0"/>
              </a:rPr>
              <a:t>बौरिउठ्नुभएको</a:t>
            </a:r>
            <a:r>
              <a:rPr lang="ne-NP" b="1" dirty="0">
                <a:solidFill>
                  <a:schemeClr val="accent4"/>
                </a:solidFill>
                <a:effectLst>
                  <a:outerShdw blurRad="38100" dist="38100" dir="2700000" algn="tl">
                    <a:srgbClr val="000000">
                      <a:alpha val="43137"/>
                    </a:srgbClr>
                  </a:outerShdw>
                </a:effectLst>
                <a:latin typeface="Comic Sans MS" panose="030F0702030302020204" pitchFamily="66" charset="0"/>
              </a:rPr>
              <a:t> छ, र </a:t>
            </a:r>
            <a:r>
              <a:rPr lang="ne-NP" b="1" dirty="0" err="1">
                <a:solidFill>
                  <a:schemeClr val="accent4"/>
                </a:solidFill>
                <a:effectLst>
                  <a:outerShdw blurRad="38100" dist="38100" dir="2700000" algn="tl">
                    <a:srgbClr val="000000">
                      <a:alpha val="43137"/>
                    </a:srgbClr>
                  </a:outerShdw>
                </a:effectLst>
                <a:latin typeface="Comic Sans MS" panose="030F0702030302020204" pitchFamily="66" charset="0"/>
              </a:rPr>
              <a:t>सुतिरहेकाहरूमध्ये</a:t>
            </a:r>
            <a:r>
              <a:rPr lang="ne-NP" b="1" dirty="0">
                <a:solidFill>
                  <a:schemeClr val="accent4"/>
                </a:solidFill>
                <a:effectLst>
                  <a:outerShdw blurRad="38100" dist="38100" dir="2700000" algn="tl">
                    <a:srgbClr val="000000">
                      <a:alpha val="43137"/>
                    </a:srgbClr>
                  </a:outerShdw>
                </a:effectLst>
                <a:latin typeface="Comic Sans MS" panose="030F0702030302020204" pitchFamily="66" charset="0"/>
              </a:rPr>
              <a:t> पहिलो फल हुनुभएको छ।” (१ </a:t>
            </a:r>
            <a:r>
              <a:rPr lang="ne-NP" b="1" dirty="0" err="1">
                <a:solidFill>
                  <a:schemeClr val="accent4"/>
                </a:solidFill>
                <a:effectLst>
                  <a:outerShdw blurRad="38100" dist="38100" dir="2700000" algn="tl">
                    <a:srgbClr val="000000">
                      <a:alpha val="43137"/>
                    </a:srgbClr>
                  </a:outerShdw>
                </a:effectLst>
                <a:latin typeface="Comic Sans MS" panose="030F0702030302020204" pitchFamily="66" charset="0"/>
              </a:rPr>
              <a:t>कोरिन्थी</a:t>
            </a:r>
            <a:r>
              <a:rPr lang="ne-NP" b="1" dirty="0">
                <a:solidFill>
                  <a:schemeClr val="accent4"/>
                </a:solidFill>
                <a:effectLst>
                  <a:outerShdw blurRad="38100" dist="38100" dir="2700000" algn="tl">
                    <a:srgbClr val="000000">
                      <a:alpha val="43137"/>
                    </a:srgbClr>
                  </a:outerShdw>
                </a:effectLst>
                <a:latin typeface="Comic Sans MS" panose="030F0702030302020204" pitchFamily="66" charset="0"/>
              </a:rPr>
              <a:t> १५:२०)</a:t>
            </a:r>
            <a:r>
              <a:rPr lang="en" sz="1400" b="1" dirty="0">
                <a:solidFill>
                  <a:schemeClr val="accent4"/>
                </a:solidFill>
                <a:effectLst>
                  <a:outerShdw blurRad="38100" dist="38100" dir="2700000" algn="tl">
                    <a:srgbClr val="000000">
                      <a:alpha val="43137"/>
                    </a:srgbClr>
                  </a:outerShdw>
                </a:effectLst>
                <a:latin typeface="Comic Sans MS" panose="030F0702030302020204" pitchFamily="66" charset="0"/>
              </a:rPr>
              <a:t>)</a:t>
            </a:r>
            <a:endParaRPr lang="es-ES" b="1" dirty="0">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1015663"/>
          </a:xfrm>
          <a:prstGeom prst="rect">
            <a:avLst/>
          </a:prstGeom>
          <a:noFill/>
        </p:spPr>
        <p:txBody>
          <a:bodyPr wrap="square" rtlCol="0">
            <a:spAutoFit/>
          </a:bodyPr>
          <a:lstStyle/>
          <a:p>
            <a:pPr>
              <a:spcBef>
                <a:spcPts val="600"/>
              </a:spcBef>
            </a:pPr>
            <a:r>
              <a:rPr lang="ne-NP" sz="2000" b="1" dirty="0" err="1">
                <a:cs typeface="Kalimati" panose="00000400000000000000" pitchFamily="2"/>
              </a:rPr>
              <a:t>येशूको</a:t>
            </a:r>
            <a:r>
              <a:rPr lang="ne-NP" sz="2000" b="1" dirty="0">
                <a:cs typeface="Kalimati" panose="00000400000000000000" pitchFamily="2"/>
              </a:rPr>
              <a:t> पुनरुत्थानले ग्यारेन्टी (</a:t>
            </a:r>
            <a:r>
              <a:rPr lang="ne-NP" sz="2000" b="1" dirty="0" err="1">
                <a:cs typeface="Kalimati" panose="00000400000000000000" pitchFamily="2"/>
              </a:rPr>
              <a:t>निश्चयता</a:t>
            </a:r>
            <a:r>
              <a:rPr lang="ne-NP" sz="2000" b="1" dirty="0">
                <a:cs typeface="Kalimati" panose="00000400000000000000" pitchFamily="2"/>
              </a:rPr>
              <a:t>) दिएको पहिलो तथ्य के हो भने—आदमदेखि लिएर संसारको अन्त्यसम्म—</a:t>
            </a:r>
            <a:r>
              <a:rPr lang="ne-NP" sz="2000" b="1" dirty="0" err="1">
                <a:cs typeface="Kalimati" panose="00000400000000000000" pitchFamily="2"/>
              </a:rPr>
              <a:t>हामीमध्ये</a:t>
            </a:r>
            <a:r>
              <a:rPr lang="ne-NP" sz="2000" b="1" dirty="0">
                <a:cs typeface="Kalimati" panose="00000400000000000000" pitchFamily="2"/>
              </a:rPr>
              <a:t> जसले मुक्तिको योजनालाई स्वीकार गरेका </a:t>
            </a:r>
            <a:r>
              <a:rPr lang="ne-NP" sz="2000" b="1" dirty="0" err="1">
                <a:cs typeface="Kalimati" panose="00000400000000000000" pitchFamily="2"/>
              </a:rPr>
              <a:t>छौँ</a:t>
            </a:r>
            <a:r>
              <a:rPr lang="ne-NP" sz="2000" b="1" dirty="0">
                <a:cs typeface="Kalimati" panose="00000400000000000000" pitchFamily="2"/>
              </a:rPr>
              <a:t>, यदि हामी </a:t>
            </a:r>
            <a:r>
              <a:rPr lang="ne-NP" sz="2000" b="1" dirty="0" err="1">
                <a:cs typeface="Kalimati" panose="00000400000000000000" pitchFamily="2"/>
              </a:rPr>
              <a:t>मर्यौँ</a:t>
            </a:r>
            <a:r>
              <a:rPr lang="ne-NP" sz="2000" b="1" dirty="0">
                <a:cs typeface="Kalimati" panose="00000400000000000000" pitchFamily="2"/>
              </a:rPr>
              <a:t> भने पनि फेरि जीवित </a:t>
            </a:r>
            <a:r>
              <a:rPr lang="ne-NP" sz="2000" b="1" dirty="0" err="1">
                <a:cs typeface="Kalimati" panose="00000400000000000000" pitchFamily="2"/>
              </a:rPr>
              <a:t>हुनेछौँ</a:t>
            </a:r>
            <a:r>
              <a:rPr lang="ne-NP" sz="2000" b="1" dirty="0">
                <a:cs typeface="Kalimati" panose="00000400000000000000" pitchFamily="2"/>
              </a:rPr>
              <a:t> (१ </a:t>
            </a:r>
            <a:r>
              <a:rPr lang="ne-NP" sz="2000" b="1" dirty="0" err="1">
                <a:cs typeface="Kalimati" panose="00000400000000000000" pitchFamily="2"/>
              </a:rPr>
              <a:t>कोरिन्थी</a:t>
            </a:r>
            <a:r>
              <a:rPr lang="ne-NP" sz="2000" b="1" dirty="0">
                <a:cs typeface="Kalimati" panose="00000400000000000000" pitchFamily="2"/>
              </a:rPr>
              <a:t> १५:२०-२३)।</a:t>
            </a:r>
            <a:endParaRPr lang="en" sz="2000" b="1" dirty="0">
              <a:cs typeface="Kalimati" panose="00000400000000000000" pitchFamily="2"/>
            </a:endParaRPr>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2744184563"/>
              </p:ext>
            </p:extLst>
          </p:nvPr>
        </p:nvGraphicFramePr>
        <p:xfrm>
          <a:off x="233915" y="4936570"/>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690343" y="2260901"/>
            <a:ext cx="3331535"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9" y="2439582"/>
            <a:ext cx="6273210" cy="1631216"/>
          </a:xfrm>
          <a:prstGeom prst="rect">
            <a:avLst/>
          </a:prstGeom>
          <a:noFill/>
        </p:spPr>
        <p:txBody>
          <a:bodyPr wrap="square">
            <a:spAutoFit/>
          </a:bodyPr>
          <a:lstStyle/>
          <a:p>
            <a:pPr>
              <a:spcBef>
                <a:spcPts val="600"/>
              </a:spcBef>
            </a:pPr>
            <a:r>
              <a:rPr lang="ne-NP" sz="2000" b="1" dirty="0">
                <a:cs typeface="Kalimati" panose="00000400000000000000" pitchFamily="2"/>
              </a:rPr>
              <a:t>हाम्रो पुनरुत्थानपछि के हुनेछ? मृत्युलाई हराएर </a:t>
            </a:r>
            <a:r>
              <a:rPr lang="ne-NP" sz="2000" b="1" dirty="0" err="1">
                <a:cs typeface="Kalimati" panose="00000400000000000000" pitchFamily="2"/>
              </a:rPr>
              <a:t>येशूले</a:t>
            </a:r>
            <a:r>
              <a:rPr lang="ne-NP" sz="2000" b="1" dirty="0">
                <a:cs typeface="Kalimati" panose="00000400000000000000" pitchFamily="2"/>
              </a:rPr>
              <a:t> आफ्ना सबै शत्रुहरूलाई जित्नुहुनेछ (१ </a:t>
            </a:r>
            <a:r>
              <a:rPr lang="ne-NP" sz="2000" b="1" dirty="0" err="1">
                <a:cs typeface="Kalimati" panose="00000400000000000000" pitchFamily="2"/>
              </a:rPr>
              <a:t>कोरिन्थी</a:t>
            </a:r>
            <a:r>
              <a:rPr lang="ne-NP" sz="2000" b="1" dirty="0">
                <a:cs typeface="Kalimati" panose="00000400000000000000" pitchFamily="2"/>
              </a:rPr>
              <a:t> १५:२५-२६)। त्यसपछि, </a:t>
            </a:r>
            <a:r>
              <a:rPr lang="ne-NP" sz="2000" b="1" dirty="0" err="1">
                <a:cs typeface="Kalimati" panose="00000400000000000000" pitchFamily="2"/>
              </a:rPr>
              <a:t>येशूले</a:t>
            </a:r>
            <a:r>
              <a:rPr lang="ne-NP" sz="2000" b="1" dirty="0">
                <a:cs typeface="Kalimati" panose="00000400000000000000" pitchFamily="2"/>
              </a:rPr>
              <a:t> सबै कुरा पिताको अधीनमा गराउनुहुनेछ, ताकि “परमेश्वर नै सबैमा सब हुनुभएको होस्” (१ </a:t>
            </a:r>
            <a:r>
              <a:rPr lang="ne-NP" sz="2000" b="1" dirty="0" err="1">
                <a:cs typeface="Kalimati" panose="00000400000000000000" pitchFamily="2"/>
              </a:rPr>
              <a:t>कोरिन्थी</a:t>
            </a:r>
            <a:r>
              <a:rPr lang="ne-NP" sz="2000" b="1" dirty="0">
                <a:cs typeface="Kalimati" panose="00000400000000000000" pitchFamily="2"/>
              </a:rPr>
              <a:t> १५:२४, २८)।</a:t>
            </a:r>
            <a:endParaRPr lang="en" sz="2000" b="1" dirty="0">
              <a:cs typeface="Kalimati" panose="00000400000000000000" pitchFamily="2"/>
            </a:endParaRPr>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9" y="4096691"/>
            <a:ext cx="6273209" cy="584775"/>
          </a:xfrm>
          <a:prstGeom prst="rect">
            <a:avLst/>
          </a:prstGeom>
          <a:noFill/>
        </p:spPr>
        <p:txBody>
          <a:bodyPr wrap="square">
            <a:spAutoFit/>
          </a:bodyPr>
          <a:lstStyle/>
          <a:p>
            <a:pPr lvl="0">
              <a:spcBef>
                <a:spcPts val="600"/>
              </a:spcBef>
              <a:defRPr/>
            </a:pPr>
            <a:r>
              <a:rPr lang="ne-NP" sz="1600" b="1" dirty="0">
                <a:solidFill>
                  <a:prstClr val="black"/>
                </a:solidFill>
                <a:cs typeface="Kalimati" panose="00000400000000000000" pitchFamily="2"/>
              </a:rPr>
              <a:t>यी भविष्यका ग्यारेन्टीहरूका अतिरिक्त, </a:t>
            </a:r>
            <a:r>
              <a:rPr lang="ne-NP" sz="1600" b="1" dirty="0" err="1">
                <a:solidFill>
                  <a:prstClr val="black"/>
                </a:solidFill>
                <a:cs typeface="Kalimati" panose="00000400000000000000" pitchFamily="2"/>
              </a:rPr>
              <a:t>पावलले</a:t>
            </a:r>
            <a:r>
              <a:rPr lang="ne-NP" sz="1600" b="1" dirty="0">
                <a:solidFill>
                  <a:prstClr val="black"/>
                </a:solidFill>
                <a:cs typeface="Kalimati" panose="00000400000000000000" pitchFamily="2"/>
              </a:rPr>
              <a:t> हामीलाई दुईवटा यस्ता ग्यारेन्टीहरू दिन्छन् जसले हाम्रो दैनिक जीवनलाई असर गर्छन्:</a:t>
            </a:r>
            <a:endParaRPr kumimoji="0" lang="en" sz="1600" b="1" i="0" u="none" strike="noStrike" kern="1200" cap="none" spc="0" normalizeH="0" baseline="0" noProof="0" dirty="0">
              <a:ln>
                <a:noFill/>
              </a:ln>
              <a:solidFill>
                <a:prstClr val="black"/>
              </a:solidFill>
              <a:effectLst/>
              <a:uLnTx/>
              <a:uFillTx/>
              <a:latin typeface="Aptos" panose="02110004020202020204"/>
              <a:cs typeface="Kalimati" panose="00000400000000000000" pitchFamily="2"/>
            </a:endParaRP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0" y="1342617"/>
            <a:ext cx="6140486" cy="1188787"/>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ne-NP" sz="6000" b="1" dirty="0">
                <a:ln w="9525">
                  <a:solidFill>
                    <a:schemeClr val="bg1"/>
                  </a:solidFill>
                  <a:prstDash val="solid"/>
                </a:ln>
                <a:solidFill>
                  <a:srgbClr val="3E58AC"/>
                </a:solidFill>
                <a:effectLst>
                  <a:outerShdw blurRad="12700" dist="38100" dir="2700000" algn="tl" rotWithShape="0">
                    <a:schemeClr val="accent4"/>
                  </a:outerShdw>
                </a:effectLst>
              </a:rPr>
              <a:t>हाम्रो पुनरुत्थान</a:t>
            </a:r>
            <a:endParaRPr lang="en" sz="6000" b="1" dirty="0">
              <a:ln w="9525">
                <a:solidFill>
                  <a:schemeClr val="bg1"/>
                </a:solidFill>
                <a:prstDash val="solid"/>
              </a:ln>
              <a:solidFill>
                <a:srgbClr val="3E58AC"/>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766</TotalTime>
  <Words>1327</Words>
  <Application>Microsoft Office PowerPoint</Application>
  <PresentationFormat>Panorámica</PresentationFormat>
  <Paragraphs>100</Paragraphs>
  <Slides>13</Slides>
  <Notes>2</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13</vt:i4>
      </vt:variant>
    </vt:vector>
  </HeadingPairs>
  <TitlesOfParts>
    <vt:vector size="21" baseType="lpstr">
      <vt:lpstr>Aptos Display</vt:lpstr>
      <vt:lpstr>Arial</vt:lpstr>
      <vt:lpstr>Aptos</vt:lpstr>
      <vt:lpstr>Constantia</vt:lpstr>
      <vt:lpstr>Kalimati</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118</cp:revision>
  <dcterms:created xsi:type="dcterms:W3CDTF">2026-07-19T13:36:46Z</dcterms:created>
  <dcterms:modified xsi:type="dcterms:W3CDTF">2026-07-31T13:56:11Z</dcterms:modified>
</cp:coreProperties>
</file>