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  <p:embeddedFont>
      <p:font typeface="Kalimati" panose="020B0604020202020204"/>
      <p:regular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ne-NP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परमेश्वरको </a:t>
          </a:r>
          <a:r>
            <a:rPr lang="ne-NP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शान्त्वना</a:t>
          </a:r>
          <a:r>
            <a:rPr lang="ne-NP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यसले हामीलाई डरबाट मुक्त गराउँछ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ne-NP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यसले </a:t>
          </a:r>
          <a:r>
            <a:rPr lang="ne-NP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उहाँले</a:t>
          </a:r>
          <a:r>
            <a:rPr lang="ne-NP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हामीलाई सहायता </a:t>
          </a:r>
          <a:r>
            <a:rPr lang="ne-NP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गर्नुभएका</a:t>
          </a:r>
          <a:r>
            <a:rPr lang="ne-NP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समयहरूको सम्झना गराउँछ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ne-NP" sz="2000" b="1" dirty="0">
              <a:solidFill>
                <a:schemeClr val="tx1"/>
              </a:solidFill>
              <a:effectLst/>
              <a:cs typeface="Kalimati" panose="00000400000000000000" pitchFamily="2"/>
            </a:rPr>
            <a:t>यसले हामीलाई कष्ट सहन मद्दत गर्छ</a:t>
          </a:r>
          <a:endParaRPr lang="es-ES" sz="2000" dirty="0">
            <a:solidFill>
              <a:schemeClr val="tx1"/>
            </a:solidFill>
            <a:effectLst/>
            <a:cs typeface="Kalimati" panose="00000400000000000000" pitchFamily="2"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ne-NP" sz="2000" b="1" dirty="0">
              <a:solidFill>
                <a:schemeClr val="tx1"/>
              </a:solidFill>
              <a:effectLst/>
            </a:rPr>
            <a:t>यसले हामीलाई आत्मिक परिपक्वतातर्फ </a:t>
          </a:r>
          <a:r>
            <a:rPr lang="ne-NP" sz="2000" b="1" dirty="0" err="1">
              <a:solidFill>
                <a:schemeClr val="tx1"/>
              </a:solidFill>
              <a:effectLst/>
            </a:rPr>
            <a:t>लैजान्छ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ne-NP" sz="2000" b="1" dirty="0">
              <a:solidFill>
                <a:schemeClr val="tx1"/>
              </a:solidFill>
              <a:effectLst/>
            </a:rPr>
            <a:t>यसले हामीलाई अरूका लागि </a:t>
          </a:r>
          <a:r>
            <a:rPr lang="ne-NP" sz="2000" b="1" dirty="0" err="1">
              <a:solidFill>
                <a:schemeClr val="tx1"/>
              </a:solidFill>
              <a:effectLst/>
            </a:rPr>
            <a:t>अन्तरबिन्ती</a:t>
          </a:r>
          <a:r>
            <a:rPr lang="ne-NP" sz="2000" b="1" dirty="0">
              <a:solidFill>
                <a:schemeClr val="tx1"/>
              </a:solidFill>
              <a:effectLst/>
            </a:rPr>
            <a:t> गर्न प्रोत्साहन दिन्छ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परमेश्वरबाट </a:t>
          </a:r>
          <a:r>
            <a:rPr lang="ne-NP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शान्त्वना</a:t>
          </a:r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e-NP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पाएझैँ</a:t>
          </a:r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हामी एक-अर्कालाई </a:t>
          </a:r>
          <a:r>
            <a:rPr lang="ne-NP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शान्त्वना</a:t>
          </a:r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e-NP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दिन्छौँ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ne-NP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एफिसी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म्यासिडोनिया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कोरिन्थ</a:t>
          </a:r>
          <a:r>
            <a:rPr lang="ne-NP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ne-NP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यहूदिया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ne-NP" sz="2000" b="1" dirty="0" err="1"/>
            <a:t>एफिसी</a:t>
          </a:r>
          <a:endParaRPr lang="en" sz="2000" b="1" dirty="0"/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म्यासिडोनिया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कोरिन्थ</a:t>
          </a:r>
          <a:r>
            <a:rPr lang="ne-NP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यहूदिया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कोरिन्थ</a:t>
          </a:r>
          <a:r>
            <a:rPr lang="ne-NP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परमेश्वरको </a:t>
          </a:r>
          <a:r>
            <a:rPr lang="ne-NP" sz="27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शान्त्वना</a:t>
          </a:r>
          <a:r>
            <a:rPr lang="ne-NP" sz="2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endParaRPr lang="es-ES" sz="2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यसले हामीलाई डरबाट मुक्त गराउँछ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यसले </a:t>
          </a:r>
          <a:r>
            <a:rPr lang="ne-NP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उहाँले</a:t>
          </a:r>
          <a:r>
            <a:rPr lang="ne-NP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हामीलाई सहायता </a:t>
          </a:r>
          <a:r>
            <a:rPr lang="ne-NP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गर्नुभएका</a:t>
          </a:r>
          <a:r>
            <a:rPr lang="ne-NP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समयहरूको सम्झना गराउँछ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  <a:effectLst/>
              <a:cs typeface="Kalimati" panose="00000400000000000000" pitchFamily="2"/>
            </a:rPr>
            <a:t>यसले हामीलाई कष्ट सहन मद्दत गर्छ</a:t>
          </a:r>
          <a:endParaRPr lang="es-ES" sz="2000" kern="1200" dirty="0">
            <a:solidFill>
              <a:schemeClr val="tx1"/>
            </a:solidFill>
            <a:effectLst/>
            <a:cs typeface="Kalimati" panose="00000400000000000000" pitchFamily="2"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  <a:effectLst/>
            </a:rPr>
            <a:t>यसले हामीलाई आत्मिक परिपक्वतातर्फ </a:t>
          </a:r>
          <a:r>
            <a:rPr lang="ne-NP" sz="2000" b="1" kern="1200" dirty="0" err="1">
              <a:solidFill>
                <a:schemeClr val="tx1"/>
              </a:solidFill>
              <a:effectLst/>
            </a:rPr>
            <a:t>लैजान्छ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  <a:effectLst/>
            </a:rPr>
            <a:t>यसले हामीलाई अरूका लागि </a:t>
          </a:r>
          <a:r>
            <a:rPr lang="ne-NP" sz="2000" b="1" kern="1200" dirty="0" err="1">
              <a:solidFill>
                <a:schemeClr val="tx1"/>
              </a:solidFill>
              <a:effectLst/>
            </a:rPr>
            <a:t>अन्तरबिन्ती</a:t>
          </a:r>
          <a:r>
            <a:rPr lang="ne-NP" sz="2000" b="1" kern="1200" dirty="0">
              <a:solidFill>
                <a:schemeClr val="tx1"/>
              </a:solidFill>
              <a:effectLst/>
            </a:rPr>
            <a:t> गर्न प्रोत्साहन दिन्छ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परमेश्वरबाट </a:t>
          </a:r>
          <a:r>
            <a:rPr lang="ne-NP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शान्त्वना</a:t>
          </a: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e-NP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पाएझैँ</a:t>
          </a: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हामी एक-अर्कालाई </a:t>
          </a:r>
          <a:r>
            <a:rPr lang="ne-NP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शान्त्वना</a:t>
          </a: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e-NP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दिन्छौँ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एफिसी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म्यासिडोनिया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कोरिन्थ</a:t>
          </a:r>
          <a:r>
            <a:rPr lang="ne-NP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यहूदिया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/>
            <a:t>एफिसी</a:t>
          </a:r>
          <a:endParaRPr lang="en" sz="2000" b="1" kern="1200" dirty="0"/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कोरिन्थ</a:t>
          </a:r>
          <a:r>
            <a:rPr lang="ne-NP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म्यासिडोनिया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कोरिन्थ</a:t>
          </a:r>
          <a:r>
            <a:rPr lang="ne-NP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यहूदिया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228600"/>
            <a:ext cx="4086225" cy="1292662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ne-NP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प्रेमद्वारा निर्देशित </a:t>
            </a:r>
            <a:r>
              <a:rPr lang="ne-NP" sz="3900" b="1" dirty="0" err="1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सेवाकार्य</a:t>
            </a:r>
            <a:endParaRPr lang="en" sz="3900" b="1" dirty="0">
              <a:ln w="15875" cmpd="sng">
                <a:noFill/>
                <a:prstDash val="solid"/>
              </a:ln>
              <a:gradFill>
                <a:gsLst>
                  <a:gs pos="0">
                    <a:schemeClr val="accent6"/>
                  </a:gs>
                  <a:gs pos="28000">
                    <a:srgbClr val="F7F34B"/>
                  </a:gs>
                  <a:gs pos="62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9112311" y="6419850"/>
            <a:ext cx="30796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e-NP" sz="1600" b="1" dirty="0" err="1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अगस्ट</a:t>
            </a:r>
            <a:r>
              <a:rPr lang="ne-NP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२९, २०२६ को लागि पाठ ९</a:t>
            </a:r>
            <a:endParaRPr lang="en" sz="1600" b="1" dirty="0">
              <a:solidFill>
                <a:srgbClr val="D3C1A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"किनभने ज्यादै कष्ट र हृदयको साँगुरोपनाबाट मैले तिमीहरूलाई धेरै आँसु बगाउँदै लेखेँ, तिमीहरू उदास होऊन् भनेर होइन, तर तिमीहरूप्रति मेरो कति प्रशस्त प्रेम छ भनी तिमीहरूले जान्न सक।“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cs typeface="Kalimati" panose="00000400000000000000" pitchFamily="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(२ कोरिन्थी २:४)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</a:t>
            </a:r>
            <a:r>
              <a:rPr lang="ne-NP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दुःखमा परमेश्वरको </a:t>
            </a:r>
            <a:r>
              <a:rPr lang="ne-NP" sz="2000" b="1" dirty="0" err="1">
                <a:solidFill>
                  <a:schemeClr val="bg1"/>
                </a:solidFill>
                <a:highlight>
                  <a:srgbClr val="C51F23"/>
                </a:highlight>
              </a:rPr>
              <a:t>शान्त्वना</a:t>
            </a:r>
            <a:endParaRPr lang="en" sz="2000" b="1" dirty="0">
              <a:solidFill>
                <a:schemeClr val="bg1"/>
              </a:solidFill>
              <a:highlight>
                <a:srgbClr val="C51F23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ne-NP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सेवाकायमा</a:t>
            </a:r>
            <a:r>
              <a:rPr lang="ne-NP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पवित्रता र निष्कपटता</a:t>
            </a:r>
            <a:endParaRPr lang="en" sz="2000" b="1" dirty="0">
              <a:solidFill>
                <a:schemeClr val="bg1"/>
              </a:solidFill>
              <a:highlight>
                <a:srgbClr val="6E20B5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</a:t>
            </a:r>
            <a:r>
              <a:rPr lang="ne-NP" sz="2000" b="1" dirty="0" err="1">
                <a:solidFill>
                  <a:schemeClr val="bg1"/>
                </a:solidFill>
                <a:highlight>
                  <a:srgbClr val="0975A4"/>
                </a:highlight>
              </a:rPr>
              <a:t>बुद्धिमानीपूर्वक</a:t>
            </a:r>
            <a:r>
              <a:rPr lang="ne-NP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व्यवहार गर्नु</a:t>
            </a:r>
            <a:endParaRPr lang="en" sz="2000" b="1" dirty="0">
              <a:solidFill>
                <a:schemeClr val="bg1"/>
              </a:solidFill>
              <a:highlight>
                <a:srgbClr val="0975A4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ne-NP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क्षमा र </a:t>
            </a:r>
            <a:r>
              <a:rPr lang="ne-NP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पुनःस्थापना</a:t>
            </a:r>
            <a:endParaRPr lang="ne-NP" sz="2000" b="1" dirty="0">
              <a:solidFill>
                <a:schemeClr val="bg1"/>
              </a:solidFill>
              <a:highlight>
                <a:srgbClr val="099E3D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</a:t>
            </a:r>
            <a:r>
              <a:rPr lang="ne-NP" sz="2000" b="1" dirty="0" err="1">
                <a:solidFill>
                  <a:schemeClr val="bg1"/>
                </a:solidFill>
                <a:highlight>
                  <a:srgbClr val="CB7B2B"/>
                </a:highlight>
              </a:rPr>
              <a:t>ख्रीष्टको</a:t>
            </a:r>
            <a:r>
              <a:rPr lang="ne-NP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सुगन्ध</a:t>
            </a:r>
            <a:endParaRPr lang="en" sz="2000" b="1" dirty="0">
              <a:solidFill>
                <a:schemeClr val="bg1"/>
              </a:solidFill>
              <a:highlight>
                <a:srgbClr val="CB7B2B"/>
              </a:highligh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145614"/>
            <a:ext cx="6619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हामी </a:t>
            </a:r>
            <a:r>
              <a:rPr lang="ne-NP" sz="2000" b="1" dirty="0" err="1">
                <a:cs typeface="Kalimati" panose="00000400000000000000" pitchFamily="2"/>
              </a:rPr>
              <a:t>पावलले</a:t>
            </a:r>
            <a:r>
              <a:rPr lang="ne-NP" sz="2000" b="1" dirty="0">
                <a:cs typeface="Kalimati" panose="00000400000000000000" pitchFamily="2"/>
              </a:rPr>
              <a:t> </a:t>
            </a:r>
            <a:r>
              <a:rPr lang="ne-NP" sz="2000" b="1" dirty="0" err="1">
                <a:cs typeface="Kalimati" panose="00000400000000000000" pitchFamily="2"/>
              </a:rPr>
              <a:t>कोरिन्थीहरूलाई</a:t>
            </a:r>
            <a:r>
              <a:rPr lang="ne-NP" sz="2000" b="1" dirty="0">
                <a:cs typeface="Kalimati" panose="00000400000000000000" pitchFamily="2"/>
              </a:rPr>
              <a:t> लेखेको दोस्रो पत्रको अध्ययनमा अध्ययन गर्दै जाँदा, प्रेरित </a:t>
            </a:r>
            <a:r>
              <a:rPr lang="ne-NP" sz="2000" b="1" dirty="0" err="1">
                <a:cs typeface="Kalimati" panose="00000400000000000000" pitchFamily="2"/>
              </a:rPr>
              <a:t>पावल</a:t>
            </a:r>
            <a:r>
              <a:rPr lang="ne-NP" sz="2000" b="1" dirty="0">
                <a:cs typeface="Kalimati" panose="00000400000000000000" pitchFamily="2"/>
              </a:rPr>
              <a:t> मण्डलीको भलाइमा अति नै चासो राख्छन् भन्ने कुरा </a:t>
            </a:r>
            <a:r>
              <a:rPr lang="ne-NP" sz="2000" b="1" dirty="0" err="1">
                <a:cs typeface="Kalimati" panose="00000400000000000000" pitchFamily="2"/>
              </a:rPr>
              <a:t>देख्छौँ</a:t>
            </a:r>
            <a:r>
              <a:rPr lang="ne-NP" sz="2000" b="1" dirty="0">
                <a:cs typeface="Kalimati" panose="00000400000000000000" pitchFamily="2"/>
              </a:rPr>
              <a:t>।</a:t>
            </a:r>
            <a:endParaRPr lang="en" sz="2000" b="1" dirty="0">
              <a:cs typeface="Kalimati" panose="00000400000000000000" pitchFamily="2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161550"/>
            <a:ext cx="66198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पावलले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मण्डलीलाई यी आन्तरिक तथा बाह्य कठिनाइहरूको सामना गर्न तयार पार्छन् र उनीहरूलाई निःस्वार्थ प्रेममा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एकताबद्ध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शरीर बन्न सिकाउँछन्। यी सल्लाहहरूबाट आज हामी “जीवनतर्फ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लैजाने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जीवनको सुगन्ध” बन्न सिक्न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सक्छौँ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२:१६)।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1160610"/>
            <a:ext cx="66198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यस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पापपूर्ण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संसारमा परमेश्वरका मार्गहरूमा हिँड्न कहिल्यै पनि सजिलो भएको छैन, तर पहिलो शताब्दीमा आफूलाई इसाई घोषित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गर्नुमा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गम्भीर कठिनाइहरू समावेश हुन सक्थे।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ne-NP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दुःखमा परमेश्वरको </a:t>
            </a:r>
            <a:r>
              <a:rPr lang="ne-NP" sz="4400" b="1" dirty="0" err="1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शान्त्वना</a:t>
            </a:r>
            <a:endParaRPr lang="en" sz="4400" b="1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“परमेश्वरलाई धन्यवाद होस्, जसले </a:t>
            </a:r>
            <a:r>
              <a:rPr lang="ne-NP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ख्रीष्टमा</a:t>
            </a:r>
            <a:r>
              <a:rPr lang="ne-NP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 हामीलाई सधैँ विजयको उत्सवमा </a:t>
            </a:r>
            <a:r>
              <a:rPr lang="ne-NP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लैजानुहुन्छ</a:t>
            </a:r>
            <a:r>
              <a:rPr lang="ne-NP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, र </a:t>
            </a:r>
            <a:r>
              <a:rPr lang="ne-NP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उहाँको</a:t>
            </a:r>
            <a:r>
              <a:rPr lang="ne-NP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 ज्ञानको सुगन्ध </a:t>
            </a:r>
            <a:r>
              <a:rPr lang="ne-NP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हामीद्वारा</a:t>
            </a:r>
            <a:r>
              <a:rPr lang="ne-NP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 सबै ठाउँमा फैलाउनुहुन्छ।” (२ </a:t>
            </a:r>
            <a:r>
              <a:rPr lang="ne-NP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 १:४</a:t>
            </a:r>
            <a:endParaRPr lang="en" sz="14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Kalimati" panose="00000400000000000000" pitchFamily="2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दोस्रो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यस्तो पत्र हो जसमा </a:t>
            </a:r>
            <a:r>
              <a:rPr lang="ne-NP" sz="2000" b="1" dirty="0" err="1">
                <a:cs typeface="Kalimati" panose="00000400000000000000" pitchFamily="2"/>
              </a:rPr>
              <a:t>पावलले</a:t>
            </a:r>
            <a:r>
              <a:rPr lang="ne-NP" sz="2000" b="1" dirty="0">
                <a:cs typeface="Kalimati" panose="00000400000000000000" pitchFamily="2"/>
              </a:rPr>
              <a:t> </a:t>
            </a:r>
            <a:r>
              <a:rPr lang="ne-NP" sz="2000" b="1" dirty="0" err="1">
                <a:cs typeface="Kalimati" panose="00000400000000000000" pitchFamily="2"/>
              </a:rPr>
              <a:t>शान्त्वनाको</a:t>
            </a:r>
            <a:r>
              <a:rPr lang="ne-NP" sz="2000" b="1" dirty="0">
                <a:cs typeface="Kalimati" panose="00000400000000000000" pitchFamily="2"/>
              </a:rPr>
              <a:t> बारेमा सबैभन्दा विस्तृत रूपमा कुरा गर्छन्। मण्डली एक कठिन समयबाट </a:t>
            </a:r>
            <a:r>
              <a:rPr lang="ne-NP" sz="2000" b="1" dirty="0" err="1">
                <a:cs typeface="Kalimati" panose="00000400000000000000" pitchFamily="2"/>
              </a:rPr>
              <a:t>गुजरिरहेको</a:t>
            </a:r>
            <a:r>
              <a:rPr lang="ne-NP" sz="2000" b="1" dirty="0">
                <a:cs typeface="Kalimati" panose="00000400000000000000" pitchFamily="2"/>
              </a:rPr>
              <a:t> थियो, र </a:t>
            </a:r>
            <a:r>
              <a:rPr lang="ne-NP" sz="2000" b="1" dirty="0" err="1">
                <a:cs typeface="Kalimati" panose="00000400000000000000" pitchFamily="2"/>
              </a:rPr>
              <a:t>पावलको</a:t>
            </a:r>
            <a:r>
              <a:rPr lang="ne-NP" sz="2000" b="1" dirty="0">
                <a:cs typeface="Kalimati" panose="00000400000000000000" pitchFamily="2"/>
              </a:rPr>
              <a:t> अघिल्लो पत्रले उनीहरूलाई उदासीको अवस्थामा </a:t>
            </a:r>
            <a:r>
              <a:rPr lang="ne-NP" sz="2000" b="1" dirty="0" err="1">
                <a:cs typeface="Kalimati" panose="00000400000000000000" pitchFamily="2"/>
              </a:rPr>
              <a:t>पुर्‍याएको</a:t>
            </a:r>
            <a:r>
              <a:rPr lang="ne-NP" sz="2000" b="1" dirty="0">
                <a:cs typeface="Kalimati" panose="00000400000000000000" pitchFamily="2"/>
              </a:rPr>
              <a:t> थियो।</a:t>
            </a:r>
            <a:endParaRPr lang="en" sz="2000" b="1" dirty="0">
              <a:cs typeface="Kalimati" panose="00000400000000000000" pitchFamily="2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8361665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93658" y="3602993"/>
            <a:ext cx="27817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b="1" dirty="0">
                <a:cs typeface="Kalimati" panose="00000400000000000000" pitchFamily="2"/>
              </a:rPr>
              <a:t>उनी </a:t>
            </a:r>
            <a:r>
              <a:rPr lang="ne-NP" b="1" dirty="0" err="1">
                <a:cs typeface="Kalimati" panose="00000400000000000000" pitchFamily="2"/>
              </a:rPr>
              <a:t>स्वयं</a:t>
            </a:r>
            <a:r>
              <a:rPr lang="ne-NP" b="1" dirty="0">
                <a:cs typeface="Kalimati" panose="00000400000000000000" pitchFamily="2"/>
              </a:rPr>
              <a:t> पनि यस्ता समयहरूबाट </a:t>
            </a:r>
            <a:r>
              <a:rPr lang="ne-NP" b="1" dirty="0" err="1">
                <a:cs typeface="Kalimati" panose="00000400000000000000" pitchFamily="2"/>
              </a:rPr>
              <a:t>गुज्रिएका</a:t>
            </a:r>
            <a:r>
              <a:rPr lang="ne-NP" b="1" dirty="0">
                <a:cs typeface="Kalimati" panose="00000400000000000000" pitchFamily="2"/>
              </a:rPr>
              <a:t> थिए जहाँ उनको आफ्नै जीवन जोखिममा थियो र उनी निराश भएका थिए (२ </a:t>
            </a:r>
            <a:r>
              <a:rPr lang="ne-NP" b="1" dirty="0" err="1">
                <a:cs typeface="Kalimati" panose="00000400000000000000" pitchFamily="2"/>
              </a:rPr>
              <a:t>कोरिन्थी</a:t>
            </a:r>
            <a:r>
              <a:rPr lang="ne-NP" b="1" dirty="0">
                <a:cs typeface="Kalimati" panose="00000400000000000000" pitchFamily="2"/>
              </a:rPr>
              <a:t> १:८-१०)। तर परमेश्वरले उनलाई </a:t>
            </a:r>
            <a:r>
              <a:rPr lang="ne-NP" b="1" dirty="0" err="1">
                <a:cs typeface="Kalimati" panose="00000400000000000000" pitchFamily="2"/>
              </a:rPr>
              <a:t>शान्त्वना</a:t>
            </a:r>
            <a:r>
              <a:rPr lang="ne-NP" b="1" dirty="0">
                <a:cs typeface="Kalimati" panose="00000400000000000000" pitchFamily="2"/>
              </a:rPr>
              <a:t> दिनुभयो, र अहिले उनले त्यो </a:t>
            </a:r>
            <a:r>
              <a:rPr lang="ne-NP" b="1" dirty="0" err="1">
                <a:cs typeface="Kalimati" panose="00000400000000000000" pitchFamily="2"/>
              </a:rPr>
              <a:t>शान्त्वना</a:t>
            </a:r>
            <a:r>
              <a:rPr lang="ne-NP" b="1" dirty="0">
                <a:cs typeface="Kalimati" panose="00000400000000000000" pitchFamily="2"/>
              </a:rPr>
              <a:t> मण्डलीमा बाँडिरहेका छन् (२ </a:t>
            </a:r>
            <a:r>
              <a:rPr lang="ne-NP" b="1" dirty="0" err="1">
                <a:cs typeface="Kalimati" panose="00000400000000000000" pitchFamily="2"/>
              </a:rPr>
              <a:t>कोरिन्थी</a:t>
            </a:r>
            <a:r>
              <a:rPr lang="ne-NP" b="1" dirty="0">
                <a:cs typeface="Kalimati" panose="00000400000000000000" pitchFamily="2"/>
              </a:rPr>
              <a:t> १:६)।</a:t>
            </a:r>
            <a:endParaRPr lang="en" b="1" dirty="0">
              <a:cs typeface="Kalimati" panose="00000400000000000000" pitchFamily="2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15183"/>
            <a:ext cx="72124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तर त्यो उदासी “ईश्वरीय” थियो, जसले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पश्चात्तापतरफ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लैजान्छ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७:१०)। त्यसैले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त्यो उदासीले उनीहरूलाई थिचोस् भन्ने चाहँदैनन्, तर उनीहरूले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शान्त्वना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पाऊन् भन्ने चाहन्छन्।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ne-NP" sz="4400" b="1" dirty="0" err="1">
                <a:ln/>
                <a:solidFill>
                  <a:schemeClr val="accent3"/>
                </a:solidFill>
              </a:rPr>
              <a:t>सेवाकार्यमा</a:t>
            </a:r>
            <a:r>
              <a:rPr lang="ne-NP" sz="4400" b="1" dirty="0">
                <a:ln/>
                <a:solidFill>
                  <a:schemeClr val="accent3"/>
                </a:solidFill>
              </a:rPr>
              <a:t> पवित्रता र निष्कपटता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ne-NP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ne-NP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हाम्रो </a:t>
            </a:r>
            <a:r>
              <a:rPr lang="ne-NP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घमण्ड</a:t>
            </a:r>
            <a:r>
              <a:rPr lang="ne-NP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 यही हो: हाम्रो विवेकले गवाही दिन्छ कि हामीले संसारमा, र विशेष गरी </a:t>
            </a:r>
            <a:r>
              <a:rPr lang="ne-NP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तिमीहरूसँगको</a:t>
            </a:r>
            <a:r>
              <a:rPr lang="ne-NP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 हाम्रो सम्बन्धमा, सांसारिक बुद्धिमा होइन तर परमेश्वरको अनुग्रहमा भरोसा राखेर, ईश्वरीय पवित्रता र निष्कपटताका साथ व्यवहार गरेका </a:t>
            </a:r>
            <a:r>
              <a:rPr lang="ne-NP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छौँ</a:t>
            </a:r>
            <a:r>
              <a:rPr lang="ne-NP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।” (२ </a:t>
            </a:r>
            <a:r>
              <a:rPr lang="ne-NP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 १:१२)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Kalimati" panose="00000400000000000000" pitchFamily="2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610410"/>
            <a:ext cx="730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केही मानिसहरूले </a:t>
            </a:r>
            <a:r>
              <a:rPr lang="ne-NP" sz="2000" b="1" dirty="0" err="1">
                <a:cs typeface="Kalimati" panose="00000400000000000000" pitchFamily="2"/>
              </a:rPr>
              <a:t>पावललाई</a:t>
            </a:r>
            <a:r>
              <a:rPr lang="ne-NP" sz="2000" b="1" dirty="0">
                <a:cs typeface="Kalimati" panose="00000400000000000000" pitchFamily="2"/>
              </a:rPr>
              <a:t> कमजोर र अनिर्णायक भएको आरोप लगाउँदै हेपेका थिए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१०:१०)। यसै कारणले, र उनका सल्लाहहरू स्वीकार गरियोस् भन्नका लागि, प्रेरितले आफ्ना </a:t>
            </a:r>
            <a:r>
              <a:rPr lang="ne-NP" sz="2000" b="1" dirty="0" err="1">
                <a:cs typeface="Kalimati" panose="00000400000000000000" pitchFamily="2"/>
              </a:rPr>
              <a:t>विरुद्धमाा</a:t>
            </a:r>
            <a:r>
              <a:rPr lang="ne-NP" sz="2000" b="1" dirty="0">
                <a:cs typeface="Kalimati" panose="00000400000000000000" pitchFamily="2"/>
              </a:rPr>
              <a:t> ल्याइएका यस्ता आरोपहरूको खण्डन गर्नु आवश्यक थियो।</a:t>
            </a:r>
            <a:endParaRPr lang="en" sz="2000" b="1" dirty="0">
              <a:cs typeface="Kalimati" panose="00000400000000000000" pitchFamily="2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9" y="3954930"/>
            <a:ext cx="227770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उनी र उनका साथीहरूले मण्डलीभित्र र बाहिर उनीहरूको चालचलन पवित्र र निष्कपट [शुद्ध] थियो भनी निर्धक्क भन्न सक्थे।</a:t>
            </a:r>
            <a:endParaRPr lang="en" sz="2000" b="1" dirty="0">
              <a:cs typeface="Kalimati" panose="00000400000000000000" pitchFamily="2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0885" y="4498432"/>
            <a:ext cx="475881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यसै कारणले, </a:t>
            </a:r>
            <a:r>
              <a:rPr lang="ne-NP" sz="2000" b="1" dirty="0" err="1">
                <a:cs typeface="Kalimati" panose="00000400000000000000" pitchFamily="2"/>
              </a:rPr>
              <a:t>पावलका</a:t>
            </a:r>
            <a:r>
              <a:rPr lang="ne-NP" sz="2000" b="1" dirty="0">
                <a:cs typeface="Kalimati" panose="00000400000000000000" pitchFamily="2"/>
              </a:rPr>
              <a:t> लेखाइहरू गुप्त उद्देश्यहरूबाट मुक्त थिए। उनी आशा गर्थे कि यी पत्रहरू पवित्रता र निष्कपटताको सन्दर्भमा पढिनेछन् र बुझिनेछन्—अर्थात्, </a:t>
            </a:r>
            <a:r>
              <a:rPr lang="ne-NP" sz="2000" b="1" dirty="0" err="1">
                <a:cs typeface="Kalimati" panose="00000400000000000000" pitchFamily="2"/>
              </a:rPr>
              <a:t>उनीहरूप्रतिको</a:t>
            </a:r>
            <a:r>
              <a:rPr lang="ne-NP" sz="2000" b="1" dirty="0">
                <a:cs typeface="Kalimati" panose="00000400000000000000" pitchFamily="2"/>
              </a:rPr>
              <a:t> प्रेम र उनीहरूको भलाइको खातिर मात्र लेखिएका हुन्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१:१३-१४)।</a:t>
            </a:r>
            <a:endParaRPr lang="en" sz="2000" b="1" dirty="0">
              <a:cs typeface="Kalimati" panose="00000400000000000000" pitchFamily="2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1830" y="2933849"/>
            <a:ext cx="73090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मानिस भएर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पावलले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आफूलाई तुच्छ ठानेका थिए (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एफिसी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३:८)। तर, परमेश्वरको अनुग्रहद्वारा, उनले सफा विवेक भएकोमा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घमण्ड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गर्न सक्थे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१:१२)।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4400" b="1" dirty="0" err="1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  <a:cs typeface="Kalimati" panose="00000400000000000000" pitchFamily="2"/>
              </a:rPr>
              <a:t>बुद्धिमानीपूर्वक</a:t>
            </a:r>
            <a:r>
              <a:rPr lang="ne-NP" sz="44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  <a:cs typeface="Kalimati" panose="00000400000000000000" pitchFamily="2"/>
              </a:rPr>
              <a:t> व्यवहार गर्नु</a:t>
            </a:r>
            <a:endParaRPr lang="en" sz="4400" b="1" dirty="0">
              <a:ln w="66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1">
                    <a:lumMod val="75000"/>
                  </a:schemeClr>
                </a:outerShdw>
              </a:effectLst>
              <a:cs typeface="Kalimati" panose="00000400000000000000" pitchFamily="2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923330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“</a:t>
            </a:r>
            <a:r>
              <a:rPr lang="ne-NP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“म परमेश्वरलाई मेरो साक्षी राख्छु—र म मेरो जीवनको बाजी लगाउँछु—कि तिमीहरूलाई कष्ट नहोस् भनेर नै म फेरि कोरिन्थ नआएको हुँ।”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  <a:cs typeface="Kalimati" panose="00000400000000000000" pitchFamily="2"/>
            </a:endParaRPr>
          </a:p>
          <a:p>
            <a:pPr algn="ctr"/>
            <a:r>
              <a:rPr lang="ne-NP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(२ कोरिन्थी १:२३)</a:t>
            </a:r>
            <a:endParaRPr lang="en" sz="1400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  <a:cs typeface="Kalimati" panose="00000400000000000000" pitchFamily="2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6372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b="1" dirty="0">
                <a:cs typeface="Kalimati" panose="00000400000000000000" pitchFamily="2"/>
              </a:rPr>
              <a:t>आफ्नो पहिलो पत्रमा, </a:t>
            </a:r>
            <a:r>
              <a:rPr lang="ne-NP" b="1" dirty="0" err="1">
                <a:cs typeface="Kalimati" panose="00000400000000000000" pitchFamily="2"/>
              </a:rPr>
              <a:t>पावलले</a:t>
            </a:r>
            <a:r>
              <a:rPr lang="ne-NP" b="1" dirty="0">
                <a:cs typeface="Kalimati" panose="00000400000000000000" pitchFamily="2"/>
              </a:rPr>
              <a:t> </a:t>
            </a:r>
            <a:r>
              <a:rPr lang="ne-NP" b="1" dirty="0" err="1">
                <a:cs typeface="Kalimati" panose="00000400000000000000" pitchFamily="2"/>
              </a:rPr>
              <a:t>कोरिन्थीहरूलाई</a:t>
            </a:r>
            <a:r>
              <a:rPr lang="ne-NP" b="1" dirty="0">
                <a:cs typeface="Kalimati" panose="00000400000000000000" pitchFamily="2"/>
              </a:rPr>
              <a:t> आफूले तय गरेको यात्राको मार्गबारे जानकारी दिएका थिए (१ </a:t>
            </a:r>
            <a:r>
              <a:rPr lang="ne-NP" b="1" dirty="0" err="1">
                <a:cs typeface="Kalimati" panose="00000400000000000000" pitchFamily="2"/>
              </a:rPr>
              <a:t>कोरिन्थी</a:t>
            </a:r>
            <a:r>
              <a:rPr lang="ne-NP" b="1" dirty="0">
                <a:cs typeface="Kalimati" panose="00000400000000000000" pitchFamily="2"/>
              </a:rPr>
              <a:t> १६:५-११):</a:t>
            </a:r>
            <a:endParaRPr lang="en" b="1" dirty="0">
              <a:cs typeface="Kalimati" panose="00000400000000000000" pitchFamily="2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2744489"/>
              </p:ext>
            </p:extLst>
          </p:nvPr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3073039"/>
            <a:ext cx="11991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b="1" dirty="0">
                <a:cs typeface="Kalimati" panose="00000400000000000000" pitchFamily="2"/>
              </a:rPr>
              <a:t>पछिल्लो पत्रमा (हराएको, २ </a:t>
            </a:r>
            <a:r>
              <a:rPr lang="ne-NP" b="1" dirty="0" err="1">
                <a:cs typeface="Kalimati" panose="00000400000000000000" pitchFamily="2"/>
              </a:rPr>
              <a:t>कोरिन्थी</a:t>
            </a:r>
            <a:r>
              <a:rPr lang="ne-NP" b="1" dirty="0">
                <a:cs typeface="Kalimati" panose="00000400000000000000" pitchFamily="2"/>
              </a:rPr>
              <a:t> ७:८) उनले उनीहरूलाई दुई पटक भेट्ने कुरा जानकारी दिएका थिए (२ </a:t>
            </a:r>
            <a:r>
              <a:rPr lang="ne-NP" b="1" dirty="0" err="1">
                <a:cs typeface="Kalimati" panose="00000400000000000000" pitchFamily="2"/>
              </a:rPr>
              <a:t>कोरिन्थी</a:t>
            </a:r>
            <a:r>
              <a:rPr lang="ne-NP" b="1" dirty="0">
                <a:cs typeface="Kalimati" panose="00000400000000000000" pitchFamily="2"/>
              </a:rPr>
              <a:t> १:१५-१६):</a:t>
            </a:r>
            <a:endParaRPr lang="en" b="1" dirty="0">
              <a:cs typeface="Kalimati" panose="00000400000000000000" pitchFamily="2"/>
            </a:endParaRP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3562308"/>
              </p:ext>
            </p:extLst>
          </p:nvPr>
        </p:nvGraphicFramePr>
        <p:xfrm>
          <a:off x="914400" y="3562219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4011289"/>
            <a:ext cx="66770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तथापि, उनले आफ्ना योजनाहरू बदले र त्यो पहिलो भ्रमण नगर्ने निर्णय गरे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१:२३)। यी परिवर्तनहरूले गर्दा केही मानिसहरूले उनलाई अस्थिर र ढुलमुल भएको भन्दै आलोचना गरे। उनले आफ्नो विचार किन बदलेका थिए?</a:t>
            </a:r>
            <a:endParaRPr lang="en" sz="2000" b="1" dirty="0">
              <a:cs typeface="Kalimati" panose="00000400000000000000" pitchFamily="2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423798"/>
            <a:ext cx="70494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कोरिन्थमा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रहेका समस्याहरूका कारण त्यहाँ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पावलको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उपस्थिति आवश्यक देखिन्थ्यो। तर उनले सामना गर्ने विरोधमा एउटा ठूलो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टकराव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हुनसक्थ्यो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, जसलाई उनले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उनीहरूप्रतिको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ठूलो प्रेमको कारण पन्छाउन चाहन्थे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२:१-४)।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ne-NP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क्षमा र </a:t>
            </a:r>
            <a:r>
              <a:rPr lang="ne-NP" sz="4400" b="1" spc="300" dirty="0" err="1">
                <a:ln/>
                <a:solidFill>
                  <a:schemeClr val="bg2">
                    <a:lumMod val="75000"/>
                  </a:schemeClr>
                </a:solidFill>
              </a:rPr>
              <a:t>पुनःस्थापना</a:t>
            </a:r>
            <a:endParaRPr lang="en" sz="4400" b="1" spc="300" dirty="0">
              <a:ln/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ne-NP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ne-NP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तिमीहरूले जसलाई क्षमा गर्छौ, म पनि उसलाई क्षमा गर्छु; किनभने मैले जे क्षमा गरेको छु, यदि मैले केही क्षमा गरेको छु भने, तिमीहरूको खातिर </a:t>
            </a:r>
            <a:r>
              <a:rPr lang="ne-NP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ख्रीष्टको</a:t>
            </a:r>
            <a:r>
              <a:rPr lang="ne-NP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 उपस्थितिमा क्षमा गरेको छु।” (२ </a:t>
            </a:r>
            <a:r>
              <a:rPr lang="ne-NP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 २:१०)</a:t>
            </a:r>
            <a:endParaRPr lang="en" sz="1400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  <a:cs typeface="Kalimati" panose="00000400000000000000" pitchFamily="2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326951"/>
            <a:ext cx="6096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>
                <a:cs typeface="Kalimati" panose="00000400000000000000" pitchFamily="2"/>
              </a:rPr>
              <a:t>पावल</a:t>
            </a:r>
            <a:r>
              <a:rPr lang="ne-NP" sz="2000" b="1" dirty="0">
                <a:cs typeface="Kalimati" panose="00000400000000000000" pitchFamily="2"/>
              </a:rPr>
              <a:t> </a:t>
            </a:r>
            <a:r>
              <a:rPr lang="ne-NP" sz="2000" b="1" dirty="0" err="1">
                <a:cs typeface="Kalimati" panose="00000400000000000000" pitchFamily="2"/>
              </a:rPr>
              <a:t>त्रोआसतर्फ</a:t>
            </a:r>
            <a:r>
              <a:rPr lang="ne-NP" sz="2000" b="1" dirty="0">
                <a:cs typeface="Kalimati" panose="00000400000000000000" pitchFamily="2"/>
              </a:rPr>
              <a:t> जाँदै गर्दा </a:t>
            </a:r>
            <a:r>
              <a:rPr lang="ne-NP" sz="2000" b="1" dirty="0" err="1">
                <a:cs typeface="Kalimati" panose="00000400000000000000" pitchFamily="2"/>
              </a:rPr>
              <a:t>तीतस</a:t>
            </a:r>
            <a:r>
              <a:rPr lang="ne-NP" sz="2000" b="1" dirty="0">
                <a:cs typeface="Kalimati" panose="00000400000000000000" pitchFamily="2"/>
              </a:rPr>
              <a:t> </a:t>
            </a:r>
            <a:r>
              <a:rPr lang="ne-NP" sz="2000" b="1" dirty="0" err="1">
                <a:cs typeface="Kalimati" panose="00000400000000000000" pitchFamily="2"/>
              </a:rPr>
              <a:t>कोरिन्थ</a:t>
            </a:r>
            <a:r>
              <a:rPr lang="ne-NP" sz="2000" b="1" dirty="0">
                <a:cs typeface="Kalimati" panose="00000400000000000000" pitchFamily="2"/>
              </a:rPr>
              <a:t> गए। </a:t>
            </a:r>
            <a:r>
              <a:rPr lang="ne-NP" sz="2000" b="1" dirty="0" err="1">
                <a:cs typeface="Kalimati" panose="00000400000000000000" pitchFamily="2"/>
              </a:rPr>
              <a:t>त्रोआसबाट</a:t>
            </a:r>
            <a:r>
              <a:rPr lang="ne-NP" sz="2000" b="1" dirty="0">
                <a:cs typeface="Kalimati" panose="00000400000000000000" pitchFamily="2"/>
              </a:rPr>
              <a:t> </a:t>
            </a:r>
            <a:r>
              <a:rPr lang="ne-NP" sz="2000" b="1" dirty="0" err="1">
                <a:cs typeface="Kalimati" panose="00000400000000000000" pitchFamily="2"/>
              </a:rPr>
              <a:t>पावल</a:t>
            </a:r>
            <a:r>
              <a:rPr lang="ne-NP" sz="2000" b="1" dirty="0">
                <a:cs typeface="Kalimati" panose="00000400000000000000" pitchFamily="2"/>
              </a:rPr>
              <a:t> </a:t>
            </a:r>
            <a:r>
              <a:rPr lang="ne-NP" sz="2000" b="1" dirty="0" err="1">
                <a:cs typeface="Kalimati" panose="00000400000000000000" pitchFamily="2"/>
              </a:rPr>
              <a:t>म्यासिडोनिया</a:t>
            </a:r>
            <a:r>
              <a:rPr lang="ne-NP" sz="2000" b="1" dirty="0">
                <a:cs typeface="Kalimati" panose="00000400000000000000" pitchFamily="2"/>
              </a:rPr>
              <a:t> गए। तर उनी धेरै व्याकुल थिए किनभने </a:t>
            </a:r>
            <a:r>
              <a:rPr lang="ne-NP" sz="2000" b="1" dirty="0" err="1">
                <a:cs typeface="Kalimati" panose="00000400000000000000" pitchFamily="2"/>
              </a:rPr>
              <a:t>कोरिन्थको</a:t>
            </a:r>
            <a:r>
              <a:rPr lang="ne-NP" sz="2000" b="1" dirty="0">
                <a:cs typeface="Kalimati" panose="00000400000000000000" pitchFamily="2"/>
              </a:rPr>
              <a:t> मण्डलीको समाचार दिनका लागि </a:t>
            </a:r>
            <a:r>
              <a:rPr lang="ne-NP" sz="2000" b="1" dirty="0" err="1">
                <a:cs typeface="Kalimati" panose="00000400000000000000" pitchFamily="2"/>
              </a:rPr>
              <a:t>तीतस</a:t>
            </a:r>
            <a:r>
              <a:rPr lang="ne-NP" sz="2000" b="1" dirty="0">
                <a:cs typeface="Kalimati" panose="00000400000000000000" pitchFamily="2"/>
              </a:rPr>
              <a:t> उनलाई </a:t>
            </a:r>
            <a:r>
              <a:rPr lang="ne-NP" sz="2000" b="1" dirty="0" err="1">
                <a:cs typeface="Kalimati" panose="00000400000000000000" pitchFamily="2"/>
              </a:rPr>
              <a:t>त्रोआसमा</a:t>
            </a:r>
            <a:r>
              <a:rPr lang="ne-NP" sz="2000" b="1" dirty="0">
                <a:cs typeface="Kalimati" panose="00000400000000000000" pitchFamily="2"/>
              </a:rPr>
              <a:t> भेट्न आएका </a:t>
            </a:r>
            <a:r>
              <a:rPr lang="ne-NP" sz="2000" b="1" dirty="0" err="1">
                <a:cs typeface="Kalimati" panose="00000400000000000000" pitchFamily="2"/>
              </a:rPr>
              <a:t>थिएनन्</a:t>
            </a:r>
            <a:r>
              <a:rPr lang="ne-NP" sz="2000" b="1" dirty="0">
                <a:cs typeface="Kalimati" panose="00000400000000000000" pitchFamily="2"/>
              </a:rPr>
              <a:t>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२:१२-१३)।</a:t>
            </a:r>
            <a:endParaRPr lang="en" sz="2000" b="1" dirty="0">
              <a:cs typeface="Kalimati" panose="00000400000000000000" pitchFamily="2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745710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उनीहरूले समाधान गर्नुपर्ने एउटा मुद्दा मण्डलीको अनुशासनसँग सम्बन्धित थियो। प्रेरितको आज्ञा पालन गर्दै, गल्ती गर्ने व्यक्तिलाई हप्काइएको थियो, र उसले त्यो हप्काइलाई स्वीकार गरेको थियो। अब, </a:t>
            </a:r>
            <a:r>
              <a:rPr lang="ne-NP" sz="2000" b="1" dirty="0" err="1">
                <a:cs typeface="Kalimati" panose="00000400000000000000" pitchFamily="2"/>
              </a:rPr>
              <a:t>पावल</a:t>
            </a:r>
            <a:r>
              <a:rPr lang="ne-NP" sz="2000" b="1" dirty="0">
                <a:cs typeface="Kalimati" panose="00000400000000000000" pitchFamily="2"/>
              </a:rPr>
              <a:t> उनीहरूलाई अर्को कदम चाल्न आग्रह गर्छन्: क्षमा र </a:t>
            </a:r>
            <a:r>
              <a:rPr lang="ne-NP" sz="2000" b="1" dirty="0" err="1">
                <a:cs typeface="Kalimati" panose="00000400000000000000" pitchFamily="2"/>
              </a:rPr>
              <a:t>पुनःस्थापना</a:t>
            </a:r>
            <a:r>
              <a:rPr lang="ne-NP" sz="2000" b="1" dirty="0">
                <a:cs typeface="Kalimati" panose="00000400000000000000" pitchFamily="2"/>
              </a:rPr>
              <a:t>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२:५-११)।</a:t>
            </a:r>
            <a:endParaRPr lang="en" sz="2000" b="1" dirty="0">
              <a:cs typeface="Kalimati" panose="00000400000000000000" pitchFamily="2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त्यसको केही समयपछि, अन्ततः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तीतसले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म्यासिडोनियामा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पावललाई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भेटे। उनले प्रेरितका अर्ति-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उपदेशहरूप्रति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मण्डलीले कसरी सकारात्मक प्रतिक्रिया जनायो भनेर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पावललाई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बताए (२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७:५-९, १३-१६)।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4400" b="1" spc="6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ख्रीष्टको</a:t>
            </a:r>
            <a:r>
              <a:rPr lang="ne-NP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सुगन्ध</a:t>
            </a:r>
            <a:endParaRPr lang="en" sz="4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7840" y="523027"/>
            <a:ext cx="70379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ne-NP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किनभने मुक्ति पाउनेहरूका बीचमा र विनाश हुनेहरूका बीचमा हामी परमेश्वरका निम्ति </a:t>
            </a:r>
            <a:r>
              <a:rPr lang="ne-NP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ख्रीष्टको</a:t>
            </a:r>
            <a:r>
              <a:rPr lang="ne-NP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 मीठो सुवास </a:t>
            </a:r>
            <a:r>
              <a:rPr lang="ne-NP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हौँ</a:t>
            </a:r>
            <a:r>
              <a:rPr lang="ne-NP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।” (२ </a:t>
            </a:r>
            <a:r>
              <a:rPr lang="ne-NP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 २:१५)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Kalimati" panose="00000400000000000000" pitchFamily="2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32113"/>
            <a:ext cx="6853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>
                <a:cs typeface="Kalimati" panose="00000400000000000000" pitchFamily="2"/>
              </a:rPr>
              <a:t>त्रोआसमा</a:t>
            </a:r>
            <a:r>
              <a:rPr lang="ne-NP" sz="2000" b="1" dirty="0">
                <a:cs typeface="Kalimati" panose="00000400000000000000" pitchFamily="2"/>
              </a:rPr>
              <a:t> सुसमाचार सफलताका साथ प्रचार गर्न परमेश्वरले कसरी “ढोका </a:t>
            </a:r>
            <a:r>
              <a:rPr lang="ne-NP" sz="2000" b="1" dirty="0" err="1">
                <a:cs typeface="Kalimati" panose="00000400000000000000" pitchFamily="2"/>
              </a:rPr>
              <a:t>खोलिदिनुभयो</a:t>
            </a:r>
            <a:r>
              <a:rPr lang="ne-NP" sz="2000" b="1" dirty="0">
                <a:cs typeface="Kalimati" panose="00000400000000000000" pitchFamily="2"/>
              </a:rPr>
              <a:t>” </a:t>
            </a:r>
            <a:r>
              <a:rPr lang="ne-NP" sz="2000" b="1" dirty="0" err="1">
                <a:cs typeface="Kalimati" panose="00000400000000000000" pitchFamily="2"/>
              </a:rPr>
              <a:t>भन्नेबारे</a:t>
            </a:r>
            <a:r>
              <a:rPr lang="ne-NP" sz="2000" b="1" dirty="0">
                <a:cs typeface="Kalimati" panose="00000400000000000000" pitchFamily="2"/>
              </a:rPr>
              <a:t> टिप्पणी गर्दै </a:t>
            </a:r>
            <a:r>
              <a:rPr lang="ne-NP" sz="2000" b="1" dirty="0" err="1">
                <a:cs typeface="Kalimati" panose="00000400000000000000" pitchFamily="2"/>
              </a:rPr>
              <a:t>पावल</a:t>
            </a:r>
            <a:r>
              <a:rPr lang="ne-NP" sz="2000" b="1" dirty="0">
                <a:cs typeface="Kalimati" panose="00000400000000000000" pitchFamily="2"/>
              </a:rPr>
              <a:t> प्रशंसा र विजयको जयकार लगाउँछन्: “तर परमेश्वरलाई धन्यवाद होस्, जसले </a:t>
            </a:r>
            <a:r>
              <a:rPr lang="ne-NP" sz="2000" b="1" dirty="0" err="1">
                <a:cs typeface="Kalimati" panose="00000400000000000000" pitchFamily="2"/>
              </a:rPr>
              <a:t>ख्रीष्टमा</a:t>
            </a:r>
            <a:r>
              <a:rPr lang="ne-NP" sz="2000" b="1" dirty="0">
                <a:cs typeface="Kalimati" panose="00000400000000000000" pitchFamily="2"/>
              </a:rPr>
              <a:t> हामीलाई सधैँ विजयको उत्सवमा </a:t>
            </a:r>
            <a:r>
              <a:rPr lang="ne-NP" sz="2000" b="1" dirty="0" err="1">
                <a:cs typeface="Kalimati" panose="00000400000000000000" pitchFamily="2"/>
              </a:rPr>
              <a:t>लैजानुहुन्छ</a:t>
            </a:r>
            <a:r>
              <a:rPr lang="ne-NP" sz="2000" b="1" dirty="0">
                <a:cs typeface="Kalimati" panose="00000400000000000000" pitchFamily="2"/>
              </a:rPr>
              <a:t>, र </a:t>
            </a:r>
            <a:r>
              <a:rPr lang="ne-NP" sz="2000" b="1" dirty="0" err="1">
                <a:cs typeface="Kalimati" panose="00000400000000000000" pitchFamily="2"/>
              </a:rPr>
              <a:t>उहाँको</a:t>
            </a:r>
            <a:r>
              <a:rPr lang="ne-NP" sz="2000" b="1" dirty="0">
                <a:cs typeface="Kalimati" panose="00000400000000000000" pitchFamily="2"/>
              </a:rPr>
              <a:t> ज्ञानको सुगन्ध </a:t>
            </a:r>
            <a:r>
              <a:rPr lang="ne-NP" sz="2000" b="1" dirty="0" err="1">
                <a:cs typeface="Kalimati" panose="00000400000000000000" pitchFamily="2"/>
              </a:rPr>
              <a:t>हामीद्वारा</a:t>
            </a:r>
            <a:r>
              <a:rPr lang="ne-NP" sz="2000" b="1" dirty="0">
                <a:cs typeface="Kalimati" panose="00000400000000000000" pitchFamily="2"/>
              </a:rPr>
              <a:t> सबै ठाउँमा फैलाउनुहुन्छ”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२:१४)।</a:t>
            </a:r>
            <a:endParaRPr lang="en" sz="2000" b="1" dirty="0">
              <a:cs typeface="Kalimati" panose="00000400000000000000" pitchFamily="2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308922"/>
            <a:ext cx="62816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सर्वव्यापी </a:t>
            </a:r>
            <a:r>
              <a:rPr lang="ne-NP" sz="2000" b="1" dirty="0" err="1">
                <a:cs typeface="Kalimati" panose="00000400000000000000" pitchFamily="2"/>
              </a:rPr>
              <a:t>सुगन्धझैँ</a:t>
            </a:r>
            <a:r>
              <a:rPr lang="ne-NP" sz="2000" b="1" dirty="0">
                <a:cs typeface="Kalimati" panose="00000400000000000000" pitchFamily="2"/>
              </a:rPr>
              <a:t>, </a:t>
            </a:r>
            <a:r>
              <a:rPr lang="ne-NP" sz="2000" b="1" dirty="0" err="1">
                <a:cs typeface="Kalimati" panose="00000400000000000000" pitchFamily="2"/>
              </a:rPr>
              <a:t>ख्रीष्टको</a:t>
            </a:r>
            <a:r>
              <a:rPr lang="ne-NP" sz="2000" b="1" dirty="0">
                <a:cs typeface="Kalimati" panose="00000400000000000000" pitchFamily="2"/>
              </a:rPr>
              <a:t> ज्ञान प्रत्येक आत्मासम्म पुग्छ। </a:t>
            </a:r>
            <a:r>
              <a:rPr lang="ne-NP" sz="2000" b="1" dirty="0" err="1">
                <a:cs typeface="Kalimati" panose="00000400000000000000" pitchFamily="2"/>
              </a:rPr>
              <a:t>कोरिन्थीहरूका</a:t>
            </a:r>
            <a:r>
              <a:rPr lang="ne-NP" sz="2000" b="1" dirty="0">
                <a:cs typeface="Kalimati" panose="00000400000000000000" pitchFamily="2"/>
              </a:rPr>
              <a:t> लागि, र हाम्रा लागि पनि, यो सुगन्ध अनन्त जीवनको हो। तथापि, यो </a:t>
            </a:r>
            <a:r>
              <a:rPr lang="ne-NP" sz="2000" b="1" dirty="0" err="1">
                <a:cs typeface="Kalimati" panose="00000400000000000000" pitchFamily="2"/>
              </a:rPr>
              <a:t>बुलावांटलाई</a:t>
            </a:r>
            <a:r>
              <a:rPr lang="ne-NP" sz="2000" b="1" dirty="0">
                <a:cs typeface="Kalimati" panose="00000400000000000000" pitchFamily="2"/>
              </a:rPr>
              <a:t> अस्वीकार </a:t>
            </a:r>
            <a:r>
              <a:rPr lang="ne-NP" sz="2000" b="1" dirty="0" err="1">
                <a:cs typeface="Kalimati" panose="00000400000000000000" pitchFamily="2"/>
              </a:rPr>
              <a:t>गर्नेहरूका</a:t>
            </a:r>
            <a:r>
              <a:rPr lang="ne-NP" sz="2000" b="1" dirty="0">
                <a:cs typeface="Kalimati" panose="00000400000000000000" pitchFamily="2"/>
              </a:rPr>
              <a:t> लागि यो मृत्युको दुर्गन्ध हो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२:१५-१६)।</a:t>
            </a:r>
            <a:endParaRPr lang="en" sz="2000" b="1" dirty="0">
              <a:cs typeface="Kalimati" panose="00000400000000000000" pitchFamily="2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140085" y="4877956"/>
            <a:ext cx="443216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यसमा गाँसिएको जिम्मेवारीमा ध्यान केन्द्रित गर्दै, </a:t>
            </a:r>
            <a:r>
              <a:rPr lang="ne-NP" sz="2000" b="1" dirty="0" err="1">
                <a:cs typeface="Kalimati" panose="00000400000000000000" pitchFamily="2"/>
              </a:rPr>
              <a:t>पावल</a:t>
            </a:r>
            <a:r>
              <a:rPr lang="ne-NP" sz="2000" b="1" dirty="0">
                <a:cs typeface="Kalimati" panose="00000400000000000000" pitchFamily="2"/>
              </a:rPr>
              <a:t> स्पष्ट पार्छन् कि सन्देश निष्कपटताका साथ दिइनुपर्छ, कुनै व्यक्तिगत लाभ नखोजी केवल सुन्नेहरूको मुक्तिको खातिर दिइनुपर्छ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२:१७)।</a:t>
            </a:r>
            <a:endParaRPr lang="en" sz="2000" b="1" dirty="0">
              <a:cs typeface="Kalimati" panose="00000400000000000000" pitchFamily="2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49701" y="946883"/>
            <a:ext cx="10715320" cy="361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800" b="1" dirty="0">
                <a:latin typeface="Constantia" panose="02030602050306030303" pitchFamily="18" charset="0"/>
              </a:rPr>
              <a:t>“</a:t>
            </a:r>
            <a:r>
              <a:rPr lang="ne-NP" sz="2800" b="1" dirty="0">
                <a:latin typeface="Constantia" panose="02030602050306030303" pitchFamily="18" charset="0"/>
                <a:cs typeface="Kalimati" panose="00000400000000000000" pitchFamily="2"/>
              </a:rPr>
              <a:t>यस विश्वासी सन्देशवाहकले यो </a:t>
            </a:r>
            <a:r>
              <a:rPr lang="ne-NP" sz="2800" b="1" dirty="0" err="1">
                <a:latin typeface="Constantia" panose="02030602050306030303" pitchFamily="18" charset="0"/>
                <a:cs typeface="Kalimati" panose="00000400000000000000" pitchFamily="2"/>
              </a:rPr>
              <a:t>उत्साहजनक</a:t>
            </a:r>
            <a:r>
              <a:rPr lang="ne-NP" sz="2800" b="1" dirty="0">
                <a:latin typeface="Constantia" panose="02030602050306030303" pitchFamily="18" charset="0"/>
                <a:cs typeface="Kalimati" panose="00000400000000000000" pitchFamily="2"/>
              </a:rPr>
              <a:t> समाचार ल्याए कि </a:t>
            </a:r>
            <a:r>
              <a:rPr lang="ne-NP" sz="2800" b="1" dirty="0" err="1">
                <a:latin typeface="Constantia" panose="02030602050306030303" pitchFamily="18" charset="0"/>
                <a:cs typeface="Kalimati" panose="00000400000000000000" pitchFamily="2"/>
              </a:rPr>
              <a:t>कोरिन्थी</a:t>
            </a:r>
            <a:r>
              <a:rPr lang="ne-NP" sz="2800" b="1" dirty="0">
                <a:latin typeface="Constantia" panose="02030602050306030303" pitchFamily="18" charset="0"/>
                <a:cs typeface="Kalimati" panose="00000400000000000000" pitchFamily="2"/>
              </a:rPr>
              <a:t> </a:t>
            </a:r>
            <a:r>
              <a:rPr lang="ne-NP" sz="2800" b="1" dirty="0" err="1">
                <a:latin typeface="Constantia" panose="02030602050306030303" pitchFamily="18" charset="0"/>
                <a:cs typeface="Kalimati" panose="00000400000000000000" pitchFamily="2"/>
              </a:rPr>
              <a:t>विश्वासीहरूमाझ</a:t>
            </a:r>
            <a:r>
              <a:rPr lang="ne-NP" sz="2800" b="1" dirty="0">
                <a:latin typeface="Constantia" panose="02030602050306030303" pitchFamily="18" charset="0"/>
                <a:cs typeface="Kalimati" panose="00000400000000000000" pitchFamily="2"/>
              </a:rPr>
              <a:t> एउटा अद्भुत परिवर्तन आएको थियो। धेरैले </a:t>
            </a:r>
            <a:r>
              <a:rPr lang="ne-NP" sz="2800" b="1" dirty="0" err="1">
                <a:latin typeface="Constantia" panose="02030602050306030303" pitchFamily="18" charset="0"/>
                <a:cs typeface="Kalimati" panose="00000400000000000000" pitchFamily="2"/>
              </a:rPr>
              <a:t>पावलको</a:t>
            </a:r>
            <a:r>
              <a:rPr lang="ne-NP" sz="2800" b="1" dirty="0">
                <a:latin typeface="Constantia" panose="02030602050306030303" pitchFamily="18" charset="0"/>
                <a:cs typeface="Kalimati" panose="00000400000000000000" pitchFamily="2"/>
              </a:rPr>
              <a:t> पत्रमा रहेको शिक्षालाई स्वीकार गरेका थिए र आफ्ना </a:t>
            </a:r>
            <a:r>
              <a:rPr lang="ne-NP" sz="2800" b="1" dirty="0" err="1">
                <a:latin typeface="Constantia" panose="02030602050306030303" pitchFamily="18" charset="0"/>
                <a:cs typeface="Kalimati" panose="00000400000000000000" pitchFamily="2"/>
              </a:rPr>
              <a:t>पापहरूप्रति</a:t>
            </a:r>
            <a:r>
              <a:rPr lang="ne-NP" sz="2800" b="1" dirty="0">
                <a:latin typeface="Constantia" panose="02030602050306030303" pitchFamily="18" charset="0"/>
                <a:cs typeface="Kalimati" panose="00000400000000000000" pitchFamily="2"/>
              </a:rPr>
              <a:t> पश्चात्ताप गरेका थिए। उनीहरूको जीवन अब इसाई धर्मका लागि कलङ्क रहेन, तर व्यवहारिक </a:t>
            </a:r>
            <a:r>
              <a:rPr lang="ne-NP" sz="2800" b="1" dirty="0" err="1">
                <a:latin typeface="Constantia" panose="02030602050306030303" pitchFamily="18" charset="0"/>
                <a:cs typeface="Kalimati" panose="00000400000000000000" pitchFamily="2"/>
              </a:rPr>
              <a:t>भक्तिपनको</a:t>
            </a:r>
            <a:r>
              <a:rPr lang="ne-NP" sz="2800" b="1" dirty="0">
                <a:latin typeface="Constantia" panose="02030602050306030303" pitchFamily="18" charset="0"/>
                <a:cs typeface="Kalimati" panose="00000400000000000000" pitchFamily="2"/>
              </a:rPr>
              <a:t> पक्षमा शक्तिशाली प्रभाव पारिरहेको थियो। […]</a:t>
            </a:r>
          </a:p>
          <a:p>
            <a:pPr>
              <a:spcBef>
                <a:spcPts val="600"/>
              </a:spcBef>
            </a:pPr>
            <a:r>
              <a:rPr lang="ne-NP" sz="2800" b="1" dirty="0">
                <a:latin typeface="Constantia" panose="02030602050306030303" pitchFamily="18" charset="0"/>
                <a:cs typeface="Kalimati" panose="00000400000000000000" pitchFamily="2"/>
              </a:rPr>
              <a:t>हृदयमा ईश्वरीय अनुग्रहको प्रभावद्वारा उत्पन्न हुने पश्चात्तापले पापको स्वीकार र त्यसलाई त्याग्ने कामतर्फ </a:t>
            </a:r>
            <a:r>
              <a:rPr lang="ne-NP" sz="2800" b="1" dirty="0" err="1">
                <a:latin typeface="Constantia" panose="02030602050306030303" pitchFamily="18" charset="0"/>
                <a:cs typeface="Kalimati" panose="00000400000000000000" pitchFamily="2"/>
              </a:rPr>
              <a:t>लैजान्छ</a:t>
            </a:r>
            <a:r>
              <a:rPr lang="ne-NP" sz="2800" b="1" dirty="0">
                <a:latin typeface="Constantia" panose="02030602050306030303" pitchFamily="18" charset="0"/>
                <a:cs typeface="Kalimati" panose="00000400000000000000" pitchFamily="2"/>
              </a:rPr>
              <a:t>। प्रेरितले </a:t>
            </a:r>
            <a:r>
              <a:rPr lang="ne-NP" sz="2800" b="1" dirty="0" err="1">
                <a:latin typeface="Constantia" panose="02030602050306030303" pitchFamily="18" charset="0"/>
                <a:cs typeface="Kalimati" panose="00000400000000000000" pitchFamily="2"/>
              </a:rPr>
              <a:t>कोरिन्थी</a:t>
            </a:r>
            <a:r>
              <a:rPr lang="ne-NP" sz="2800" b="1" dirty="0">
                <a:latin typeface="Constantia" panose="02030602050306030303" pitchFamily="18" charset="0"/>
                <a:cs typeface="Kalimati" panose="00000400000000000000" pitchFamily="2"/>
              </a:rPr>
              <a:t> विश्वासीहरूको जीवनमा देखिएका फलहरू यस्तै थिए भनी घोषणा गरे।”</a:t>
            </a:r>
            <a:endParaRPr lang="en" sz="2800" b="1" dirty="0">
              <a:latin typeface="Constantia" panose="02030602050306030303" pitchFamily="18" charset="0"/>
              <a:cs typeface="Kalimati" panose="00000400000000000000" pitchFamily="2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7147677" y="5905938"/>
            <a:ext cx="48173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e-NP" sz="1600" b="1" dirty="0" err="1"/>
              <a:t>एलेन</a:t>
            </a:r>
            <a:r>
              <a:rPr lang="ne-NP" sz="1600" b="1" dirty="0"/>
              <a:t> जी. </a:t>
            </a:r>
            <a:r>
              <a:rPr lang="ne-NP" sz="1600" b="1" dirty="0" err="1"/>
              <a:t>ह्वाइट</a:t>
            </a:r>
            <a:r>
              <a:rPr lang="ne-NP" sz="1600" b="1" dirty="0"/>
              <a:t> </a:t>
            </a:r>
            <a:r>
              <a:rPr lang="ne-NP" sz="1600" b="1" i="1" dirty="0"/>
              <a:t>(द </a:t>
            </a:r>
            <a:r>
              <a:rPr lang="ne-NP" sz="1600" b="1" i="1" dirty="0" err="1"/>
              <a:t>एक्ट्स</a:t>
            </a:r>
            <a:r>
              <a:rPr lang="ne-NP" sz="1600" b="1" i="1" dirty="0"/>
              <a:t> अफ द </a:t>
            </a:r>
            <a:r>
              <a:rPr lang="ne-NP" sz="1600" b="1" i="1" dirty="0" err="1"/>
              <a:t>एपोसल्स</a:t>
            </a:r>
            <a:r>
              <a:rPr lang="ne-NP" sz="1600" b="1" dirty="0"/>
              <a:t>, </a:t>
            </a:r>
            <a:r>
              <a:rPr lang="ne-NP" sz="1600" b="1" dirty="0" err="1"/>
              <a:t>पृ</a:t>
            </a:r>
            <a:r>
              <a:rPr lang="ne-NP" sz="1600" b="1" dirty="0"/>
              <a:t>. ३२४)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1054</Words>
  <Application>Microsoft Office PowerPoint</Application>
  <PresentationFormat>Panorámica</PresentationFormat>
  <Paragraphs>59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Kalimati</vt:lpstr>
      <vt:lpstr>Comic Sans MS</vt:lpstr>
      <vt:lpstr>Aptos</vt:lpstr>
      <vt:lpstr>Arial</vt:lpstr>
      <vt:lpstr>Constantia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90</cp:revision>
  <dcterms:created xsi:type="dcterms:W3CDTF">2026-07-22T06:08:40Z</dcterms:created>
  <dcterms:modified xsi:type="dcterms:W3CDTF">2026-08-01T14:07:48Z</dcterms:modified>
</cp:coreProperties>
</file>