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62" r:id="rId3"/>
    <p:sldId id="27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441F-D5EB-485D-8325-97683C6A72B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3DE8F-DA56-445D-A126-D570A38806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9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027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10:1-11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73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10:12-18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479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40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11:1-15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13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E833-0C4F-7BBF-BEFD-682471D5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BC1533-A0E2-407B-7B77-FD34BBF2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570C652-85E4-BFEA-3BE6-3FE3642D2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0C5088-1B63-9142-D916-79AB65E29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361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88DCD-BE93-5931-0CFB-8167AD69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EA907B-ACB1-01DE-8302-7683615B5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71CBBA-4B5E-44E8-10F6-7EBD26D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BAB829-DF98-19A9-6BA7-1C9A6B33A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37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2B23B-DE54-7259-1228-2FAA19756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9354DD-8A44-39EB-549F-CF4749152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01D2D5-1514-566F-6951-06A669B6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DB2FB1-3B1F-85B2-22EA-145558F3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4080A9-6BB5-57E3-A534-E919C01A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7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16CB5-5D48-E07E-15E5-69B3F9B3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5E2527-222B-3F5A-28E0-4D67A9D2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EAEF-2364-8AB7-62AF-53C13BC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204E7-1D04-FF70-86C4-CDD799AB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C02B98-E98A-A152-496C-EA65D53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91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71D370-9D7B-1EF2-6168-AE0BBB75E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F92F02-3396-7033-221B-0DFBB3EE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26FCDB-E547-D184-B8CA-AFE2EAD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D8841-884F-B601-36B3-E289FD08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872A95-7F89-A241-0556-0B32B74F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49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68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7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31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49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00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5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9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1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D7796-87E8-1B68-938A-5535268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86091-2C02-510E-D767-74DA6BAF1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EE289B-F44F-AAE7-6197-CEBD8D0C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226ABA-F12D-CAF1-3B50-858A826A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E1CA8D-70B7-EBDE-4A3A-C8BD7E3D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61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5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9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5039-745C-5CC5-62BB-E7A8CAB7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FF3A1E-00C2-E227-7718-E67F569B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63F914-722B-0717-6CBA-4B4ABD25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DAE4B-F5F6-E634-04DE-F0FD7F3F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BBB663-A69E-DA29-806E-01428923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0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A261-63EC-A526-AD3B-6719616A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918A3B-6ACA-F6CE-4105-5151FC6B8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EC6B0A-BC2F-34CC-D068-1B0B84ED0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FB81C-4630-CBAC-729D-FD3B963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8FC87C-34E1-28A0-EA02-B240BB35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D697DC-7990-9A08-8774-060D5E5E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83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87837-F436-3093-E7C5-C77E1E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884AA8-0F2B-BB44-5990-CF3752A81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48482C-232C-E4FD-3637-9937916D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45A591-6709-336F-D0F2-CA7C3211B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D2B8AA-AF98-36D4-04D2-D1D2DBD63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A7CB62-1A85-7A8E-3831-8C09C251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AC5434-FF45-F1A0-20CD-838F5107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D8C3FD0-837C-6A66-4001-FCCBA11C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18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4723D-0698-0CF7-C095-5984078D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EB1A6E-A74F-8F9D-B167-A83D64EEC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54293C-9A65-2EA7-F78C-AF9C7187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420911-B331-BE70-5BC3-50158004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2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DC2B00-ADE8-54CB-8568-A8F33490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8EEE0-E21A-C46A-F802-D8F5A724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D9910F-4292-F242-D199-985C5A68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72CDB-0126-5315-EA8D-DFD2E3FD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7A99EA-E5F2-DCB1-2811-4C5AB9524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F1684-68D3-467A-4599-B29A57746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C9647D-6E86-B262-2137-BF28B74C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6A2B60-B32F-F389-4C43-9AE45F64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05897F-0FEE-0BC4-260E-EE99E048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26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6AB27-0D66-B33D-68B9-584E0289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2771E6-FF34-2B8C-3153-D0EE67B2C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EA623C-8427-37B5-5F1A-6509637D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923D6A-6325-F1BA-B2C7-67D2BC00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2820B4-59EE-2ABC-6668-C66715B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7100B0-59A2-CDC1-52E7-772AFB75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5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06F8D2-15F5-D281-EA1C-6EE9F961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8FF1D2-709F-B329-6DA8-A256CD36F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6BE8E-5263-2C03-E44F-EB98DCF6E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94960-1D83-E0C2-BAF9-6515EC1DE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F413CF-8CB5-88B9-8A5D-B71DC5E10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42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855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Rectangle 5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F46502-3920-3223-CAE3-A10BEBF3D4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84"/>
          <a:stretch>
            <a:fillRect/>
          </a:stretch>
        </p:blipFill>
        <p:spPr>
          <a:xfrm>
            <a:off x="322759" y="714375"/>
            <a:ext cx="11546481" cy="614362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FA6DEEF-235D-5308-DA9A-23D0BBBB63E8}"/>
              </a:ext>
            </a:extLst>
          </p:cNvPr>
          <p:cNvSpPr txBox="1"/>
          <p:nvPr/>
        </p:nvSpPr>
        <p:spPr>
          <a:xfrm>
            <a:off x="0" y="-4441"/>
            <a:ext cx="1219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4400" b="1" i="0" u="none" strike="noStrike" kern="1200" cap="none" spc="0" normalizeH="0" baseline="0" noProof="0" dirty="0">
                <a:ln w="6600">
                  <a:solidFill>
                    <a:srgbClr val="F4642A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4642A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झूटा शिक्षकहरूसँगको व्यवहार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F4642A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4642A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C3CEF0-01F0-BE67-7E12-53D9F5BFAD16}"/>
              </a:ext>
            </a:extLst>
          </p:cNvPr>
          <p:cNvSpPr txBox="1"/>
          <p:nvPr/>
        </p:nvSpPr>
        <p:spPr>
          <a:xfrm rot="16200000">
            <a:off x="-2795302" y="3616696"/>
            <a:ext cx="614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1600" b="1" i="0" u="none" strike="noStrike" kern="1200" cap="none" spc="0" normalizeH="0" baseline="0" noProof="0" dirty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सेप्टेम्बर १९, २०२६ को लागि अध्याय १२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91E2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2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E1034-B616-1CE2-182E-B6C7387C5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47F1348-D00C-14B1-5C98-958A8F3FC4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F184BB-9226-7180-7671-D9A6EF596D26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 algn="ctr">
              <a:defRPr/>
            </a:pPr>
            <a:r>
              <a:rPr lang="ne-NP" sz="4400" b="1" spc="300" dirty="0">
                <a:ln/>
                <a:solidFill>
                  <a:srgbClr val="FBD8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आत्म-परीक्षण र विजय</a:t>
            </a:r>
            <a:endParaRPr kumimoji="0" lang="en-US" sz="4400" b="1" i="0" u="none" strike="noStrike" kern="1200" cap="none" spc="300" normalizeH="0" baseline="0" noProof="0" dirty="0">
              <a:ln/>
              <a:solidFill>
                <a:srgbClr val="FBD8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E75BD2-C025-8C40-B2D1-5987D951BB92}"/>
              </a:ext>
            </a:extLst>
          </p:cNvPr>
          <p:cNvSpPr txBox="1"/>
          <p:nvPr/>
        </p:nvSpPr>
        <p:spPr>
          <a:xfrm>
            <a:off x="1" y="724197"/>
            <a:ext cx="1219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ne-NP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"</a:t>
            </a:r>
            <a:r>
              <a:rPr lang="ne-NP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तपाईंहरू</a:t>
            </a:r>
            <a:r>
              <a:rPr lang="ne-NP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विश्वासमा हुनुहुन्छ कि हुनुहुन्न भनी आफ्नो परीक्षण गर्नुहोस्; आफूलाई जाँच्नुहोस्। के </a:t>
            </a:r>
            <a:r>
              <a:rPr lang="ne-NP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तपाईंहरूलाई</a:t>
            </a:r>
            <a:r>
              <a:rPr lang="ne-NP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आफूभित्र</a:t>
            </a:r>
            <a:r>
              <a:rPr lang="ne-NP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येशू</a:t>
            </a:r>
            <a:r>
              <a:rPr lang="ne-NP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ख्रीष्ट</a:t>
            </a:r>
            <a:r>
              <a:rPr lang="ne-NP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हुनुहुन्छ भन्ने महसुस हुँदैन? - यदि </a:t>
            </a:r>
            <a:r>
              <a:rPr lang="ne-NP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तपाईंहरू</a:t>
            </a:r>
            <a:r>
              <a:rPr lang="ne-NP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परीक्षामा असफल हुनुभएको छैन भने।" (२ </a:t>
            </a:r>
            <a:r>
              <a:rPr lang="ne-NP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१३:५)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642A">
                  <a:lumMod val="40000"/>
                  <a:lumOff val="60000"/>
                </a:srgbClr>
              </a:solidFill>
              <a:effectLst>
                <a:glow rad="127000">
                  <a:srgbClr val="284A2D"/>
                </a:glow>
              </a:effectLst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F5D746-ADA7-7235-AF88-577BDBDC0F01}"/>
              </a:ext>
            </a:extLst>
          </p:cNvPr>
          <p:cNvSpPr txBox="1"/>
          <p:nvPr/>
        </p:nvSpPr>
        <p:spPr>
          <a:xfrm>
            <a:off x="-4861" y="1519908"/>
            <a:ext cx="7932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कोरिन्थको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भ्रमण गर्ने समय नजिकिँदै थियो। उनले त्यहाँ के भेट्टाउनेछन् र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त्यसैअनुसार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उनले कसरी काम गर्नुपर्छ? (२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१३:१-२)।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5C3B292-A861-62EF-9D31-39EF9951A37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1716381"/>
            <a:ext cx="4152089" cy="233555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B36E4E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0F02F-2715-17F6-6C5C-B995C49B770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4311755"/>
            <a:ext cx="4152089" cy="2335550"/>
          </a:xfrm>
          <a:prstGeom prst="round2DiagRect">
            <a:avLst>
              <a:gd name="adj1" fmla="val 0"/>
              <a:gd name="adj2" fmla="val 17077"/>
            </a:avLst>
          </a:prstGeom>
          <a:ln w="57150" cap="sq">
            <a:solidFill>
              <a:srgbClr val="3D7245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8F66DF8-E4A9-FDE2-B96A-AC7681B5D8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2" r="2562"/>
          <a:stretch>
            <a:fillRect/>
          </a:stretch>
        </p:blipFill>
        <p:spPr>
          <a:xfrm>
            <a:off x="111865" y="2309960"/>
            <a:ext cx="2524328" cy="3302900"/>
          </a:xfrm>
          <a:prstGeom prst="round2DiagRect">
            <a:avLst>
              <a:gd name="adj1" fmla="val 16570"/>
              <a:gd name="adj2" fmla="val 17077"/>
            </a:avLst>
          </a:prstGeom>
          <a:ln w="57150" cap="sq">
            <a:solidFill>
              <a:srgbClr val="F78D63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2BC995D-97C0-F47A-7C43-4C655A713C10}"/>
              </a:ext>
            </a:extLst>
          </p:cNvPr>
          <p:cNvSpPr txBox="1"/>
          <p:nvPr/>
        </p:nvSpPr>
        <p:spPr>
          <a:xfrm>
            <a:off x="2840476" y="2318478"/>
            <a:ext cx="50097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मण्डलीय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अनुशासन दृढताका साथ लागू गर्न तयार थिए: पश्चात्तापीहरूलाई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पुनर्स्थापित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गर्न, र हठीहरूलाई दण्ड दिन।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4094B42-A165-BA7D-8B4A-0F5A8A36CAD1}"/>
              </a:ext>
            </a:extLst>
          </p:cNvPr>
          <p:cNvSpPr txBox="1"/>
          <p:nvPr/>
        </p:nvSpPr>
        <p:spPr>
          <a:xfrm>
            <a:off x="111865" y="6006850"/>
            <a:ext cx="77383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</a:rPr>
              <a:t> भने, </a:t>
            </a:r>
            <a:r>
              <a:rPr lang="ne-NP" sz="2000" b="1" dirty="0" err="1">
                <a:solidFill>
                  <a:prstClr val="black"/>
                </a:solidFill>
              </a:rPr>
              <a:t>तिनीहरूले</a:t>
            </a:r>
            <a:r>
              <a:rPr lang="ne-NP" sz="2000" b="1" dirty="0">
                <a:solidFill>
                  <a:prstClr val="black"/>
                </a:solidFill>
              </a:rPr>
              <a:t> खराबी गर्न छाडेर असल काम गरून् र सिद्ध बनून् भनी </a:t>
            </a:r>
            <a:r>
              <a:rPr lang="ne-NP" sz="2000" b="1" dirty="0" err="1">
                <a:solidFill>
                  <a:prstClr val="black"/>
                </a:solidFill>
              </a:rPr>
              <a:t>तिनीहरूका</a:t>
            </a:r>
            <a:r>
              <a:rPr lang="ne-NP" sz="2000" b="1" dirty="0">
                <a:solidFill>
                  <a:prstClr val="black"/>
                </a:solidFill>
              </a:rPr>
              <a:t> लागि प्रार्थना गरे (२ </a:t>
            </a:r>
            <a:r>
              <a:rPr lang="ne-NP" sz="2000" b="1" dirty="0" err="1">
                <a:solidFill>
                  <a:prstClr val="black"/>
                </a:solidFill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</a:rPr>
              <a:t> १३:७-९)।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923D3-149F-BC93-8838-E6C206ADE580}"/>
              </a:ext>
            </a:extLst>
          </p:cNvPr>
          <p:cNvSpPr txBox="1"/>
          <p:nvPr/>
        </p:nvSpPr>
        <p:spPr>
          <a:xfrm>
            <a:off x="2840476" y="4838948"/>
            <a:ext cx="50097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तसर्थ, त्यो समय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आउनुअघि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कोरिन्थीहरूले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विचार गर्नुपर्छ र आफ्नो आत्म-परीक्षण गर्नुपर्छ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१३:५)।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F17DB4-5834-BD1C-EE6E-FF1F258F027F}"/>
              </a:ext>
            </a:extLst>
          </p:cNvPr>
          <p:cNvSpPr txBox="1"/>
          <p:nvPr/>
        </p:nvSpPr>
        <p:spPr>
          <a:xfrm>
            <a:off x="2840476" y="3486380"/>
            <a:ext cx="50097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उनको डर यो थियो कि, उनी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आइपुग्दा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उनले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तिनीहरूलाई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झगडा र विभिन्न पापहरूमा भेट्टाउनेछन्। पश्चात्ताप नगर्ने पापीहरूका लागि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रुनुपर्ने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हो कि भन्ने डर उनलाई थियो (२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१२:२०-२१)।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02164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9" grpId="0"/>
      <p:bldP spid="21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4DC59A-483E-FBB8-9FFE-709E0A824E0F}"/>
              </a:ext>
            </a:extLst>
          </p:cNvPr>
          <p:cNvSpPr txBox="1"/>
          <p:nvPr/>
        </p:nvSpPr>
        <p:spPr>
          <a:xfrm>
            <a:off x="1707356" y="557243"/>
            <a:ext cx="904170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"झूटा शिक्षकहरूको प्रभाव र अन्धकारका आत्माहरूको भ्रामक शक्ति विरुद्ध परमेश्वरका मानिसहरूलाई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तिनीहरूका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सुरक्षाका रूपमा धर्मशास्त्रतिर निर्देशित गरिन्छ। मानिसहरूले बाइबलको ज्ञान प्राप्त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नगरून्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भन्नका लागि सैतानले हरेक सम्भव उपाय अपनाउँछ;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किनकि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यसका स्पष्ट कथनहरूले उसका छलहरूलाई प्रकट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गरिदिन्छन्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। परमेश्वरको कामको हरेक पुनर्जागरणमा, दुष्टको राजकुमार अझ तीव्र गतिविधिसाथ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ब्युँझन्छ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; उहाँ र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उहाँका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अनुयायीहरूविरुद्ध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अन्तिम सङ्घर्षका लागि उसले अहिले आफ्नो सम्पूर्ण शक्ति लगाइरहेको छ। […] नक्कली यति धेरै साँचोसँग मिल्दोजुल्दो हुनेछ कि पवित्र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धर्मशास्त्रबाहेक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तिनीहरूबीच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फरक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छुट्याउन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असम्भव हुनेछ।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तिनीहरूका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साक्षीद्वारा हरेक कथन र हरेक </a:t>
            </a:r>
            <a:r>
              <a:rPr lang="ne-NP" sz="2800" b="1" dirty="0" err="1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आश्चर्यकर्मको</a:t>
            </a:r>
            <a:r>
              <a:rPr lang="ne-NP" sz="2800" b="1" dirty="0">
                <a:solidFill>
                  <a:prstClr val="black"/>
                </a:solidFill>
                <a:latin typeface="Constantia" panose="02030602050306030303" pitchFamily="18" charset="0"/>
                <a:cs typeface="Kalimati" panose="00000400000000000000" pitchFamily="2"/>
              </a:rPr>
              <a:t> परीक्षण गरिनुपर्छ।"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cs typeface="Kalimati" panose="00000400000000000000" pitchFamily="2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9A2DCA-7926-A37C-2662-3C0041C85CE9}"/>
              </a:ext>
            </a:extLst>
          </p:cNvPr>
          <p:cNvSpPr txBox="1"/>
          <p:nvPr/>
        </p:nvSpPr>
        <p:spPr>
          <a:xfrm>
            <a:off x="6774626" y="6081832"/>
            <a:ext cx="3905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defRPr/>
            </a:pPr>
            <a:r>
              <a:rPr lang="ne-NP" sz="1600" b="1" dirty="0" err="1">
                <a:solidFill>
                  <a:prstClr val="black"/>
                </a:solidFill>
              </a:rPr>
              <a:t>एलेन</a:t>
            </a:r>
            <a:r>
              <a:rPr lang="ne-NP" sz="1600" b="1" dirty="0">
                <a:solidFill>
                  <a:prstClr val="black"/>
                </a:solidFill>
              </a:rPr>
              <a:t> जी. </a:t>
            </a:r>
            <a:r>
              <a:rPr lang="ne-NP" sz="1600" b="1" dirty="0" err="1">
                <a:solidFill>
                  <a:prstClr val="black"/>
                </a:solidFill>
              </a:rPr>
              <a:t>ह्वाइट</a:t>
            </a:r>
            <a:r>
              <a:rPr lang="ne-NP" sz="1600" b="1" dirty="0">
                <a:solidFill>
                  <a:prstClr val="black"/>
                </a:solidFill>
              </a:rPr>
              <a:t>, द </a:t>
            </a:r>
            <a:r>
              <a:rPr lang="ne-NP" sz="1600" b="1" dirty="0" err="1">
                <a:solidFill>
                  <a:prstClr val="black"/>
                </a:solidFill>
              </a:rPr>
              <a:t>ग्रेट</a:t>
            </a:r>
            <a:r>
              <a:rPr lang="ne-NP" sz="1600" b="1" dirty="0">
                <a:solidFill>
                  <a:prstClr val="black"/>
                </a:solidFill>
              </a:rPr>
              <a:t> </a:t>
            </a:r>
            <a:r>
              <a:rPr lang="ne-NP" sz="1600" b="1" dirty="0" err="1">
                <a:solidFill>
                  <a:prstClr val="black"/>
                </a:solidFill>
              </a:rPr>
              <a:t>कन्ट्रोभर्सी</a:t>
            </a:r>
            <a:r>
              <a:rPr lang="ne-NP" sz="1600" b="1" dirty="0">
                <a:solidFill>
                  <a:prstClr val="black"/>
                </a:solidFill>
              </a:rPr>
              <a:t>, </a:t>
            </a:r>
            <a:r>
              <a:rPr lang="ne-NP" sz="1600" b="1" dirty="0" err="1">
                <a:solidFill>
                  <a:prstClr val="black"/>
                </a:solidFill>
              </a:rPr>
              <a:t>पृ</a:t>
            </a:r>
            <a:r>
              <a:rPr lang="ne-NP" sz="1600" b="1" dirty="0">
                <a:solidFill>
                  <a:prstClr val="black"/>
                </a:solidFill>
              </a:rPr>
              <a:t>. ५९३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1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3EF38F6-F56D-52F5-A0DB-C1FF53AC92C3}"/>
              </a:ext>
            </a:extLst>
          </p:cNvPr>
          <p:cNvSpPr txBox="1"/>
          <p:nvPr/>
        </p:nvSpPr>
        <p:spPr>
          <a:xfrm>
            <a:off x="0" y="88379"/>
            <a:ext cx="65151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38100" h="38100"/>
              <a:contourClr>
                <a:srgbClr val="F4DCAC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"</a:t>
            </a:r>
            <a:r>
              <a:rPr kumimoji="0" lang="ne-NP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किनकि हाम्रा युद्धका हतियारहरू शारीरिक होइनन्, तर किल्लाहरू ढाल्नलाई ईश्वरद्वारा शक्तिमान् छन्।“</a:t>
            </a:r>
            <a:endParaRPr kumimoji="0" lang="es-ES" sz="30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7255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(२ कोरिन्थी १०:४)</a:t>
            </a:r>
            <a:endParaRPr kumimoji="0" lang="en-US" sz="32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7255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2609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D46BF9-794B-C264-4321-9D5E3F54A78B}"/>
              </a:ext>
            </a:extLst>
          </p:cNvPr>
          <p:cNvSpPr txBox="1"/>
          <p:nvPr/>
        </p:nvSpPr>
        <p:spPr>
          <a:xfrm>
            <a:off x="3981451" y="3933229"/>
            <a:ext cx="7896224" cy="27084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srgbClr val="B7101D"/>
                </a:solidFill>
                <a:cs typeface="Kalimati" panose="00000400000000000000" pitchFamily="2"/>
              </a:rPr>
              <a:t>आत्मिक युद्ध:</a:t>
            </a:r>
          </a:p>
          <a:p>
            <a:pPr lvl="1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आक्रमणका हतियारहरू (२ कोरिन्थी १०:१-११)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1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सही प्रतिरक्षा (२ कोरिन्थी १०:१२-१८)</a:t>
            </a:r>
          </a:p>
          <a:p>
            <a:pPr>
              <a:spcBef>
                <a:spcPts val="600"/>
              </a:spcBef>
              <a:defRPr/>
            </a:pPr>
            <a:r>
              <a:rPr lang="ne-NP" sz="2000" b="1" dirty="0">
                <a:solidFill>
                  <a:srgbClr val="0E40AC"/>
                </a:solidFill>
              </a:rPr>
              <a:t>झूटा शिक्षकहरूसँगको व्यवहार:</a:t>
            </a:r>
          </a:p>
          <a:p>
            <a:pPr lvl="1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प्रेरितहरूको भेषमा आएका छलीहरू (२ </a:t>
            </a:r>
            <a:r>
              <a:rPr lang="ne-NP" sz="2000" b="1" dirty="0" err="1">
                <a:solidFill>
                  <a:prstClr val="black"/>
                </a:solidFill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</a:rPr>
              <a:t> ११:१-१५)</a:t>
            </a:r>
          </a:p>
          <a:p>
            <a:pPr lvl="1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पावल र झूटा शिक्षकहरू (२ कोरिन्थी ११:१६-३१)</a:t>
            </a:r>
            <a:endParaRPr lang="es-ES" sz="2000" b="1" dirty="0">
              <a:solidFill>
                <a:prstClr val="black"/>
              </a:solidFill>
            </a:endParaRPr>
          </a:p>
          <a:p>
            <a:pPr lvl="1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आत्म-परीक्षण र विजय (२ कोरिन्थी १२:१४-१३:१०)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9C3AF5-6EAA-92C7-8865-8FD7DFF74333}"/>
              </a:ext>
            </a:extLst>
          </p:cNvPr>
          <p:cNvSpPr txBox="1"/>
          <p:nvPr/>
        </p:nvSpPr>
        <p:spPr>
          <a:xfrm>
            <a:off x="304800" y="118017"/>
            <a:ext cx="67842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सबै मण्डलीहरूको निरन्तर जानकारी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राखिरहनुलाई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आफ्नो लक्ष्य बनाएका थिए। किन?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तिनीहरूलाई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कुनै मद्दत, भेटघाट, सान्त्वना वा प्रोत्साहनको शब्द आवश्यक छ कि छैन भनी जान्नका लागि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११:२८)।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7D0D9F-5277-DBD2-BA1D-DFC35CA8D0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420" y="216337"/>
            <a:ext cx="4642780" cy="35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EFB7C3-9495-6372-A4D7-3FC84B85D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800" y="3848100"/>
            <a:ext cx="3029763" cy="2793563"/>
          </a:xfrm>
          <a:prstGeom prst="rect">
            <a:avLst/>
          </a:prstGeom>
          <a:ln w="88900" cap="sq" cmpd="thickThin">
            <a:solidFill>
              <a:srgbClr val="092A7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D468FDE-7E9C-88EA-5B8C-CB1B4B9112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4007886"/>
            <a:ext cx="397631" cy="31952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BFB7045-8462-97E7-5D89-E576C0C31F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5165006"/>
            <a:ext cx="397631" cy="31952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379F395-A757-5893-A878-408C1C42EEE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541881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EF76D55-E8D8-0D13-A8FE-E549A40AD6F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933857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ADD2664E-BA70-1FB1-F99C-93120EF3374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6316720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F9D4B9D-418D-2CDA-0DAD-1248FF60B1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40389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2F1C5BDA-30E9-E113-F776-7E2312E8C87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777294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42D08E-BF43-BFAB-3230-75D84BEBC010}"/>
              </a:ext>
            </a:extLst>
          </p:cNvPr>
          <p:cNvSpPr txBox="1"/>
          <p:nvPr/>
        </p:nvSpPr>
        <p:spPr>
          <a:xfrm>
            <a:off x="304800" y="2440771"/>
            <a:ext cx="67842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कोरिन्थीहरूलाई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लेखिएको आफ्नो दोस्रो पत्रको अन्त्यमा,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यी झूटा शिक्षकहरूको समस्यालाई सम्बोधन गर्छन्। हामी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तिनीहरूलाई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कसरी चिन्न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सक्छौँ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? यो आत्मिक युद्धमा हामी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तिनीहरूसँग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कसरी लड्न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सक्छौँ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? हामी कसरी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तिनीहरूमाथि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विजय प्राप्त गर्न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सक्छौँ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?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B55E42-6DFD-5C3C-BDB6-4A8B87498040}"/>
              </a:ext>
            </a:extLst>
          </p:cNvPr>
          <p:cNvSpPr txBox="1"/>
          <p:nvPr/>
        </p:nvSpPr>
        <p:spPr>
          <a:xfrm>
            <a:off x="304799" y="1441456"/>
            <a:ext cx="67842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 कहिलेकाहीँ विश्वासीहरूलाई ठेस </a:t>
            </a:r>
            <a:r>
              <a:rPr lang="ne-NP" sz="2000" b="1" dirty="0" err="1">
                <a:solidFill>
                  <a:prstClr val="black"/>
                </a:solidFill>
              </a:rPr>
              <a:t>पुर्‍याउने</a:t>
            </a:r>
            <a:r>
              <a:rPr lang="ne-NP" sz="2000" b="1" dirty="0">
                <a:solidFill>
                  <a:prstClr val="black"/>
                </a:solidFill>
              </a:rPr>
              <a:t> झूटा शिक्षकहरूका बारेमा उनलाई जानकारी गराइन्थ्यो। जब यस्तो हुन्थ्यो, प्रेरित </a:t>
            </a:r>
            <a:r>
              <a:rPr lang="ne-NP" sz="2000" b="1" dirty="0" err="1">
                <a:solidFill>
                  <a:prstClr val="black"/>
                </a:solidFill>
              </a:rPr>
              <a:t>पावल</a:t>
            </a:r>
            <a:r>
              <a:rPr lang="ne-NP" sz="2000" b="1" dirty="0">
                <a:solidFill>
                  <a:prstClr val="black"/>
                </a:solidFill>
              </a:rPr>
              <a:t> असन्तोष र धार्मिक रिसले भरिन्थे (२ </a:t>
            </a:r>
            <a:r>
              <a:rPr lang="ne-NP" sz="2000" b="1" dirty="0" err="1">
                <a:solidFill>
                  <a:prstClr val="black"/>
                </a:solidFill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</a:rPr>
              <a:t> ११:२९)।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59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B83D52-DB68-0B7F-4104-CB380543A9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706" y="502920"/>
            <a:ext cx="4389120" cy="585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895131-D436-8349-72A9-17C30C44EAB6}"/>
              </a:ext>
            </a:extLst>
          </p:cNvPr>
          <p:cNvSpPr txBox="1"/>
          <p:nvPr/>
        </p:nvSpPr>
        <p:spPr>
          <a:xfrm>
            <a:off x="1" y="2705725"/>
            <a:ext cx="7574705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8800" b="1" i="0" u="none" strike="noStrike" kern="1200" cap="none" spc="0" normalizeH="0" baseline="0" noProof="0" dirty="0">
                <a:ln/>
                <a:solidFill>
                  <a:srgbClr val="9722AA"/>
                </a:solidFill>
                <a:effectLst/>
                <a:uLnTx/>
                <a:uFillTx/>
                <a:latin typeface="Aptos" panose="02110004020202020204"/>
                <a:cs typeface="Kalimati" panose="00000400000000000000" pitchFamily="2"/>
              </a:rPr>
              <a:t>आत्मिक युद्ध</a:t>
            </a:r>
            <a:endParaRPr kumimoji="0" lang="en-US" sz="8800" b="1" i="0" u="none" strike="noStrike" kern="1200" cap="none" spc="0" normalizeH="0" baseline="0" noProof="0" dirty="0">
              <a:ln/>
              <a:solidFill>
                <a:srgbClr val="9722AA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19346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51B6ABD-71EA-3AE3-63D9-69970A24E5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311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BFC9F7-699D-A3A7-C575-E4DD1EE7214F}"/>
              </a:ext>
            </a:extLst>
          </p:cNvPr>
          <p:cNvSpPr txBox="1"/>
          <p:nvPr/>
        </p:nvSpPr>
        <p:spPr>
          <a:xfrm>
            <a:off x="1374658" y="0"/>
            <a:ext cx="94429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ne-NP" sz="4400" b="1" spc="300" dirty="0">
                <a:ln w="10160">
                  <a:solidFill>
                    <a:srgbClr val="C953D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</a:rPr>
              <a:t>आक्रमणका हतियारहरू</a:t>
            </a:r>
            <a:endParaRPr kumimoji="0" lang="en-US" sz="4400" b="1" i="0" u="none" strike="noStrike" kern="1200" cap="none" spc="300" normalizeH="0" baseline="0" noProof="0" dirty="0">
              <a:ln w="10160">
                <a:solidFill>
                  <a:srgbClr val="C953D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6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3311FF-6BDC-180C-0DAF-42E82ED22DD1}"/>
              </a:ext>
            </a:extLst>
          </p:cNvPr>
          <p:cNvSpPr txBox="1"/>
          <p:nvPr/>
        </p:nvSpPr>
        <p:spPr>
          <a:xfrm>
            <a:off x="1747837" y="812967"/>
            <a:ext cx="869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ne-NP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"</a:t>
            </a:r>
            <a:r>
              <a:rPr lang="ne-NP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किनकि</a:t>
            </a:r>
            <a:r>
              <a:rPr lang="ne-NP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हाम्रा युद्धका हतियारहरू शारीरिक होइनन्, तर किल्लाहरू </a:t>
            </a:r>
            <a:r>
              <a:rPr lang="ne-NP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ढाल्नलाई</a:t>
            </a:r>
            <a:r>
              <a:rPr lang="ne-NP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ईश्वरद्वारा शक्तिमान् छन्।" (२ </a:t>
            </a:r>
            <a:r>
              <a:rPr lang="ne-NP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१०:४</a:t>
            </a:r>
            <a:r>
              <a:rPr lang="ne-NP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C953DD">
                  <a:lumMod val="5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BFE470-AD3D-D929-3C34-95C149DBA24C}"/>
              </a:ext>
            </a:extLst>
          </p:cNvPr>
          <p:cNvSpPr txBox="1"/>
          <p:nvPr/>
        </p:nvSpPr>
        <p:spPr>
          <a:xfrm>
            <a:off x="146339" y="1613118"/>
            <a:ext cx="7797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पावलमाथि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आरोप लगाइएको थियो कि उनी आफ्ना पत्रहरूमा कठोर शब्द प्रयोग गरे तापनि व्यक्तिगत उपस्थितिमा भने डरपोक र निर्बल छन् (२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१०:१०)।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1DC871-7277-EBD7-3B44-8F41ADC7310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1" y="1718294"/>
            <a:ext cx="3794630" cy="5029027"/>
          </a:xfrm>
          <a:prstGeom prst="snip2DiagRect">
            <a:avLst>
              <a:gd name="adj1" fmla="val 12561"/>
              <a:gd name="adj2" fmla="val 12822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BF3FE66-205A-8490-4C0A-ECC411EC8CBA}"/>
              </a:ext>
            </a:extLst>
          </p:cNvPr>
          <p:cNvSpPr txBox="1"/>
          <p:nvPr/>
        </p:nvSpPr>
        <p:spPr>
          <a:xfrm>
            <a:off x="4363639" y="5364516"/>
            <a:ext cx="36766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1600" b="1" dirty="0" err="1">
                <a:solidFill>
                  <a:prstClr val="black"/>
                </a:solidFill>
                <a:cs typeface="Kalimati" panose="00000400000000000000" pitchFamily="2"/>
              </a:rPr>
              <a:t>पावलको</a:t>
            </a:r>
            <a:r>
              <a:rPr lang="ne-NP" sz="1600" b="1" dirty="0">
                <a:solidFill>
                  <a:prstClr val="black"/>
                </a:solidFill>
                <a:cs typeface="Kalimati" panose="00000400000000000000" pitchFamily="2"/>
              </a:rPr>
              <a:t> अधिकार </a:t>
            </a:r>
            <a:r>
              <a:rPr lang="ne-NP" sz="1600" b="1" dirty="0" err="1">
                <a:solidFill>
                  <a:prstClr val="black"/>
                </a:solidFill>
                <a:cs typeface="Kalimati" panose="00000400000000000000" pitchFamily="2"/>
              </a:rPr>
              <a:t>ख्रीष्टद्वारा</a:t>
            </a:r>
            <a:r>
              <a:rPr lang="ne-NP" sz="1600" b="1" dirty="0">
                <a:solidFill>
                  <a:prstClr val="black"/>
                </a:solidFill>
                <a:cs typeface="Kalimati" panose="00000400000000000000" pitchFamily="2"/>
              </a:rPr>
              <a:t> उनलाई दिइएको थियो, र उनले यसलाई सधैँ नष्ट गर्नका लागि होइन तर निर्माण (उन्नति) गर्नका लागि प्रयोग गर्नेछन् (२ </a:t>
            </a:r>
            <a:r>
              <a:rPr lang="ne-NP" sz="16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1600" b="1" dirty="0">
                <a:solidFill>
                  <a:prstClr val="black"/>
                </a:solidFill>
                <a:cs typeface="Kalimati" panose="00000400000000000000" pitchFamily="2"/>
              </a:rPr>
              <a:t> १०:८)।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F1D50E-087E-23CC-E9CA-8F7B181263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59"/>
          <a:stretch>
            <a:fillRect/>
          </a:stretch>
        </p:blipFill>
        <p:spPr>
          <a:xfrm>
            <a:off x="146339" y="5314138"/>
            <a:ext cx="4006561" cy="14241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72E937-4C45-7297-BD75-12E2AF94D25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3013" y="100519"/>
            <a:ext cx="1161645" cy="1452056"/>
          </a:xfrm>
          <a:prstGeom prst="snip2DiagRect">
            <a:avLst>
              <a:gd name="adj1" fmla="val 16748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5FD91CA-2BDF-46A3-3047-A8244DDE3DE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625" y="100519"/>
            <a:ext cx="1161362" cy="1452056"/>
          </a:xfrm>
          <a:prstGeom prst="snip2DiagRect">
            <a:avLst>
              <a:gd name="adj1" fmla="val 16752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1FC56FE-707E-4312-E3FC-4E3E1B873067}"/>
              </a:ext>
            </a:extLst>
          </p:cNvPr>
          <p:cNvSpPr txBox="1"/>
          <p:nvPr/>
        </p:nvSpPr>
        <p:spPr>
          <a:xfrm>
            <a:off x="146338" y="3936831"/>
            <a:ext cx="77975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यी "हतियारहरू" मा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ख्रीष्टको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नम्रता र लीनतासाथ काम गर्नु समावेश छ (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मत्ती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११:२९)। तर यसमा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येशूले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गर्नुभएझैँ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दुष्टताको विरुद्धमा दृढ भई उभिनु (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मत्ती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२१:१२-१३) वा आवश्यक पर्दा स्पष्ट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बोलिदिनु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पनि पर्छ (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मत्ती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२३:२३-२७)।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984BA-14BF-A5F8-C2D0-31D748CA437A}"/>
              </a:ext>
            </a:extLst>
          </p:cNvPr>
          <p:cNvSpPr txBox="1"/>
          <p:nvPr/>
        </p:nvSpPr>
        <p:spPr>
          <a:xfrm>
            <a:off x="146337" y="2321004"/>
            <a:ext cx="77975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यस तर्कको उत्तरमा,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स्पष्ट रूपमा सङ्केत गरे कि उनी पत्रमा जस्तै व्यक्तिगत रूपमा पनि कठोर हुन सक्षम महसुस गर्छन्, तर उनी "शारीरिक हतियारहरू" (जस्तै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निरंकुशता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, शारीरिक सजाय, वा आत्म-प्रशंसा) को प्रयोगमा ओर्लिने छैनन्। बरु उनी केवल "ईश्वरमा शक्तिमान्" हतियारहरू मात्र प्रयोग गर्नेछन्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१०:२-४)।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32074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A590638-CF8E-6552-2064-5746F53560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032004"/>
          </a:xfrm>
          <a:prstGeom prst="rect">
            <a:avLst/>
          </a:prstGeom>
          <a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98D94D-7AB9-E415-A4EC-5104664FE90D}"/>
              </a:ext>
            </a:extLst>
          </p:cNvPr>
          <p:cNvSpPr txBox="1"/>
          <p:nvPr/>
        </p:nvSpPr>
        <p:spPr>
          <a:xfrm>
            <a:off x="0" y="-8602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ne-NP" sz="4400" b="1" spc="600" dirty="0">
                <a:ln w="12700" cmpd="sng">
                  <a:solidFill>
                    <a:srgbClr val="FBD805"/>
                  </a:solidFill>
                  <a:prstDash val="solid"/>
                </a:ln>
                <a:gradFill>
                  <a:gsLst>
                    <a:gs pos="0">
                      <a:srgbClr val="FBD805"/>
                    </a:gs>
                    <a:gs pos="4000">
                      <a:srgbClr val="FBD805">
                        <a:lumMod val="60000"/>
                        <a:lumOff val="40000"/>
                      </a:srgbClr>
                    </a:gs>
                    <a:gs pos="87000">
                      <a:srgbClr val="FBD8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50800" dist="25400" dir="5400000" algn="ctr" rotWithShape="0">
                    <a:prstClr val="black"/>
                  </a:outerShdw>
                </a:effectLst>
              </a:rPr>
              <a:t>सही प्रतिरक्षा</a:t>
            </a:r>
            <a:endParaRPr kumimoji="0" lang="en-US" sz="4400" b="1" i="0" u="none" strike="noStrike" kern="1200" cap="none" spc="600" normalizeH="0" baseline="0" noProof="0" dirty="0">
              <a:ln w="12700" cmpd="sng">
                <a:solidFill>
                  <a:srgbClr val="FBD805"/>
                </a:solidFill>
                <a:prstDash val="solid"/>
              </a:ln>
              <a:gradFill>
                <a:gsLst>
                  <a:gs pos="0">
                    <a:srgbClr val="FBD805"/>
                  </a:gs>
                  <a:gs pos="4000">
                    <a:srgbClr val="FBD805">
                      <a:lumMod val="60000"/>
                      <a:lumOff val="40000"/>
                    </a:srgbClr>
                  </a:gs>
                  <a:gs pos="87000">
                    <a:srgbClr val="FBD805">
                      <a:lumMod val="20000"/>
                      <a:lumOff val="80000"/>
                    </a:srgbClr>
                  </a:gs>
                </a:gsLst>
                <a:lin ang="5400000"/>
              </a:gradFill>
              <a:effectLst>
                <a:outerShdw blurRad="50800" dist="254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FE35BA-0EDB-0FCE-18F7-11334B0C4401}"/>
              </a:ext>
            </a:extLst>
          </p:cNvPr>
          <p:cNvSpPr txBox="1"/>
          <p:nvPr/>
        </p:nvSpPr>
        <p:spPr>
          <a:xfrm>
            <a:off x="-13648" y="614032"/>
            <a:ext cx="12191999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ne-NP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"</a:t>
            </a:r>
            <a:r>
              <a:rPr lang="ne-NP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किनकि</a:t>
            </a:r>
            <a:r>
              <a:rPr lang="ne-NP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जसले आफ्नो प्रशंसा आफैँ गर्छ, त्यो योग्य ठहरिँदैन, तर जसको प्रशंसा प्रभुले गर्नुहुन्छ, </a:t>
            </a:r>
            <a:r>
              <a:rPr lang="ne-NP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वही</a:t>
            </a:r>
            <a:r>
              <a:rPr lang="ne-NP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योग्य ठहरिन्छ।" (२ </a:t>
            </a:r>
            <a:r>
              <a:rPr lang="ne-NP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१०:१८)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7440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E027BFB-5546-F015-F7CD-B4EA3844679A}"/>
              </a:ext>
            </a:extLst>
          </p:cNvPr>
          <p:cNvSpPr txBox="1"/>
          <p:nvPr/>
        </p:nvSpPr>
        <p:spPr>
          <a:xfrm>
            <a:off x="60695" y="1133475"/>
            <a:ext cx="78130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ग्रीक दार्शनिकहरू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तिनीहरूबाट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सिक्न चाहने विद्यार्थीहरूबाट ठूलो रकम असुल्थे। ती विद्यार्थीहरूलाई आकर्षित गर्न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आफ्नो ज्ञान, आफ्नो सामाजिक प्रतिष्ठा, वा आफूलाई चिन्ने र आदर गर्ने महत्त्वपूर्ण व्यक्तिहरूको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गर्थे।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कोरिन्थमा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घुसपैठ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गर्ने झूटा शिक्षकहरूको अभ्यास पनि यही थियो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१०:१२; ११:१९-२०)।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CE89EE-A381-7ED9-5FD8-45665B0A86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4" y="2864317"/>
            <a:ext cx="3704719" cy="1931225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E8DC957-78B4-BF64-E6B3-6FF718656D8B}"/>
              </a:ext>
            </a:extLst>
          </p:cNvPr>
          <p:cNvSpPr txBox="1"/>
          <p:nvPr/>
        </p:nvSpPr>
        <p:spPr>
          <a:xfrm>
            <a:off x="3516549" y="2900852"/>
            <a:ext cx="43571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तर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आफ्नो ज्ञान बाँडेको बापत कुनै शुल्क लिएनन्, उनले कुनै सिफारिस-पत्र प्रस्तुत गरेनन्, र उनले आफ्नो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गरेनन्। अनि यसैका लागि उनलाई हेला गरियो! उनले आफ्नो प्रतिरक्षा कसरी गर्न सक्थे?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C3D933A-8661-E7E4-A8FB-A1D0EDCE9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5496127"/>
            <a:ext cx="1998326" cy="126340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99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09FCF71-B2EB-63FB-598C-945EE06B6695}"/>
              </a:ext>
            </a:extLst>
          </p:cNvPr>
          <p:cNvSpPr txBox="1"/>
          <p:nvPr/>
        </p:nvSpPr>
        <p:spPr>
          <a:xfrm>
            <a:off x="60694" y="4976005"/>
            <a:ext cx="76451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कोरिन्थीहरूद्वारा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स्वीकार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गरिनका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लागि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पावलको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प्रशंसा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तिनीहरूका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अगाडि हुनु आवश्यक देखिन्थ्यो। तर उनले आफ्नो प्रशंसा आफैँ गर्ने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थिएनन्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(हितोपदेश २७:२)।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परमेश्वरलाई नै आफ्नो प्रशंसा गर्ने माध्यम बन्न दिएका थिए (२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१०:१८)।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E922FCF-0527-9F2A-9081-3F084BBE24E6}"/>
              </a:ext>
            </a:extLst>
          </p:cNvPr>
          <p:cNvGrpSpPr/>
          <p:nvPr/>
        </p:nvGrpSpPr>
        <p:grpSpPr>
          <a:xfrm>
            <a:off x="7873729" y="1133475"/>
            <a:ext cx="4108315" cy="2310927"/>
            <a:chOff x="7873729" y="1133475"/>
            <a:chExt cx="4108315" cy="231092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9FF073A-150B-A508-59F5-CC0F232B0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729" y="1133475"/>
              <a:ext cx="4108315" cy="2310927"/>
            </a:xfrm>
            <a:prstGeom prst="roundRect">
              <a:avLst>
                <a:gd name="adj" fmla="val 909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78C3136-3ADA-1242-E24F-AF361699D003}"/>
                </a:ext>
              </a:extLst>
            </p:cNvPr>
            <p:cNvSpPr/>
            <p:nvPr/>
          </p:nvSpPr>
          <p:spPr>
            <a:xfrm>
              <a:off x="7937769" y="1201991"/>
              <a:ext cx="1468877" cy="733811"/>
            </a:xfrm>
            <a:prstGeom prst="ellipse">
              <a:avLst/>
            </a:prstGeom>
            <a:solidFill>
              <a:srgbClr val="FBE6E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Do not praise yourself</a:t>
              </a: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4C447F6-D4B7-ED4D-EF54-4269091A091E}"/>
                </a:ext>
              </a:extLst>
            </p:cNvPr>
            <p:cNvSpPr/>
            <p:nvPr/>
          </p:nvSpPr>
          <p:spPr>
            <a:xfrm>
              <a:off x="10405352" y="1201991"/>
              <a:ext cx="1468877" cy="73381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Let God praise us</a:t>
              </a: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1DF9-411F-DB7D-211F-6C3DBCFF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73728" y="3644628"/>
            <a:ext cx="1942085" cy="3114904"/>
          </a:xfrm>
          <a:prstGeom prst="round2DiagRect">
            <a:avLst>
              <a:gd name="adj1" fmla="val 0"/>
              <a:gd name="adj2" fmla="val 20536"/>
            </a:avLst>
          </a:prstGeom>
          <a:ln w="38100" cap="sq">
            <a:solidFill>
              <a:srgbClr val="9AC0DA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DF28573-29D3-2ED3-EDA5-12155417DB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3644628"/>
            <a:ext cx="1998326" cy="1651273"/>
          </a:xfrm>
          <a:prstGeom prst="round2DiagRect">
            <a:avLst>
              <a:gd name="adj1" fmla="val 16667"/>
              <a:gd name="adj2" fmla="val 17673"/>
            </a:avLst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1EDBC37-7CF2-78B9-082A-21812858CFBD}"/>
              </a:ext>
            </a:extLst>
          </p:cNvPr>
          <p:cNvSpPr txBox="1"/>
          <p:nvPr/>
        </p:nvSpPr>
        <p:spPr>
          <a:xfrm>
            <a:off x="60692" y="6127829"/>
            <a:ext cx="7645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यदि हामीले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गर्न वा प्रशंसा गर्न सक्ने कुनै कुरा छ भने, त्यो परमेश्वरलाई चिन्नु र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उहाँको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आज्ञा पालन गर्नु हो (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यर्मिया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९:२४; 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१०:१७)।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13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2" grpId="0"/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57A534-6C27-F88E-FA7B-C6B43DBFA306}"/>
              </a:ext>
            </a:extLst>
          </p:cNvPr>
          <p:cNvSpPr txBox="1"/>
          <p:nvPr/>
        </p:nvSpPr>
        <p:spPr>
          <a:xfrm>
            <a:off x="4109884" y="2367171"/>
            <a:ext cx="80821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algn="ctr">
              <a:defRPr sz="8800" b="1">
                <a:ln/>
                <a:solidFill>
                  <a:srgbClr val="9722AA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6600" b="1" i="0" u="none" strike="noStrike" kern="1200" cap="none" spc="0" normalizeH="0" baseline="0" noProof="0" dirty="0">
                <a:ln/>
                <a:solidFill>
                  <a:srgbClr val="F4642A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झूटा शिक्षकहरूसँगको व्यवहार</a:t>
            </a:r>
            <a:endParaRPr kumimoji="0" lang="en-US" sz="6600" b="1" i="0" u="none" strike="noStrike" kern="1200" cap="none" spc="0" normalizeH="0" baseline="0" noProof="0" dirty="0">
              <a:ln/>
              <a:solidFill>
                <a:srgbClr val="F4642A">
                  <a:lumMod val="7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86E5B0-024E-F501-595C-ADDFB7194C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5347" y="301532"/>
            <a:ext cx="3864537" cy="625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1364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9D7C23F0-3FA0-DEFE-60F7-45A3A86B4F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6287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B7D143-710D-7F03-3632-65F340CAE0D9}"/>
              </a:ext>
            </a:extLst>
          </p:cNvPr>
          <p:cNvSpPr txBox="1"/>
          <p:nvPr/>
        </p:nvSpPr>
        <p:spPr>
          <a:xfrm>
            <a:off x="0" y="2918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ne-NP" sz="4000" b="1" spc="50" dirty="0">
                <a:ln w="9525" cmpd="sng">
                  <a:solidFill>
                    <a:srgbClr val="2DCAD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2DCADB">
                      <a:alpha val="40000"/>
                    </a:srgbClr>
                  </a:glow>
                </a:effectLst>
              </a:rPr>
              <a:t>प्रेरितहरूका भेषमा आएका छलीहरू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2DCADB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2DCADB">
                    <a:alpha val="40000"/>
                  </a:srgbClr>
                </a:glo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F4CC91-00C1-F090-2380-0F02C38D0A64}"/>
              </a:ext>
            </a:extLst>
          </p:cNvPr>
          <p:cNvSpPr txBox="1"/>
          <p:nvPr/>
        </p:nvSpPr>
        <p:spPr>
          <a:xfrm>
            <a:off x="266700" y="666774"/>
            <a:ext cx="11658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ne-NP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"किनभने यस्ता मानिसहरू झूटा प्रेरितहरू, छली कामदारहरू हुन्, जसले आफूलाई ख्रीष्टका प्रेरितहरूको रूपमा ढाँट्छन्।“</a:t>
            </a:r>
            <a:endParaRPr lang="es-ES" b="1" dirty="0">
              <a:solidFill>
                <a:srgbClr val="2DCADB">
                  <a:lumMod val="60000"/>
                  <a:lumOff val="40000"/>
                </a:srgbClr>
              </a:solidFill>
              <a:latin typeface="Comic Sans MS" panose="030F0702030302020204" pitchFamily="66" charset="0"/>
            </a:endParaRPr>
          </a:p>
          <a:p>
            <a:pPr lvl="0" algn="ctr">
              <a:defRPr/>
            </a:pPr>
            <a:r>
              <a:rPr lang="ne-NP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(२ कोरिन्थी ११:१३)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DCADB">
                  <a:lumMod val="60000"/>
                  <a:lumOff val="4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3FC727-1A23-9710-3090-B2448E11903A}"/>
              </a:ext>
            </a:extLst>
          </p:cNvPr>
          <p:cNvSpPr txBox="1"/>
          <p:nvPr/>
        </p:nvSpPr>
        <p:spPr>
          <a:xfrm>
            <a:off x="2719427" y="1376733"/>
            <a:ext cx="5675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ख्रीष्टकहाँ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एउटा शुद्ध मण्डली ल्याउन चाहन्छन्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११:२)। तर मण्डली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हव्वा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जस्तै छलमा परी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येशूकी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दुलही हुनबाट चुक्ने खतरामा थियो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११:३)।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5F8C5-A1F4-D5A3-965A-BCDC7780A6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48" y="1491168"/>
            <a:ext cx="2552894" cy="1926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ED25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FE59E1-064C-94C0-D9E2-AB4B01985D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598" y="1491169"/>
            <a:ext cx="3548800" cy="1996200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365DF3-DEAB-74F2-D5CA-821E48AE711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330" r="7330"/>
          <a:stretch>
            <a:fillRect/>
          </a:stretch>
        </p:blipFill>
        <p:spPr>
          <a:xfrm>
            <a:off x="9657184" y="3680924"/>
            <a:ext cx="2438398" cy="2142966"/>
          </a:xfrm>
          <a:prstGeom prst="snip2DiagRect">
            <a:avLst>
              <a:gd name="adj1" fmla="val 20083"/>
              <a:gd name="adj2" fmla="val 2013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66EA6E7-3CB4-F129-1E03-63EBC113DE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92" y="3609408"/>
            <a:ext cx="2552894" cy="2167829"/>
          </a:xfrm>
          <a:prstGeom prst="snip2DiagRect">
            <a:avLst>
              <a:gd name="adj1" fmla="val 29616"/>
              <a:gd name="adj2" fmla="val 31026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FC9A3B4-D0A8-9C3B-AB18-CFC24D8A02C3}"/>
              </a:ext>
            </a:extLst>
          </p:cNvPr>
          <p:cNvSpPr txBox="1"/>
          <p:nvPr/>
        </p:nvSpPr>
        <p:spPr>
          <a:xfrm>
            <a:off x="2695899" y="2737892"/>
            <a:ext cx="578278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वास्तविक खतरा के थियो? आफूलाई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येशूका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"महान् प्रेरितहरू" भनी प्रशंसा गर्ने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यहूदीहरू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कोरिन्थमा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आएर "अर्को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येशू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", "भिन्न आत्मा" र "भिन्न सुसमाचार" को प्रचार गरिरहेका थिए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११:४-५;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गलाती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१:८)।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848179-43F7-0D4C-6263-AB4F7B7F4E37}"/>
              </a:ext>
            </a:extLst>
          </p:cNvPr>
          <p:cNvSpPr txBox="1"/>
          <p:nvPr/>
        </p:nvSpPr>
        <p:spPr>
          <a:xfrm>
            <a:off x="2719427" y="4406828"/>
            <a:ext cx="6953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कसैले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येशूको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बारेमा प्रचार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गर्दैमा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बाइबलमा प्रकट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भएझैँ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वास्तविक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येशूलाई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देखाइरहेका छन् भन्ने हुँदैन।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तिनीहरूका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शब्दहरू अद्भुत हुन सक्छन्, तर सैतान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स्वयंलाई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पनि अद्भुत कुराहरू बोल्न र आफूलाई "ज्योतिले भरिएको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स्वर्गदूतको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रूपमा" प्रस्तुत गर्न आउँछ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११:१४)।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6C86B3-3B29-A79B-5E98-FBC687208A44}"/>
              </a:ext>
            </a:extLst>
          </p:cNvPr>
          <p:cNvSpPr txBox="1"/>
          <p:nvPr/>
        </p:nvSpPr>
        <p:spPr>
          <a:xfrm>
            <a:off x="96418" y="6075765"/>
            <a:ext cx="120955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आफ्नो काम र शब्दहरूद्वारा साँचो शिक्षकहरूले "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ख्रीष्टको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सत्यता" सिकाउँछन् (२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११:९-१०)। तर केवल भक्ति वा धार्मिकताको नाटक गर्ने झूटा शिक्षकहरू प्रेरितहरूको भेषमा आएका छलका सेवकहरू हुन् (२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११:१३-१५)।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7232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4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4C89-8AEF-4E42-6050-9C28C25D9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B9F579D9-3D7C-6829-7A78-3FB0CEC721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78590A-9F58-E3CE-C8B0-E898C26CEC74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h="25400" prst="softRound"/>
              <a:contourClr>
                <a:schemeClr val="accent1"/>
              </a:contourClr>
            </a:sp3d>
          </a:bodyPr>
          <a:lstStyle/>
          <a:p>
            <a:pPr lvl="0" algn="ctr">
              <a:defRPr/>
            </a:pPr>
            <a:r>
              <a:rPr lang="ne-NP" sz="4400" b="1" spc="300" dirty="0" err="1">
                <a:ln w="22225">
                  <a:noFill/>
                  <a:prstDash val="solid"/>
                </a:ln>
                <a:solidFill>
                  <a:srgbClr val="2DCADB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पावल</a:t>
            </a:r>
            <a:r>
              <a:rPr lang="ne-NP" sz="4400" b="1" spc="300" dirty="0">
                <a:ln w="22225">
                  <a:noFill/>
                  <a:prstDash val="solid"/>
                </a:ln>
                <a:solidFill>
                  <a:srgbClr val="2DCADB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र झूटा शिक्षकहरू</a:t>
            </a:r>
            <a:endParaRPr kumimoji="0" lang="en-US" sz="4400" b="1" i="0" u="none" strike="noStrike" kern="1200" cap="none" spc="300" normalizeH="0" baseline="0" noProof="0" dirty="0">
              <a:ln w="22225">
                <a:noFill/>
                <a:prstDash val="solid"/>
              </a:ln>
              <a:solidFill>
                <a:srgbClr val="2DCADB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72E24C-A5B8-D982-19AB-DB1B1B368CF4}"/>
              </a:ext>
            </a:extLst>
          </p:cNvPr>
          <p:cNvSpPr txBox="1"/>
          <p:nvPr/>
        </p:nvSpPr>
        <p:spPr>
          <a:xfrm>
            <a:off x="1" y="888789"/>
            <a:ext cx="12180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ne-NP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"के </a:t>
            </a:r>
            <a:r>
              <a:rPr lang="ne-NP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तिनीहरू</a:t>
            </a:r>
            <a:r>
              <a:rPr lang="ne-NP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हिब्रू</a:t>
            </a:r>
            <a:r>
              <a:rPr lang="ne-NP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हुन्? म पनि हुँ। के </a:t>
            </a:r>
            <a:r>
              <a:rPr lang="ne-NP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तिनीहरू</a:t>
            </a:r>
            <a:r>
              <a:rPr lang="ne-NP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इस्राएली</a:t>
            </a:r>
            <a:r>
              <a:rPr lang="ne-NP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हुन्? म पनि हुँ। के </a:t>
            </a:r>
            <a:r>
              <a:rPr lang="ne-NP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तिनीहरू</a:t>
            </a:r>
            <a:r>
              <a:rPr lang="ne-NP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</a:t>
            </a:r>
            <a:r>
              <a:rPr lang="ne-NP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अब्राहामका</a:t>
            </a:r>
            <a:r>
              <a:rPr lang="ne-NP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सन्तान हुन्? म पनि हुँ।" (२ </a:t>
            </a:r>
            <a:r>
              <a:rPr lang="ne-NP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  <a:cs typeface="Kalimati" panose="00000400000000000000" pitchFamily="2"/>
              </a:rPr>
              <a:t> ११:२२)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BD805">
                  <a:lumMod val="40000"/>
                  <a:lumOff val="60000"/>
                </a:srgbClr>
              </a:solidFill>
              <a:effectLst>
                <a:glow rad="127000">
                  <a:srgbClr val="284A2D"/>
                </a:glow>
              </a:effectLst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CC40CA-8802-BFC0-52A1-836317A45124}"/>
              </a:ext>
            </a:extLst>
          </p:cNvPr>
          <p:cNvSpPr txBox="1"/>
          <p:nvPr/>
        </p:nvSpPr>
        <p:spPr>
          <a:xfrm>
            <a:off x="3978614" y="1454727"/>
            <a:ext cx="8201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पावल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र झूटा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शिक्षकहरूबीच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के समानताहरू थिए?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सबै इसाई धर्ममा परिवर्तन भएका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यहूदीहरू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थिए (२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११:२२)।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0257D89-DB2F-9E07-69CF-133DE4686A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3455" y="4455698"/>
            <a:ext cx="2885670" cy="23060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32616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449946-CD57-EFC4-8E66-244FC8AE20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75" y="1435271"/>
            <a:ext cx="3769255" cy="4679076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B57A12E-FCF0-73AB-F017-03053F6A95CF}"/>
              </a:ext>
            </a:extLst>
          </p:cNvPr>
          <p:cNvSpPr txBox="1"/>
          <p:nvPr/>
        </p:nvSpPr>
        <p:spPr>
          <a:xfrm>
            <a:off x="3978613" y="4459817"/>
            <a:ext cx="518484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अनि यहाँ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"मूर्खता" समाप्त हुन्छ। उनले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ख्रीष्टका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लागि आफूले गरेका कामहरूको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गर्न चाहेको प्रभाव पार्न चाहेनन्। उनको साँचो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(वा महिमा) त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ख्रीष्टले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उनका लागि गर्नुभएको काममा थियो।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95BE2E-C3D2-6565-35AC-120DF9B5D1C9}"/>
              </a:ext>
            </a:extLst>
          </p:cNvPr>
          <p:cNvSpPr txBox="1"/>
          <p:nvPr/>
        </p:nvSpPr>
        <p:spPr>
          <a:xfrm>
            <a:off x="-1" y="6147027"/>
            <a:ext cx="91634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उनको साँचो शक्ति उनको निर्बलतामा थियो, जसले उनलाई पूर्ण रूपमा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येशूमा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निर्भर रहन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डोर्‍यायो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११:३०-३१; १२:६-१०)।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FB5F8C-F49B-17A9-955C-985149DD5BB8}"/>
              </a:ext>
            </a:extLst>
          </p:cNvPr>
          <p:cNvSpPr txBox="1"/>
          <p:nvPr/>
        </p:nvSpPr>
        <p:spPr>
          <a:xfrm>
            <a:off x="3978613" y="2157053"/>
            <a:ext cx="820197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तिनीहरूबीच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के भिन्नताहरू थिए? यहाँ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"मूर्खता" सुरु हुन्छ: "के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तिनीहरू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ख्रीष्टका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सेवक हुन्? (म यसरी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बोल्नलाई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मेरो होस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हराएझैँ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गर्छु) म अझ बढी हुँ"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११:२३)। यदि ती अरूहरूले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ख्रीष्टका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लागि कष्ट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भोग्नुमा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घमण्ड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गर्थे भने,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त्योभन्दा धेरै योग्य थिए: कोर्रा खाइएका; कैद गरिएका; मृत्युको धम्की पाइएका; ढुङ्गाले हानिएका; समुद्रमा जहाज फुटेका; हरेक किसिमका खतराहरूमा परेका; भोक, प्यास, जाडो र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नाङ्गोपन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अनुभव गरेका; मण्डलीहरूका लागि निरन्तर चिन्तित रहेका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११:२३</a:t>
            </a:r>
            <a:r>
              <a:rPr lang="en-US" sz="2000" b="1" dirty="0">
                <a:solidFill>
                  <a:prstClr val="black"/>
                </a:solidFill>
                <a:cs typeface="Kalimati" panose="00000400000000000000" pitchFamily="2"/>
              </a:rPr>
              <a:t>b-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२९)।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1765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CADB"/>
      </a:accent1>
      <a:accent2>
        <a:srgbClr val="F4642A"/>
      </a:accent2>
      <a:accent3>
        <a:srgbClr val="5CEE74"/>
      </a:accent3>
      <a:accent4>
        <a:srgbClr val="FBD805"/>
      </a:accent4>
      <a:accent5>
        <a:srgbClr val="C953DD"/>
      </a:accent5>
      <a:accent6>
        <a:srgbClr val="D42420"/>
      </a:accent6>
      <a:hlink>
        <a:srgbClr val="0740BF"/>
      </a:hlink>
      <a:folHlink>
        <a:srgbClr val="A75E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1233</Words>
  <Application>Microsoft Office PowerPoint</Application>
  <PresentationFormat>Panorámica</PresentationFormat>
  <Paragraphs>64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Comic Sans MS</vt:lpstr>
      <vt:lpstr>Constantia</vt:lpstr>
      <vt:lpstr>Kalimati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Sergio</cp:lastModifiedBy>
  <cp:revision>24</cp:revision>
  <dcterms:created xsi:type="dcterms:W3CDTF">2026-08-18T22:37:24Z</dcterms:created>
  <dcterms:modified xsi:type="dcterms:W3CDTF">2026-08-28T06:42:15Z</dcterms:modified>
</cp:coreProperties>
</file>