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
      <p:font typeface="Kalimati" panose="020B0604020202020204"/>
      <p:regular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4"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ne-NP" sz="2000" b="1" noProof="0" dirty="0">
              <a:effectLst>
                <a:outerShdw blurRad="38100" dist="38100" dir="2700000" algn="tl">
                  <a:srgbClr val="000000">
                    <a:alpha val="60000"/>
                  </a:srgbClr>
                </a:outerShdw>
              </a:effectLst>
            </a:rPr>
            <a:t>त्यसै क्षणमा, बलिहरूको बीचबाट भएर जाँदै परमेश्वरले अब्रामसँग एउटा करार बाँध्नुभएको थियो </a:t>
          </a:r>
          <a:r>
            <a:rPr lang="ne-NP" sz="1600" b="1" noProof="0" dirty="0">
              <a:effectLst>
                <a:outerShdw blurRad="38100" dist="38100" dir="2700000" algn="tl">
                  <a:srgbClr val="000000">
                    <a:alpha val="60000"/>
                  </a:srgbClr>
                </a:outerShdw>
              </a:effectLst>
            </a:rPr>
            <a:t>(उत्पत्ति १५:७-२१)।</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ne-NP" sz="1800" b="1" noProof="0" dirty="0">
              <a:effectLst>
                <a:outerShdw blurRad="38100" dist="38100" dir="2700000" algn="tl">
                  <a:srgbClr val="000000">
                    <a:alpha val="60000"/>
                  </a:srgbClr>
                </a:outerShdw>
              </a:effectLst>
            </a:rPr>
            <a:t>परमेश्वरले उनको र साराको नाम परिवर्तन गरिदिनुभयो, र उनको सन्तान साराकै छोरा हुनेछ भनी आश्वासन दिनुभएको थियो</a:t>
          </a:r>
          <a:br>
            <a:rPr lang="es-ES" sz="1800" b="1" noProof="0" dirty="0">
              <a:effectLst>
                <a:outerShdw blurRad="38100" dist="38100" dir="2700000" algn="tl">
                  <a:srgbClr val="000000">
                    <a:alpha val="60000"/>
                  </a:srgbClr>
                </a:outerShdw>
              </a:effectLst>
            </a:rPr>
          </a:br>
          <a:r>
            <a:rPr lang="ne-NP" sz="1400" b="1" noProof="0" dirty="0">
              <a:effectLst>
                <a:outerShdw blurRad="38100" dist="38100" dir="2700000" algn="tl">
                  <a:srgbClr val="000000">
                    <a:alpha val="60000"/>
                  </a:srgbClr>
                </a:outerShdw>
              </a:effectLst>
            </a:rPr>
            <a:t>(उत्पत्ति १७:१-८, १५-१६)।</a:t>
          </a:r>
          <a:endParaRPr lang="en-US" sz="18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ne-NP" sz="1800" b="1" noProof="0" dirty="0">
              <a:effectLst>
                <a:outerShdw blurRad="38100" dist="38100" dir="2700000" algn="tl">
                  <a:srgbClr val="000000">
                    <a:alpha val="60000"/>
                  </a:srgbClr>
                </a:outerShdw>
              </a:effectLst>
            </a:rPr>
            <a:t>परमेश्वर दुई जना स्वर्गदूतहरूसँगै अब्राहामकहाँ प्रत्यक्ष रूपमा देखा पर्नुभयो र उहाँलाई इसहाकको जन्म हुने घोषणा गर्नुभएको थियो </a:t>
          </a:r>
          <a:r>
            <a:rPr lang="ne-NP" sz="1400" b="1" noProof="0" dirty="0">
              <a:effectLst>
                <a:outerShdw blurRad="38100" dist="38100" dir="2700000" algn="tl">
                  <a:srgbClr val="000000">
                    <a:alpha val="60000"/>
                  </a:srgbClr>
                </a:outerShdw>
              </a:effectLst>
            </a:rPr>
            <a:t>(उत्पत्ति १८:१-२, १०)।</a:t>
          </a:r>
          <a:endParaRPr lang="en-US" sz="18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ne-NP" sz="1800" b="1" noProof="0" dirty="0">
              <a:effectLst>
                <a:outerShdw blurRad="38100" dist="38100" dir="2700000" algn="tl">
                  <a:srgbClr val="000000">
                    <a:alpha val="60000"/>
                  </a:srgbClr>
                </a:outerShdw>
              </a:effectLst>
              <a:cs typeface="Kalimati" panose="00000400000000000000" pitchFamily="2"/>
            </a:rPr>
            <a:t>परमेश्वरले अब्राहामलाई आफ्ना छोरा इसहाकलाई बलि चढाउन भन्नुभयो। एउटा वैकल्पिक बलि उपलब्ध गराएर, उद्धारको महान् योजना उहाँमाथि प्रकट गरियो </a:t>
          </a:r>
          <a:r>
            <a:rPr lang="ne-NP" sz="1400" b="1" noProof="0" dirty="0">
              <a:effectLst>
                <a:outerShdw blurRad="38100" dist="38100" dir="2700000" algn="tl">
                  <a:srgbClr val="000000">
                    <a:alpha val="60000"/>
                  </a:srgbClr>
                </a:outerShdw>
              </a:effectLst>
              <a:cs typeface="Kalimati" panose="00000400000000000000" pitchFamily="2"/>
            </a:rPr>
            <a:t>(उत्पत्ति २२:१-३, ९-१३)।</a:t>
          </a:r>
          <a:endParaRPr lang="en-US" sz="1800" noProof="0" dirty="0">
            <a:effectLst>
              <a:outerShdw blurRad="38100" dist="38100" dir="2700000" algn="tl">
                <a:srgbClr val="000000">
                  <a:alpha val="60000"/>
                </a:srgbClr>
              </a:outerShdw>
            </a:effectLst>
            <a:cs typeface="Kalimati" panose="00000400000000000000" pitchFamily="2"/>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custLinFactNeighborX="-1504" custLinFactNeighborY="-1877"/>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A7D4F87E-0341-4A97-BC66-2F68D2A2E44E}">
      <dgm:prSet custT="1"/>
      <dgm:spPr>
        <a:solidFill>
          <a:srgbClr val="9F7919"/>
        </a:solidFill>
      </dgm:spPr>
      <dgm:t>
        <a:bodyPr/>
        <a:lstStyle/>
        <a:p>
          <a:r>
            <a:rPr lang="ne-NP" sz="2000" b="1" noProof="0" dirty="0">
              <a:effectLst>
                <a:outerShdw blurRad="38100" dist="38100" dir="2700000" algn="tl">
                  <a:srgbClr val="000000">
                    <a:alpha val="59000"/>
                  </a:srgbClr>
                </a:outerShdw>
              </a:effectLst>
            </a:rPr>
            <a:t>शकेममा उनका सन्तानले कनान देशको अधिकार पाउनेछन् भनी प्रतिज्ञा गरिएको थियो </a:t>
          </a:r>
          <a:r>
            <a:rPr lang="ne-NP" sz="1600" b="1" noProof="0" dirty="0">
              <a:effectLst>
                <a:outerShdw blurRad="38100" dist="38100" dir="2700000" algn="tl">
                  <a:srgbClr val="000000">
                    <a:alpha val="59000"/>
                  </a:srgbClr>
                </a:outerShdw>
              </a:effectLst>
            </a:rPr>
            <a:t>(उत्पत्ति १२:६-७)।</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ne-NP" sz="1600" b="1" noProof="0" dirty="0">
              <a:effectLst>
                <a:outerShdw blurRad="38100" dist="38100" dir="2700000" algn="tl">
                  <a:srgbClr val="000000">
                    <a:alpha val="59000"/>
                  </a:srgbClr>
                </a:outerShdw>
              </a:effectLst>
            </a:rPr>
            <a:t>बेथेलमा, परमेश्वरले आफ्नो करारलाई नवीकरण गर्नुभयो र उनका सन्तान “पृथ्वीको धूलो” सरह </a:t>
          </a:r>
          <a:r>
            <a:rPr lang="ne-NP" sz="2000" b="1" noProof="0" dirty="0">
              <a:effectLst>
                <a:outerShdw blurRad="38100" dist="38100" dir="2700000" algn="tl">
                  <a:srgbClr val="000000">
                    <a:alpha val="59000"/>
                  </a:srgbClr>
                </a:outerShdw>
              </a:effectLst>
            </a:rPr>
            <a:t>हुनेछन् भन्नुभएको थियो </a:t>
          </a:r>
          <a:r>
            <a:rPr lang="ne-NP" sz="1600" b="1" noProof="0" dirty="0">
              <a:effectLst>
                <a:outerShdw blurRad="38100" dist="38100" dir="2700000" algn="tl">
                  <a:srgbClr val="000000">
                    <a:alpha val="59000"/>
                  </a:srgbClr>
                </a:outerShdw>
              </a:effectLst>
            </a:rPr>
            <a:t>(उत्पत्ति १३:१४-१८</a:t>
          </a:r>
          <a:r>
            <a:rPr lang="en-US" sz="1600" b="1" noProof="0" dirty="0">
              <a:effectLst>
                <a:outerShdw blurRad="38100" dist="38100" dir="2700000" algn="tl">
                  <a:srgbClr val="000000">
                    <a:alpha val="59000"/>
                  </a:srgbClr>
                </a:outerShdw>
              </a:effectLst>
            </a:rPr>
            <a:t>)</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ne-NP" sz="1600" b="1" noProof="0" dirty="0">
              <a:effectLst>
                <a:outerShdw blurRad="38100" dist="38100" dir="2700000" algn="tl">
                  <a:srgbClr val="000000">
                    <a:alpha val="59000"/>
                  </a:srgbClr>
                </a:outerShdw>
              </a:effectLst>
            </a:rPr>
            <a:t>मम्रेमा, उनका सन्तान आकाशका ताराहरू जस्तै असङ्ख्य हुनेछन् भनी आश्वासन दिइएको थियो। “अब्रामले परमप्रभुमाथि विश्वास गरे, र उहाँले त्यसलाई उहाँको धार्मिकता गन्नुभयो” </a:t>
          </a:r>
          <a:r>
            <a:rPr lang="ne-NP" sz="1200" b="1" noProof="0" dirty="0">
              <a:effectLst>
                <a:outerShdw blurRad="38100" dist="38100" dir="2700000" algn="tl">
                  <a:srgbClr val="000000">
                    <a:alpha val="59000"/>
                  </a:srgbClr>
                </a:outerShdw>
              </a:effectLst>
            </a:rPr>
            <a:t>(उत्पत्ति १५:१-६)</a:t>
          </a:r>
          <a:endParaRPr lang="en-US" sz="16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custLinFactNeighborX="-12133" custLinFactNeighborY="-8459"/>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 qsCatId="3D" csTypeId="urn:microsoft.com/office/officeart/2005/8/colors/colorful1"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ne-NP" sz="1600" b="1" noProof="0" dirty="0"/>
            <a:t>उहाँको अपिल वा अनुरोध शारीरिक थिएन, तर आत्मिक थियो (पद २)।</a:t>
          </a:r>
          <a:endParaRPr lang="en-US" sz="16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ne-NP" sz="1600" b="1" noProof="0" dirty="0"/>
            <a:t>उहाँ हेला गरिनुभयो, भत्काइनुभयो र अस्वीकार गरिनुभयो (पद ३)</a:t>
          </a:r>
          <a:endParaRPr lang="en-US" sz="16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ne-NP" sz="1400" b="1" noProof="0" dirty="0">
              <a:cs typeface="Kalimati" panose="00000400000000000000" pitchFamily="2"/>
            </a:rPr>
            <a:t>यद्यपि उहाँले असङ्ख्य मानिसहरूलाई निको पार्नुभयो, तिनीहरूले उहाँलाई स्वीकार गरेनन् (पद ४)।</a:t>
          </a:r>
          <a:r>
            <a:rPr lang="en-US" sz="1800" b="1" noProof="0" dirty="0">
              <a:cs typeface="Kalimati" panose="00000400000000000000" pitchFamily="2"/>
            </a:rPr>
            <a:t>)</a:t>
          </a:r>
          <a:endParaRPr lang="en-US" sz="1800" noProof="0" dirty="0">
            <a:cs typeface="Kalimati" panose="00000400000000000000" pitchFamily="2"/>
          </a:endParaRPr>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ne-NP" sz="1400" b="1" noProof="0" dirty="0">
              <a:cs typeface="Kalimati" panose="00000400000000000000" pitchFamily="2"/>
            </a:rPr>
            <a:t>क्रूसमा भएको उहाँको मृत्युद्वारा उहाँले हामीलाई मुक्ति प्रदान गर्नुहुन्छ (पद ५)।</a:t>
          </a:r>
          <a:r>
            <a:rPr lang="en-US" sz="1800" b="1" noProof="0" dirty="0"/>
            <a:t>)</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ne-NP" sz="1800" b="1" noProof="0" dirty="0"/>
            <a:t>परमेश्वरले हाम्रा सबै पापहरू उहाँमाथि राखिदिनुभयो (पद ६)।</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ne-NP" sz="1400" b="1" noProof="0" dirty="0"/>
            <a:t>उहाँले आफ्ना दोष लगाउनेहरूका अगाडि आफ्नो बचाव गर्नुभएन (पद ७)।</a:t>
          </a:r>
          <a:r>
            <a:rPr lang="en-US" sz="1800" b="1" noProof="0" dirty="0"/>
            <a:t>)</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ne-NP" sz="1600" b="1" noProof="0" dirty="0">
              <a:cs typeface="Kalimati" panose="00000400000000000000" pitchFamily="2"/>
            </a:rPr>
            <a:t>उहाँमाथि मुद्दा चलाइयो र मृत्युको सजाय दिइयो</a:t>
          </a:r>
          <a:br>
            <a:rPr lang="es-ES" sz="1600" b="1" noProof="0" dirty="0">
              <a:cs typeface="Kalimati" panose="00000400000000000000" pitchFamily="2"/>
            </a:rPr>
          </a:br>
          <a:r>
            <a:rPr lang="ne-NP" sz="1600" b="1" noProof="0" dirty="0">
              <a:cs typeface="Kalimati" panose="00000400000000000000" pitchFamily="2"/>
            </a:rPr>
            <a:t>(पद ८</a:t>
          </a:r>
          <a:r>
            <a:rPr lang="ne-NP" sz="1600" b="1" noProof="0" dirty="0"/>
            <a:t>)</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ne-NP" sz="1800" b="1" noProof="0" dirty="0"/>
            <a:t>उहाँलाई धनीहरूसँग गाडियो (पद ९ क)</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ne-NP" sz="1800" b="1" noProof="0" dirty="0"/>
            <a:t>उहाँले कहिल्यै पाप गर्नुभएन (पद ९ ख)।</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ne-NP" sz="1800" b="1" noProof="0" dirty="0"/>
            <a:t>आफ्नो प्रायश्चित्त्तपूर्ण मृत्युपछि उहाँ पुनरुत्थान हुनुभयो (पद १०)।</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ne-NP" sz="1400" b="1" noProof="0" dirty="0">
              <a:cs typeface="Kalimati" panose="00000400000000000000" pitchFamily="2"/>
            </a:rPr>
            <a:t>एक दिन उहाँले आफूले उद्धार गरेकाहरूसँगै वास गर्नुहुनेछ</a:t>
          </a:r>
          <a:br>
            <a:rPr lang="es-ES" sz="1400" b="1" noProof="0" dirty="0">
              <a:cs typeface="Kalimati" panose="00000400000000000000" pitchFamily="2"/>
            </a:rPr>
          </a:br>
          <a:r>
            <a:rPr lang="ne-NP" sz="1400" b="1" noProof="0" dirty="0">
              <a:cs typeface="Kalimati" panose="00000400000000000000" pitchFamily="2"/>
            </a:rPr>
            <a:t>(पद ११)।</a:t>
          </a:r>
          <a:r>
            <a:rPr lang="en-US" sz="1800" b="1" noProof="0" dirty="0"/>
            <a:t>)</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ne-NP" sz="1800" b="1" noProof="0" dirty="0"/>
            <a:t>यसै बीच, उहाँले हाम्रा निम्ति मध्यस्थता गर्नुहुन्छ (पद १२)।</a:t>
          </a:r>
          <a:r>
            <a:rPr lang="en-US" sz="1800" b="1" noProof="0" dirty="0"/>
            <a:t>)</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e-NP" sz="2000" b="1" kern="1200" noProof="0" dirty="0">
              <a:effectLst>
                <a:outerShdw blurRad="38100" dist="38100" dir="2700000" algn="tl">
                  <a:srgbClr val="000000">
                    <a:alpha val="60000"/>
                  </a:srgbClr>
                </a:outerShdw>
              </a:effectLst>
            </a:rPr>
            <a:t>त्यसै क्षणमा, बलिहरूको बीचबाट भएर जाँदै परमेश्वरले अब्रामसँग एउटा करार बाँध्नुभएको थियो </a:t>
          </a:r>
          <a:r>
            <a:rPr lang="ne-NP" sz="1600" b="1" kern="1200" noProof="0" dirty="0">
              <a:effectLst>
                <a:outerShdw blurRad="38100" dist="38100" dir="2700000" algn="tl">
                  <a:srgbClr val="000000">
                    <a:alpha val="60000"/>
                  </a:srgbClr>
                </a:outerShdw>
              </a:effectLst>
            </a:rPr>
            <a:t>(उत्पत्ति १५:७-२१)।</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effectLst>
                <a:outerShdw blurRad="38100" dist="38100" dir="2700000" algn="tl">
                  <a:srgbClr val="000000">
                    <a:alpha val="60000"/>
                  </a:srgbClr>
                </a:outerShdw>
              </a:effectLst>
            </a:rPr>
            <a:t>परमेश्वरले उनको र साराको नाम परिवर्तन गरिदिनुभयो, र उनको सन्तान साराकै छोरा हुनेछ भनी आश्वासन दिनुभएको थियो</a:t>
          </a:r>
          <a:br>
            <a:rPr lang="es-ES" sz="1800" b="1" kern="1200" noProof="0" dirty="0">
              <a:effectLst>
                <a:outerShdw blurRad="38100" dist="38100" dir="2700000" algn="tl">
                  <a:srgbClr val="000000">
                    <a:alpha val="60000"/>
                  </a:srgbClr>
                </a:outerShdw>
              </a:effectLst>
            </a:rPr>
          </a:br>
          <a:r>
            <a:rPr lang="ne-NP" sz="1400" b="1" kern="1200" noProof="0" dirty="0">
              <a:effectLst>
                <a:outerShdw blurRad="38100" dist="38100" dir="2700000" algn="tl">
                  <a:srgbClr val="000000">
                    <a:alpha val="60000"/>
                  </a:srgbClr>
                </a:outerShdw>
              </a:effectLst>
            </a:rPr>
            <a:t>(उत्पत्ति १७:१-८, १५-१६)।</a:t>
          </a:r>
          <a:endParaRPr lang="en-US" sz="18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effectLst>
                <a:outerShdw blurRad="38100" dist="38100" dir="2700000" algn="tl">
                  <a:srgbClr val="000000">
                    <a:alpha val="60000"/>
                  </a:srgbClr>
                </a:outerShdw>
              </a:effectLst>
            </a:rPr>
            <a:t>परमेश्वर दुई जना स्वर्गदूतहरूसँगै अब्राहामकहाँ प्रत्यक्ष रूपमा देखा पर्नुभयो र उहाँलाई इसहाकको जन्म हुने घोषणा गर्नुभएको थियो </a:t>
          </a:r>
          <a:r>
            <a:rPr lang="ne-NP" sz="1400" b="1" kern="1200" noProof="0" dirty="0">
              <a:effectLst>
                <a:outerShdw blurRad="38100" dist="38100" dir="2700000" algn="tl">
                  <a:srgbClr val="000000">
                    <a:alpha val="60000"/>
                  </a:srgbClr>
                </a:outerShdw>
              </a:effectLst>
            </a:rPr>
            <a:t>(उत्पत्ति १८:१-२, १०)।</a:t>
          </a:r>
          <a:endParaRPr lang="en-US" sz="18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effectLst>
                <a:outerShdw blurRad="38100" dist="38100" dir="2700000" algn="tl">
                  <a:srgbClr val="000000">
                    <a:alpha val="60000"/>
                  </a:srgbClr>
                </a:outerShdw>
              </a:effectLst>
              <a:cs typeface="Kalimati" panose="00000400000000000000" pitchFamily="2"/>
            </a:rPr>
            <a:t>परमेश्वरले अब्राहामलाई आफ्ना छोरा इसहाकलाई बलि चढाउन भन्नुभयो। एउटा वैकल्पिक बलि उपलब्ध गराएर, उद्धारको महान् योजना उहाँमाथि प्रकट गरियो </a:t>
          </a:r>
          <a:r>
            <a:rPr lang="ne-NP" sz="1400" b="1" kern="1200" noProof="0" dirty="0">
              <a:effectLst>
                <a:outerShdw blurRad="38100" dist="38100" dir="2700000" algn="tl">
                  <a:srgbClr val="000000">
                    <a:alpha val="60000"/>
                  </a:srgbClr>
                </a:outerShdw>
              </a:effectLst>
              <a:cs typeface="Kalimati" panose="00000400000000000000" pitchFamily="2"/>
            </a:rPr>
            <a:t>(उत्पत्ति २२:१-३, ९-१३)।</a:t>
          </a:r>
          <a:endParaRPr lang="en-US" sz="1800" kern="1200" noProof="0" dirty="0">
            <a:effectLst>
              <a:outerShdw blurRad="38100" dist="38100" dir="2700000" algn="tl">
                <a:srgbClr val="000000">
                  <a:alpha val="60000"/>
                </a:srgbClr>
              </a:outerShdw>
            </a:effectLst>
            <a:cs typeface="Kalimati" panose="00000400000000000000" pitchFamily="2"/>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e-NP" sz="2000" b="1" kern="1200" noProof="0" dirty="0">
              <a:effectLst>
                <a:outerShdw blurRad="38100" dist="38100" dir="2700000" algn="tl">
                  <a:srgbClr val="000000">
                    <a:alpha val="59000"/>
                  </a:srgbClr>
                </a:outerShdw>
              </a:effectLst>
            </a:rPr>
            <a:t>शकेममा उनका सन्तानले कनान देशको अधिकार पाउनेछन् भनी प्रतिज्ञा गरिएको थियो </a:t>
          </a:r>
          <a:r>
            <a:rPr lang="ne-NP" sz="1600" b="1" kern="1200" noProof="0" dirty="0">
              <a:effectLst>
                <a:outerShdw blurRad="38100" dist="38100" dir="2700000" algn="tl">
                  <a:srgbClr val="000000">
                    <a:alpha val="59000"/>
                  </a:srgbClr>
                </a:outerShdw>
              </a:effectLst>
            </a:rPr>
            <a:t>(उत्पत्ति १२:६-७)।</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176033"/>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ne-NP" sz="1600" b="1" kern="1200" noProof="0" dirty="0">
              <a:effectLst>
                <a:outerShdw blurRad="38100" dist="38100" dir="2700000" algn="tl">
                  <a:srgbClr val="000000">
                    <a:alpha val="59000"/>
                  </a:srgbClr>
                </a:outerShdw>
              </a:effectLst>
            </a:rPr>
            <a:t>बेथेलमा, परमेश्वरले आफ्नो करारलाई नवीकरण गर्नुभयो र उनका सन्तान “पृथ्वीको धूलो” सरह </a:t>
          </a:r>
          <a:r>
            <a:rPr lang="ne-NP" sz="2000" b="1" kern="1200" noProof="0" dirty="0">
              <a:effectLst>
                <a:outerShdw blurRad="38100" dist="38100" dir="2700000" algn="tl">
                  <a:srgbClr val="000000">
                    <a:alpha val="59000"/>
                  </a:srgbClr>
                </a:outerShdw>
              </a:effectLst>
            </a:rPr>
            <a:t>हुनेछन् भन्नुभएको थियो </a:t>
          </a:r>
          <a:r>
            <a:rPr lang="ne-NP" sz="1600" b="1" kern="1200" noProof="0" dirty="0">
              <a:effectLst>
                <a:outerShdw blurRad="38100" dist="38100" dir="2700000" algn="tl">
                  <a:srgbClr val="000000">
                    <a:alpha val="59000"/>
                  </a:srgbClr>
                </a:outerShdw>
              </a:effectLst>
            </a:rPr>
            <a:t>(उत्पत्ति १३:१४-१८</a:t>
          </a:r>
          <a:r>
            <a:rPr lang="en-US" sz="1600" b="1" kern="1200" noProof="0" dirty="0">
              <a:effectLst>
                <a:outerShdw blurRad="38100" dist="38100" dir="2700000" algn="tl">
                  <a:srgbClr val="000000">
                    <a:alpha val="59000"/>
                  </a:srgbClr>
                </a:outerShdw>
              </a:effectLst>
            </a:rPr>
            <a:t>)</a:t>
          </a:r>
          <a:endParaRPr lang="en-US" sz="2000" kern="1200" noProof="0" dirty="0">
            <a:effectLst>
              <a:outerShdw blurRad="38100" dist="38100" dir="2700000" algn="tl">
                <a:srgbClr val="000000">
                  <a:alpha val="59000"/>
                </a:srgbClr>
              </a:outerShdw>
            </a:effectLst>
          </a:endParaRPr>
        </a:p>
      </dsp:txBody>
      <dsp:txXfrm>
        <a:off x="1228339" y="1176033"/>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ne-NP" sz="1600" b="1" kern="1200" noProof="0" dirty="0">
              <a:effectLst>
                <a:outerShdw blurRad="38100" dist="38100" dir="2700000" algn="tl">
                  <a:srgbClr val="000000">
                    <a:alpha val="59000"/>
                  </a:srgbClr>
                </a:outerShdw>
              </a:effectLst>
            </a:rPr>
            <a:t>मम्रेमा, उनका सन्तान आकाशका ताराहरू जस्तै असङ्ख्य हुनेछन् भनी आश्वासन दिइएको थियो। “अब्रामले परमप्रभुमाथि विश्वास गरे, र उहाँले त्यसलाई उहाँको धार्मिकता गन्नुभयो” </a:t>
          </a:r>
          <a:r>
            <a:rPr lang="ne-NP" sz="1200" b="1" kern="1200" noProof="0" dirty="0">
              <a:effectLst>
                <a:outerShdw blurRad="38100" dist="38100" dir="2700000" algn="tl">
                  <a:srgbClr val="000000">
                    <a:alpha val="59000"/>
                  </a:srgbClr>
                </a:outerShdw>
              </a:effectLst>
            </a:rPr>
            <a:t>(उत्पत्ति १५:१-६)</a:t>
          </a:r>
          <a:endParaRPr lang="en-US" sz="16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90000"/>
            </a:lnSpc>
            <a:spcBef>
              <a:spcPct val="0"/>
            </a:spcBef>
            <a:spcAft>
              <a:spcPct val="35000"/>
            </a:spcAft>
            <a:buNone/>
          </a:pPr>
          <a:r>
            <a:rPr lang="ne-NP" sz="1600" b="1" kern="1200" noProof="0" dirty="0"/>
            <a:t>उहाँको अपिल वा अनुरोध शारीरिक थिएन, तर आत्मिक थियो (पद २)।</a:t>
          </a:r>
          <a:endParaRPr lang="en-US" sz="16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90000"/>
            </a:lnSpc>
            <a:spcBef>
              <a:spcPct val="0"/>
            </a:spcBef>
            <a:spcAft>
              <a:spcPct val="35000"/>
            </a:spcAft>
            <a:buNone/>
          </a:pPr>
          <a:r>
            <a:rPr lang="ne-NP" sz="1600" b="1" kern="1200" noProof="0" dirty="0"/>
            <a:t>उहाँ हेला गरिनुभयो, भत्काइनुभयो र अस्वीकार गरिनुभयो (पद ३)</a:t>
          </a:r>
          <a:endParaRPr lang="en-US" sz="16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53340" rIns="53340" bIns="53340" numCol="1" spcCol="1270" anchor="ctr" anchorCtr="0">
          <a:noAutofit/>
        </a:bodyPr>
        <a:lstStyle/>
        <a:p>
          <a:pPr marL="0" lvl="0" indent="0" algn="l" defTabSz="622300">
            <a:lnSpc>
              <a:spcPct val="90000"/>
            </a:lnSpc>
            <a:spcBef>
              <a:spcPct val="0"/>
            </a:spcBef>
            <a:spcAft>
              <a:spcPct val="35000"/>
            </a:spcAft>
            <a:buNone/>
          </a:pPr>
          <a:r>
            <a:rPr lang="ne-NP" sz="1400" b="1" kern="1200" noProof="0" dirty="0">
              <a:cs typeface="Kalimati" panose="00000400000000000000" pitchFamily="2"/>
            </a:rPr>
            <a:t>यद्यपि उहाँले असङ्ख्य मानिसहरूलाई निको पार्नुभयो, तिनीहरूले उहाँलाई स्वीकार गरेनन् (पद ४)।</a:t>
          </a:r>
          <a:r>
            <a:rPr lang="en-US" sz="1800" b="1" kern="1200" noProof="0" dirty="0">
              <a:cs typeface="Kalimati" panose="00000400000000000000" pitchFamily="2"/>
            </a:rPr>
            <a:t>)</a:t>
          </a:r>
          <a:endParaRPr lang="en-US" sz="1800" kern="1200" noProof="0" dirty="0">
            <a:cs typeface="Kalimati" panose="00000400000000000000" pitchFamily="2"/>
          </a:endParaRPr>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53340" rIns="53340" bIns="53340" numCol="1" spcCol="1270" anchor="ctr" anchorCtr="0">
          <a:noAutofit/>
        </a:bodyPr>
        <a:lstStyle/>
        <a:p>
          <a:pPr marL="0" lvl="0" indent="0" algn="l" defTabSz="622300">
            <a:lnSpc>
              <a:spcPct val="90000"/>
            </a:lnSpc>
            <a:spcBef>
              <a:spcPct val="0"/>
            </a:spcBef>
            <a:spcAft>
              <a:spcPct val="35000"/>
            </a:spcAft>
            <a:buNone/>
          </a:pPr>
          <a:r>
            <a:rPr lang="ne-NP" sz="1400" b="1" kern="1200" noProof="0" dirty="0">
              <a:cs typeface="Kalimati" panose="00000400000000000000" pitchFamily="2"/>
            </a:rPr>
            <a:t>क्रूसमा भएको उहाँको मृत्युद्वारा उहाँले हामीलाई मुक्ति प्रदान गर्नुहुन्छ (पद ५)।</a:t>
          </a:r>
          <a:r>
            <a:rPr lang="en-US" sz="1800" b="1" kern="1200" noProof="0" dirty="0"/>
            <a:t>)</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t>परमेश्वरले हाम्रा सबै पापहरू उहाँमाथि राखिदिनुभयो (पद ६)।</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53340" rIns="53340" bIns="53340" numCol="1" spcCol="1270" anchor="ctr" anchorCtr="0">
          <a:noAutofit/>
        </a:bodyPr>
        <a:lstStyle/>
        <a:p>
          <a:pPr marL="0" lvl="0" indent="0" algn="l" defTabSz="622300">
            <a:lnSpc>
              <a:spcPct val="90000"/>
            </a:lnSpc>
            <a:spcBef>
              <a:spcPct val="0"/>
            </a:spcBef>
            <a:spcAft>
              <a:spcPct val="35000"/>
            </a:spcAft>
            <a:buNone/>
          </a:pPr>
          <a:r>
            <a:rPr lang="ne-NP" sz="1400" b="1" kern="1200" noProof="0" dirty="0"/>
            <a:t>उहाँले आफ्ना दोष लगाउनेहरूका अगाडि आफ्नो बचाव गर्नुभएन (पद ७)।</a:t>
          </a:r>
          <a:r>
            <a:rPr lang="en-US" sz="1800" b="1" kern="1200" noProof="0" dirty="0"/>
            <a:t>)</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0960" rIns="60960" bIns="60960" numCol="1" spcCol="1270" anchor="ctr" anchorCtr="0">
          <a:noAutofit/>
        </a:bodyPr>
        <a:lstStyle/>
        <a:p>
          <a:pPr marL="0" lvl="0" indent="0" algn="l" defTabSz="711200">
            <a:lnSpc>
              <a:spcPct val="90000"/>
            </a:lnSpc>
            <a:spcBef>
              <a:spcPct val="0"/>
            </a:spcBef>
            <a:spcAft>
              <a:spcPct val="35000"/>
            </a:spcAft>
            <a:buNone/>
          </a:pPr>
          <a:r>
            <a:rPr lang="ne-NP" sz="1600" b="1" kern="1200" noProof="0" dirty="0">
              <a:cs typeface="Kalimati" panose="00000400000000000000" pitchFamily="2"/>
            </a:rPr>
            <a:t>उहाँमाथि मुद्दा चलाइयो र मृत्युको सजाय दिइयो</a:t>
          </a:r>
          <a:br>
            <a:rPr lang="es-ES" sz="1600" b="1" kern="1200" noProof="0" dirty="0">
              <a:cs typeface="Kalimati" panose="00000400000000000000" pitchFamily="2"/>
            </a:rPr>
          </a:br>
          <a:r>
            <a:rPr lang="ne-NP" sz="1600" b="1" kern="1200" noProof="0" dirty="0">
              <a:cs typeface="Kalimati" panose="00000400000000000000" pitchFamily="2"/>
            </a:rPr>
            <a:t>(पद ८</a:t>
          </a:r>
          <a:r>
            <a:rPr lang="ne-NP" sz="1600" b="1" kern="1200" noProof="0" dirty="0"/>
            <a:t>)</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t>उहाँलाई धनीहरूसँग गाडियो (पद ९ क)</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t>उहाँले कहिल्यै पाप गर्नुभएन (पद ९ ख)।</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t>आफ्नो प्रायश्चित्त्तपूर्ण मृत्युपछि उहाँ पुनरुत्थान हुनुभयो (पद १०)।</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53340" rIns="53340" bIns="53340" numCol="1" spcCol="1270" anchor="ctr" anchorCtr="0">
          <a:noAutofit/>
        </a:bodyPr>
        <a:lstStyle/>
        <a:p>
          <a:pPr marL="0" lvl="0" indent="0" algn="l" defTabSz="622300">
            <a:lnSpc>
              <a:spcPct val="90000"/>
            </a:lnSpc>
            <a:spcBef>
              <a:spcPct val="0"/>
            </a:spcBef>
            <a:spcAft>
              <a:spcPct val="35000"/>
            </a:spcAft>
            <a:buNone/>
          </a:pPr>
          <a:r>
            <a:rPr lang="ne-NP" sz="1400" b="1" kern="1200" noProof="0" dirty="0">
              <a:cs typeface="Kalimati" panose="00000400000000000000" pitchFamily="2"/>
            </a:rPr>
            <a:t>एक दिन उहाँले आफूले उद्धार गरेकाहरूसँगै वास गर्नुहुनेछ</a:t>
          </a:r>
          <a:br>
            <a:rPr lang="es-ES" sz="1400" b="1" kern="1200" noProof="0" dirty="0">
              <a:cs typeface="Kalimati" panose="00000400000000000000" pitchFamily="2"/>
            </a:rPr>
          </a:br>
          <a:r>
            <a:rPr lang="ne-NP" sz="1400" b="1" kern="1200" noProof="0" dirty="0">
              <a:cs typeface="Kalimati" panose="00000400000000000000" pitchFamily="2"/>
            </a:rPr>
            <a:t>(पद ११)।</a:t>
          </a:r>
          <a:r>
            <a:rPr lang="en-US" sz="1800" b="1" kern="1200" noProof="0" dirty="0"/>
            <a:t>)</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ne-NP" sz="1800" b="1" kern="1200" noProof="0" dirty="0"/>
            <a:t>यसै बीच, उहाँले हाम्रा निम्ति मध्यस्थता गर्नुहुन्छ (पद १२)।</a:t>
          </a:r>
          <a:r>
            <a:rPr lang="en-US" sz="1800" b="1" kern="1200" noProof="0" dirty="0"/>
            <a:t>)</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23/09/2026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rtlCol="0">
            <a:spAutoFit/>
          </a:bodyPr>
          <a:lstStyle/>
          <a:p>
            <a:pPr algn="ctr">
              <a:spcBef>
                <a:spcPts val="600"/>
              </a:spcBef>
            </a:pPr>
            <a:r>
              <a:rPr lang="ne-NP" sz="5600" b="1" noProof="0" dirty="0">
                <a:ln w="10160">
                  <a:solidFill>
                    <a:schemeClr val="accent5"/>
                  </a:solidFill>
                  <a:prstDash val="solid"/>
                </a:ln>
                <a:solidFill>
                  <a:srgbClr val="FFFFFF"/>
                </a:solidFill>
                <a:effectLst>
                  <a:outerShdw blurRad="38100" dist="22860" dir="5400000" algn="tl" rotWithShape="0">
                    <a:srgbClr val="000000"/>
                  </a:outerShdw>
                </a:effectLst>
              </a:rPr>
              <a:t> अगमवक्ताको बोलाहट</a:t>
            </a:r>
            <a:endParaRPr lang="en-US" sz="5600" b="1" noProof="0" dirty="0">
              <a:ln w="10160">
                <a:solidFill>
                  <a:schemeClr val="accent5"/>
                </a:solidFill>
                <a:prstDash val="solid"/>
              </a:ln>
              <a:solidFill>
                <a:srgbClr val="FFFFFF"/>
              </a:solidFill>
              <a:effectLst>
                <a:outerShdw blurRad="38100" dist="22860" dir="5400000" algn="tl" rotWithShape="0">
                  <a:srgbClr val="000000"/>
                </a:outerShdw>
              </a:effectLst>
            </a:endParaRP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524371" y="6394202"/>
            <a:ext cx="4562291" cy="338554"/>
          </a:xfrm>
          <a:prstGeom prst="rect">
            <a:avLst/>
          </a:prstGeom>
          <a:noFill/>
        </p:spPr>
        <p:txBody>
          <a:bodyPr wrap="square" rtlCol="0">
            <a:spAutoFit/>
          </a:bodyPr>
          <a:lstStyle/>
          <a:p>
            <a:pPr algn="ctr"/>
            <a:r>
              <a:rPr lang="ne-NP" sz="1600" b="1" noProof="0" dirty="0">
                <a:solidFill>
                  <a:srgbClr val="145423"/>
                </a:solidFill>
              </a:rPr>
              <a:t> अक्टोबर १०, २०२६ का लागि अध्याय २</a:t>
            </a:r>
            <a:endParaRPr lang="en-US" sz="1600" b="1" noProof="0" dirty="0">
              <a:solidFill>
                <a:srgbClr val="145423"/>
              </a:solidFill>
            </a:endParaRP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3046988"/>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lvl="0" algn="ctr">
              <a:defRPr/>
            </a:pPr>
            <a:r>
              <a:rPr kumimoji="0" lang="ne-N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 “त्यसपछि मैले परमप्रभुको यो आवाज सुनेँ, ‘मैले कसलाई पठाऊँ? अनि हाम्रो निम्ति को जाला?’ तब मैले भनेँ, ‘म यहाँ छु! मलाई पठाउनुहोस्’।” </a:t>
            </a:r>
          </a:p>
          <a:p>
            <a:pPr lvl="0" algn="ctr">
              <a:defRPr/>
            </a:pPr>
            <a:r>
              <a:rPr kumimoji="0" lang="ne-NP"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यशैया ६:८</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ne-NP" sz="2000" b="1" dirty="0">
                <a:solidFill>
                  <a:srgbClr val="373574"/>
                </a:solidFill>
              </a:rPr>
              <a:t>अब्राहाम: </a:t>
            </a:r>
            <a:r>
              <a:rPr lang="ne-NP" sz="2000" b="1" dirty="0"/>
              <a:t>करारका अगमवक्ता</a:t>
            </a:r>
          </a:p>
          <a:p>
            <a:pPr>
              <a:spcBef>
                <a:spcPts val="1800"/>
              </a:spcBef>
            </a:pPr>
            <a:r>
              <a:rPr lang="ne-NP" sz="2000" b="1" dirty="0">
                <a:solidFill>
                  <a:srgbClr val="723574"/>
                </a:solidFill>
              </a:rPr>
              <a:t>एलिया: </a:t>
            </a:r>
            <a:r>
              <a:rPr lang="ne-NP" sz="2000" b="1" dirty="0"/>
              <a:t>पुनर्स्थापनाका अगमवक्ता</a:t>
            </a:r>
          </a:p>
          <a:p>
            <a:pPr>
              <a:spcBef>
                <a:spcPts val="1800"/>
              </a:spcBef>
            </a:pPr>
            <a:r>
              <a:rPr lang="ne-NP" sz="2000" b="1" dirty="0">
                <a:solidFill>
                  <a:srgbClr val="98465F"/>
                </a:solidFill>
              </a:rPr>
              <a:t>यशैया: </a:t>
            </a:r>
            <a:r>
              <a:rPr lang="ne-NP" sz="2000" b="1" dirty="0"/>
              <a:t>मसीही अगमवक्ता</a:t>
            </a:r>
          </a:p>
          <a:p>
            <a:pPr>
              <a:spcBef>
                <a:spcPts val="1800"/>
              </a:spcBef>
            </a:pPr>
            <a:r>
              <a:rPr lang="ne-NP" sz="2000" b="1" dirty="0">
                <a:solidFill>
                  <a:srgbClr val="744235"/>
                </a:solidFill>
              </a:rPr>
              <a:t>दानिएल: </a:t>
            </a:r>
            <a:r>
              <a:rPr lang="ne-NP" sz="2000" b="1" dirty="0"/>
              <a:t>भविष्यका अगमवक्ता</a:t>
            </a:r>
          </a:p>
          <a:p>
            <a:pPr>
              <a:spcBef>
                <a:spcPts val="1800"/>
              </a:spcBef>
            </a:pPr>
            <a:r>
              <a:rPr lang="ne-NP" sz="2000" b="1" dirty="0">
                <a:solidFill>
                  <a:srgbClr val="746435"/>
                </a:solidFill>
              </a:rPr>
              <a:t>यूहन्ना बप्तिस्मा दिने: </a:t>
            </a:r>
            <a:r>
              <a:rPr lang="ne-NP" sz="2000" b="1" dirty="0"/>
              <a:t>अघिबाटै आउने (अग्रदूत) अगमवक्ता</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rtlCol="0">
            <a:spAutoFit/>
          </a:bodyPr>
          <a:lstStyle/>
          <a:p>
            <a:pPr>
              <a:spcBef>
                <a:spcPts val="600"/>
              </a:spcBef>
            </a:pPr>
            <a:r>
              <a:rPr lang="ne-NP" sz="2000" b="1" dirty="0"/>
              <a:t> पुरानो करारका पहिलो अगमवक्ता अब्राहाम र नयाँ करारका पहिलो अगमवक्ता यूहन्ना बप्तिस्मा दिनेको बीचमा लगभग १,९०० वर्षको अन्तर छ।</a:t>
            </a:r>
            <a:endParaRPr lang="en-US" sz="2000" b="1" noProof="0" dirty="0"/>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years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ABRAHAM</a:t>
              </a:r>
            </a:p>
            <a:p>
              <a:pPr algn="ctr"/>
              <a:r>
                <a:rPr lang="en-US" sz="1400" b="1" noProof="0" dirty="0">
                  <a:solidFill>
                    <a:schemeClr val="bg1"/>
                  </a:solidFill>
                  <a:effectLst>
                    <a:outerShdw blurRad="38100" dist="38100" dir="2700000" algn="tl">
                      <a:srgbClr val="000000">
                        <a:alpha val="43137"/>
                      </a:srgbClr>
                    </a:outerShdw>
                  </a:effectLst>
                </a:rPr>
                <a:t>19th century  BC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JOHN THE BAPTIST</a:t>
              </a:r>
            </a:p>
            <a:p>
              <a:pPr algn="ctr"/>
              <a:r>
                <a:rPr lang="en-US" sz="1400" b="1" noProof="0" dirty="0">
                  <a:solidFill>
                    <a:schemeClr val="bg1"/>
                  </a:solidFill>
                  <a:effectLst>
                    <a:outerShdw blurRad="38100" dist="38100" dir="2700000" algn="tl">
                      <a:srgbClr val="000000">
                        <a:alpha val="43137"/>
                      </a:srgbClr>
                    </a:outerShdw>
                  </a:effectLst>
                </a:rPr>
                <a:t>1st century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33349" y="2696170"/>
            <a:ext cx="8786814" cy="707886"/>
          </a:xfrm>
          <a:prstGeom prst="rect">
            <a:avLst/>
          </a:prstGeom>
          <a:noFill/>
        </p:spPr>
        <p:txBody>
          <a:bodyPr wrap="square">
            <a:spAutoFit/>
          </a:bodyPr>
          <a:lstStyle/>
          <a:p>
            <a:pPr lvl="0">
              <a:spcBef>
                <a:spcPts val="600"/>
              </a:spcBef>
              <a:defRPr/>
            </a:pPr>
            <a:r>
              <a:rPr lang="ne-NP" sz="2000" b="1" dirty="0">
                <a:solidFill>
                  <a:prstClr val="black"/>
                </a:solidFill>
              </a:rPr>
              <a:t>यी अगमवक्ताहरू कसरी चुनिएका थिए? अनि आफ्नै अगमवाणीको बोलाहटमा तिनीहरूले कसरी प्रतिक्रिया दिए?</a:t>
            </a:r>
            <a:endParaRPr lang="en-US" sz="2000" b="1" noProof="0" dirty="0">
              <a:solidFill>
                <a:prstClr val="black"/>
              </a:solidFill>
            </a:endParaRP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33349" y="1601867"/>
            <a:ext cx="8786814" cy="1015663"/>
          </a:xfrm>
          <a:prstGeom prst="rect">
            <a:avLst/>
          </a:prstGeom>
          <a:noFill/>
        </p:spPr>
        <p:txBody>
          <a:bodyPr wrap="square">
            <a:spAutoFit/>
          </a:bodyPr>
          <a:lstStyle/>
          <a:p>
            <a:pPr lvl="0">
              <a:spcBef>
                <a:spcPts val="600"/>
              </a:spcBef>
              <a:defRPr/>
            </a:pPr>
            <a:r>
              <a:rPr lang="ne-NP" sz="2000" b="1" dirty="0">
                <a:solidFill>
                  <a:prstClr val="black"/>
                </a:solidFill>
              </a:rPr>
              <a:t>त्यस अवधिमा, परमेश्वरसँग मानिसहरूको सम्बन्ध पुनर्स्थापित गर्न र मसीही आशालाई जीवित राख्‍न अन्य अगमवक्ताहरूलाई बोलाइएको थियो। कसै-कसैले त मसीहको आगमनको निश्चित समय पनि घोषणा गरेका थिए।</a:t>
            </a:r>
            <a:endParaRPr lang="en-US" sz="2000" b="1" noProof="0" dirty="0">
              <a:solidFill>
                <a:prstClr val="black"/>
              </a:solidFill>
            </a:endParaRP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33349" y="815340"/>
            <a:ext cx="8801100" cy="707886"/>
          </a:xfrm>
          <a:prstGeom prst="rect">
            <a:avLst/>
          </a:prstGeom>
          <a:noFill/>
        </p:spPr>
        <p:txBody>
          <a:bodyPr wrap="square">
            <a:spAutoFit/>
          </a:bodyPr>
          <a:lstStyle>
            <a:defPPr>
              <a:defRPr lang="es-ES"/>
            </a:defPPr>
            <a:lvl1pPr lvl="0">
              <a:spcBef>
                <a:spcPts val="600"/>
              </a:spcBef>
              <a:defRPr sz="2000" b="1">
                <a:solidFill>
                  <a:prstClr val="black"/>
                </a:solidFill>
              </a:defRPr>
            </a:lvl1pPr>
          </a:lstStyle>
          <a:p>
            <a:r>
              <a:rPr lang="ne-NP" dirty="0"/>
              <a:t>पहिलाले “वंश” द्वारा प्रतिज्ञा गरिएको करारको घोषणा गरे। दोस्राले प्रतिज्ञा गरिएको करार पूरा गर्ने “वंश” (येशू) को आगमनको घोषणा गरे।</a:t>
            </a:r>
            <a:endParaRPr lang="en-US" dirty="0"/>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charRg st="105" end="161"/>
                                            </p:txEl>
                                          </p:spTgt>
                                        </p:tgtEl>
                                        <p:attrNameLst>
                                          <p:attrName>style.visibility</p:attrName>
                                        </p:attrNameLst>
                                      </p:cBhvr>
                                      <p:to>
                                        <p:strVal val="visible"/>
                                      </p:to>
                                    </p:set>
                                    <p:animEffect transition="in" filter="wipe(left)">
                                      <p:cBhvr>
                                        <p:cTn id="94" dur="500"/>
                                        <p:tgtEl>
                                          <p:spTgt spid="2">
                                            <p:txEl>
                                              <p:charRg st="105" end="16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ne-NP" sz="4000" b="1" spc="300" dirty="0">
                <a:ln/>
                <a:solidFill>
                  <a:schemeClr val="accent3"/>
                </a:solidFill>
                <a:effectLst>
                  <a:outerShdw blurRad="50800" dist="63500" dir="13320000" algn="ctr" rotWithShape="0">
                    <a:schemeClr val="bg1"/>
                  </a:outerShdw>
                </a:effectLst>
              </a:rPr>
              <a:t>अब्राहाम: करारका अगमवक्ता</a:t>
            </a:r>
            <a:endParaRPr lang="en-US" sz="4000" b="1" spc="300" noProof="0" dirty="0">
              <a:ln/>
              <a:solidFill>
                <a:schemeClr val="accent3"/>
              </a:solidFill>
              <a:effectLst>
                <a:outerShdw blurRad="50800" dist="63500" dir="13320000" algn="ctr" rotWithShape="0">
                  <a:schemeClr val="bg1"/>
                </a:outerShdw>
              </a:effectLst>
            </a:endParaRP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ne-NP" b="1" dirty="0">
                <a:solidFill>
                  <a:schemeClr val="accent1">
                    <a:lumMod val="75000"/>
                  </a:schemeClr>
                </a:solidFill>
                <a:latin typeface="Comic Sans MS" panose="030F0702030302020204" pitchFamily="66" charset="0"/>
              </a:rPr>
              <a:t>“परमप्रभुले अब्रामलाई भन्नुभयो, ‘ तिम्रो देश, तिम्रो नाता-कुटुम्ब र तिम्रो बुबाको घराना छोडेर म तिमीलाई देखाउने देशमा जाऊ’।” (उत्पत्ति १२:१)</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rtlCol="0">
            <a:spAutoFit/>
          </a:bodyPr>
          <a:lstStyle/>
          <a:p>
            <a:pPr>
              <a:spcBef>
                <a:spcPts val="600"/>
              </a:spcBef>
            </a:pPr>
            <a:r>
              <a:rPr lang="ne-NP" sz="2000" b="1" dirty="0"/>
              <a:t>अब्राहाम “अगमवक्ता” भनिएका पहिलो व्यक्ति हुन् (उत्पत्ति २०:७)। उहाँलाई परमेश्वरले सीधा बोलाउनुभयो र आफ्नो वरपरको मूर्तिपूजा तथा अनैतिकतालाई छोडेर एक अज्ञात ठाउँमा जान भन्नुभयो (उत्पत्ति १२:१)।</a:t>
            </a:r>
            <a:endParaRPr lang="en-US" sz="2000" b="1" noProof="0" dirty="0"/>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742936"/>
            <a:ext cx="7791451" cy="1015663"/>
          </a:xfrm>
          <a:prstGeom prst="rect">
            <a:avLst/>
          </a:prstGeom>
          <a:noFill/>
        </p:spPr>
        <p:txBody>
          <a:bodyPr wrap="square">
            <a:spAutoFit/>
          </a:bodyPr>
          <a:lstStyle/>
          <a:p>
            <a:pPr>
              <a:spcBef>
                <a:spcPts val="600"/>
              </a:spcBef>
            </a:pPr>
            <a:r>
              <a:rPr lang="ne-NP" sz="2000" b="1" dirty="0">
                <a:cs typeface="Kalimati" panose="00000400000000000000" pitchFamily="2"/>
              </a:rPr>
              <a:t>उनले यो बोलाहटमा कसरी प्रतिक्रिया दिए? “विश्वासद्वारा अब्राहामले अधिकारको रूपमा प्राप्त गर्ने ठाउँमा जानका निम्ति बोलाइँदा आज्ञा पालन गरे। र उनी कहाँ जाँदै थिए भन्ने कुरा नजानीकन निस्के” (हिब्रू ११:८)।</a:t>
            </a:r>
            <a:endParaRPr lang="en-US" sz="2000" b="1" noProof="0" dirty="0">
              <a:cs typeface="Kalimati" panose="00000400000000000000" pitchFamily="2"/>
            </a:endParaRP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lvl="0">
              <a:spcBef>
                <a:spcPts val="600"/>
              </a:spcBef>
              <a:defRPr/>
            </a:pPr>
            <a:r>
              <a:rPr lang="ne-NP" sz="2000" b="1" dirty="0">
                <a:solidFill>
                  <a:prstClr val="black"/>
                </a:solidFill>
              </a:rPr>
              <a:t>बोलाहटसँगै धेरै प्रतिज्ञाहरू पनि आए। उनले परमेश्वरको आशिष् पाउनेछ, उनलाई उच्च पारिनुहुनेछ, र उनीमार्फत "पृथ्वीका सबै घरानाहरूले" आशिष् पाउनेछन् (उत्पत्ति १२:२-३)।</a:t>
            </a:r>
            <a:endParaRPr lang="en-US" sz="2000" b="1" noProof="0" dirty="0">
              <a:solidFill>
                <a:prstClr val="black"/>
              </a:solidFill>
            </a:endParaRP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015663"/>
          </a:xfrm>
          <a:prstGeom prst="rect">
            <a:avLst/>
          </a:prstGeom>
          <a:noFill/>
        </p:spPr>
        <p:txBody>
          <a:bodyPr wrap="square">
            <a:spAutoFit/>
          </a:bodyPr>
          <a:lstStyle/>
          <a:p>
            <a:pPr lvl="0">
              <a:spcBef>
                <a:spcPts val="600"/>
              </a:spcBef>
              <a:defRPr/>
            </a:pPr>
            <a:r>
              <a:rPr lang="ne-NP" sz="2000" b="1" dirty="0">
                <a:solidFill>
                  <a:prstClr val="black"/>
                </a:solidFill>
                <a:cs typeface="Kalimati" panose="00000400000000000000" pitchFamily="2"/>
              </a:rPr>
              <a:t>अगमवक्ताको रूपमा, अब्राहामलाई कुनै आसन्न विपत्तिको घोषणा गर्न होइन, तर साँचो परमेश्वरलाई प्रकट गर्न र मसीहमार्फत प्राप्त हुने उद्धारको प्रतिज्ञा प्रस्तुत गर्न बोलाइएको थियो।</a:t>
            </a:r>
            <a:endParaRPr lang="en-US" sz="2000" b="1" noProof="0" dirty="0">
              <a:solidFill>
                <a:prstClr val="black"/>
              </a:solidFill>
              <a:cs typeface="Kalimati" panose="00000400000000000000" pitchFamily="2"/>
            </a:endParaRP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ne-NP" sz="4000" b="1" spc="300" noProof="0" dirty="0">
                <a:ln/>
                <a:solidFill>
                  <a:schemeClr val="accent3"/>
                </a:solidFill>
                <a:effectLst>
                  <a:outerShdw blurRad="50800" dist="63500" dir="13320000" algn="ctr" rotWithShape="0">
                    <a:schemeClr val="bg1"/>
                  </a:outerShdw>
                </a:effectLst>
              </a:rPr>
              <a:t>अब्राहाम: करारका अगमवक्ता</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ne-NP" b="1" noProof="0" dirty="0">
                <a:solidFill>
                  <a:schemeClr val="accent1">
                    <a:lumMod val="75000"/>
                  </a:schemeClr>
                </a:solidFill>
                <a:latin typeface="Comic Sans MS" panose="030F0702030302020204" pitchFamily="66" charset="0"/>
              </a:rPr>
              <a:t>“परमप्रभुले अब्रामलाई भन्नुभयो, ‘ तिम्रो देश, तिम्रो नाता-कुटुम्ब र तिम्रो बुबाको घराना छोडेर म तिमीलाई देखाउने देशमा जाऊ’।” (उत्पत्ति १२:१)</a:t>
            </a: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254072671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2383123803"/>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015663"/>
          </a:xfrm>
          <a:prstGeom prst="rect">
            <a:avLst/>
          </a:prstGeom>
          <a:noFill/>
        </p:spPr>
        <p:txBody>
          <a:bodyPr wrap="square">
            <a:spAutoFit/>
          </a:bodyPr>
          <a:lstStyle/>
          <a:p>
            <a:pPr>
              <a:spcBef>
                <a:spcPts val="600"/>
              </a:spcBef>
            </a:pPr>
            <a:r>
              <a:rPr lang="ne-NP" sz="2000" b="1" dirty="0"/>
              <a:t>कनानमा बस्दा, अब्राहाम (जसको मूल नाम अब्राम थियो) ले परमेश्वरसँग धेरै पल्ट कुराकानी गरेका थिए। उनले विभिन्‍न सन्देशहरू प्राप्त गरेका थिए:</a:t>
            </a:r>
            <a:endParaRPr lang="en-US" sz="2000" b="1" noProof="0" dirty="0"/>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ne-NP"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एलिया: पुनर्स्थापनाका अगमवक्ता</a:t>
            </a:r>
            <a:endParaRPr lang="en-US"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endParaRP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ne-NP" b="1" dirty="0">
                <a:solidFill>
                  <a:schemeClr val="accent3">
                    <a:lumMod val="75000"/>
                  </a:schemeClr>
                </a:solidFill>
                <a:latin typeface="Comic Sans MS" panose="030F0702030302020204" pitchFamily="66" charset="0"/>
              </a:rPr>
              <a:t>“हेर, म जान्छु तिमी मिश्रमा भरोसा गर्दैछौ, जो भाँचिएको सिर्के लहरो जस्तै हो, जसमा जसले टेक्छ त्यसैको हातमा त्यो बिझ्छ! मिश्रका राजा फारोमा भरोसा गर्ने सबैका लागि उनी त्यस्तै हुन्।” (२ राजा १८:२१)</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91978" cy="1477328"/>
          </a:xfrm>
          <a:prstGeom prst="rect">
            <a:avLst/>
          </a:prstGeom>
          <a:noFill/>
        </p:spPr>
        <p:txBody>
          <a:bodyPr wrap="square" rtlCol="0">
            <a:spAutoFit/>
          </a:bodyPr>
          <a:lstStyle/>
          <a:p>
            <a:pPr>
              <a:spcBef>
                <a:spcPts val="600"/>
              </a:spcBef>
            </a:pPr>
            <a:r>
              <a:rPr lang="ne-NP" b="1" dirty="0"/>
              <a:t>अहाब र इजबेलले इस्राएल राष्ट्रलाई गम्भीर धर्मत्यागतर्फ लगेका थिए। केहीले मात्र परमेश्वरको सेवा गर्थे; बाँकीले बाल, अशेरा र अन्य देवताहरूको पूजा गर्थे। त्यस सन्दर्भमा, परमेश्वरले आफ्ना छानिएका मानिसहरूसँगको सम्बन्ध पुनर्स्थापित गर्न अगमवक्ता एलियालाई बोलाउनुभएको थियो (१ राजा १७:१)।</a:t>
            </a:r>
            <a:endParaRPr lang="en-US" b="1" noProof="0" dirty="0"/>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415024"/>
            <a:ext cx="6591977" cy="1323439"/>
          </a:xfrm>
          <a:prstGeom prst="rect">
            <a:avLst/>
          </a:prstGeom>
          <a:noFill/>
        </p:spPr>
        <p:txBody>
          <a:bodyPr wrap="square">
            <a:spAutoFit/>
          </a:bodyPr>
          <a:lstStyle/>
          <a:p>
            <a:pPr>
              <a:spcBef>
                <a:spcPts val="600"/>
              </a:spcBef>
            </a:pPr>
            <a:r>
              <a:rPr lang="ne-NP" sz="2000" b="1" dirty="0"/>
              <a:t>अगमवक्ता एलियाको सन्देश—मूर्तिपूजा त्याग्ने र परमेश्वरतर्फ फर्कने—दोस्रो आगमनअघि फेरि पनि सामर्थ्यका साथ प्रचार गरिनेछ। यसको मुख्य उद्देश्य: पारिवारिक वेदीलाई पुनर्स्थापित गर्नु हो (मलाकी ४:५-६)।</a:t>
            </a:r>
            <a:endParaRPr lang="en-US" sz="2000" b="1" noProof="0" dirty="0"/>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2767178"/>
            <a:ext cx="6523010" cy="1631216"/>
          </a:xfrm>
          <a:prstGeom prst="rect">
            <a:avLst/>
          </a:prstGeom>
          <a:noFill/>
        </p:spPr>
        <p:txBody>
          <a:bodyPr wrap="square">
            <a:spAutoFit/>
          </a:bodyPr>
          <a:lstStyle/>
          <a:p>
            <a:pPr lvl="0">
              <a:spcBef>
                <a:spcPts val="600"/>
              </a:spcBef>
              <a:defRPr/>
            </a:pPr>
            <a:r>
              <a:rPr lang="ne-NP" sz="2000" b="1" dirty="0">
                <a:solidFill>
                  <a:prstClr val="black"/>
                </a:solidFill>
              </a:rPr>
              <a:t>धेरै वर्षको खडेरीपछि, एलियाले इस्राएललाई परमेश्वरतर्फ फर्कन प्रोत्साहित गर्न कर्मेल डाँडामा भेला गराए, तर तिनीहरूले कुनै जवाफ दिएनन् (१ राजा १८:२१)। साँचो परमेश्वरलाई चिन्नका लागि तिनीहरूलाई एउटा आश्चर्यकर्मको आवश्यकता पर्यो (१ राजा १८:३०-३९)।</a:t>
            </a:r>
            <a:endParaRPr lang="en-US" sz="2000" b="1" noProof="0" dirty="0">
              <a:solidFill>
                <a:prstClr val="black"/>
              </a:solidFill>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755093"/>
            <a:ext cx="6487481" cy="1015663"/>
          </a:xfrm>
          <a:prstGeom prst="rect">
            <a:avLst/>
          </a:prstGeom>
          <a:noFill/>
        </p:spPr>
        <p:txBody>
          <a:bodyPr wrap="square">
            <a:spAutoFit/>
          </a:bodyPr>
          <a:lstStyle/>
          <a:p>
            <a:pPr lvl="0">
              <a:spcBef>
                <a:spcPts val="600"/>
              </a:spcBef>
              <a:defRPr/>
            </a:pPr>
            <a:r>
              <a:rPr lang="ne-NP" sz="2000" b="1" dirty="0">
                <a:solidFill>
                  <a:prstClr val="black"/>
                </a:solidFill>
              </a:rPr>
              <a:t>परिवारमार्फत मण्डली, समुदाय र राष्ट्रहरूमा आराधना पुनर्स्थापित हुनेछ। यो काम कसले पूरा गर्नेछ? आजको समाजलाई चाहिने एलिया तपाईं र म हौँ।</a:t>
            </a:r>
            <a:endParaRPr lang="en-US" sz="2000" b="1" noProof="0" dirty="0">
              <a:solidFill>
                <a:prstClr val="black"/>
              </a:solidFill>
            </a:endParaRP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ne-NP"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यशैया: मसीही अगमवक्ता</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ne-NP"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“हामी सबै भेडाहरू जस्तै भौँतारिएका छौँ, हामी प्रत्येक आ-आफ्नो बाटोतिर लागेका छौँ; अनि परमप्रभुले हामी सबैका अधर्म उहाँमाथि राखिदिनुभएको छ।” (यशैया ५३:६)</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646331"/>
          </a:xfrm>
          <a:prstGeom prst="rect">
            <a:avLst/>
          </a:prstGeom>
          <a:noFill/>
        </p:spPr>
        <p:txBody>
          <a:bodyPr wrap="square" rtlCol="0">
            <a:spAutoFit/>
          </a:bodyPr>
          <a:lstStyle/>
          <a:p>
            <a:pPr>
              <a:spcBef>
                <a:spcPts val="600"/>
              </a:spcBef>
            </a:pPr>
            <a:r>
              <a:rPr lang="ne-NP" b="1" dirty="0"/>
              <a:t>यशैयालाई मानिसहरूलाई आफ्ना पाप स्वीकार गर्न र परमेश्वरको क्षमा ग्रहण गर्न भन्‍नका लागि बोलाइएको थियो (यशैया १:१८)।</a:t>
            </a:r>
            <a:endParaRPr lang="en-US" b="1" noProof="0" dirty="0"/>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spAutoFit/>
          </a:bodyPr>
          <a:lstStyle/>
          <a:p>
            <a:pPr>
              <a:spcBef>
                <a:spcPts val="600"/>
              </a:spcBef>
            </a:pPr>
            <a:r>
              <a:rPr lang="ne-NP" sz="2000" b="1" dirty="0"/>
              <a:t>जब राजा उज्जीयाहको मृत्यु भयो, यशैयाले एउटा प्रभावकारी दर्शन पाए जुन उहाँले आफ्नो सम्पूर्ण सेवाकाय अवधिभर सम्झिरहनुभयो: परमेश्वर आफ्ना पवित्र मन्दिरमा हुनुहुन्थ्यो र चौकोसहरू हल्लिँदा, अगमवक्ताको हृदय आफ्नै अयोग्यताका कारण काँपेको थियो (यशैया ६:१-५)।</a:t>
            </a:r>
            <a:endParaRPr lang="en-US" sz="2000" b="1" noProof="0" dirty="0"/>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spcBef>
                <a:spcPts val="600"/>
              </a:spcBef>
            </a:pPr>
            <a:r>
              <a:rPr lang="ne-NP" sz="2000" b="1" dirty="0"/>
              <a:t>यशैयाको पुस्तकलाई "प्रोटो-सुसमाचार" (अर्थात् सुसमाचार भन्दा अघिको सुसमाचार) भनिनु कुनै आश्चर्यको कुरा होइन।</a:t>
            </a:r>
            <a:endParaRPr lang="en-US" sz="2000" b="1" noProof="0" dirty="0"/>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pPr>
            <a:r>
              <a:rPr lang="ne-NP" sz="2000" b="1" dirty="0"/>
              <a:t>उनको लामो सेवाकायमा पश्चात्तापको आह्वान मात्र समावेश थिएन, तर उजले विशेष गरी येशू, मसीहको कामको घोषणा गरेका थिए।</a:t>
            </a:r>
            <a:endParaRPr lang="en-US" sz="2000" b="1" noProof="0" dirty="0"/>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ne-NP" sz="2000" b="1" dirty="0">
                <a:solidFill>
                  <a:prstClr val="black"/>
                </a:solidFill>
              </a:rPr>
              <a:t>क्षमा पाएपछि, उनले निडर भई परमेश्वरको सन्देश घोषणा गर्न सकेका थिए: “म यहाँ छु, मलाई पठाउनुहोस्” (यशैया ६:६-८)।</a:t>
            </a:r>
            <a:endParaRPr lang="en-US" sz="2000" b="1" noProof="0" dirty="0">
              <a:solidFill>
                <a:prstClr val="black"/>
              </a:solidFill>
            </a:endParaRP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ne-NP"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यशैया: मसीही अगमवक्ता</a:t>
            </a:r>
            <a:endPar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ne-NP"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“हामी सबै भेडाहरू जस्तै भौँतारिएका छौँ, हामी प्रत्येक आ-आफ्नो बाटोतिर लागेका छौँ; अनि परमप्रभुले हामी सबैका अधर्म उहाँमाथि राखिदिनुभएको छ।” (यशैया ५३:६)</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1529405793"/>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ne-NP" sz="2000" b="1" dirty="0">
                <a:cs typeface="Kalimati" panose="00000400000000000000" pitchFamily="2"/>
              </a:rPr>
              <a:t>यशैयाको ५३ औँ अध्यायमा येशूद्वारा पूरा गरिएको मुक्ति/उद्धारको योजनाको विस्तृत व्याख्या </a:t>
            </a:r>
            <a:endParaRPr lang="en-US" sz="2000" b="1" noProof="0" dirty="0">
              <a:cs typeface="Kalimati" panose="00000400000000000000" pitchFamily="2"/>
            </a:endParaRP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ne-NP"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दानिएल: भविष्यका अगमवक्ता</a:t>
            </a:r>
            <a:endParaRPr lang="en-US"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endParaRP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ne-NP" b="1" dirty="0">
                <a:solidFill>
                  <a:schemeClr val="accent6">
                    <a:lumMod val="75000"/>
                  </a:schemeClr>
                </a:solidFill>
                <a:latin typeface="Comic Sans MS" panose="030F0702030302020204" pitchFamily="66" charset="0"/>
              </a:rPr>
              <a:t>“तर स्वर्गमा एक जना परमेश्वर हुनुहुन्छ जसले रहस्यहरू प्रकट गर्नुहुन्छ। उहाँले राजा नबूकदनेसरलाई पछि आउने दिनहरूमा के हुनेछ सो देखाउनुभएको छ।” (दानिएल २:२८ क)</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1815882"/>
          </a:xfrm>
          <a:prstGeom prst="rect">
            <a:avLst/>
          </a:prstGeom>
          <a:noFill/>
        </p:spPr>
        <p:txBody>
          <a:bodyPr wrap="square" rtlCol="0">
            <a:spAutoFit/>
          </a:bodyPr>
          <a:lstStyle/>
          <a:p>
            <a:pPr>
              <a:spcBef>
                <a:spcPts val="600"/>
              </a:spcBef>
            </a:pPr>
            <a:r>
              <a:rPr lang="ne-NP" sz="1600" b="1" dirty="0"/>
              <a:t>शुरूदेखि नै दानिएल आफ्नो निष्ठाका लागि चिनिन्थ्यो। उनी आफ्नो भोजनमा विश्वासी थिए (दानिएल १:८); परमेश्वरलाई महिमा दिनमा विश्वासी थिए (दानिएल २:२७-३०); नबूकदनेसरका लागि खराबीको भविष्यवाणी गर्नमा विश्वासी थिए (दानिएल ४:१९); बेलशस्सरको पापको भण्डाफोर गर्नमा विश्वासी थिए (दानिएल ५:२२-२३); र आफ्नो प्रार्थनाको जीवनमा विश्वासी थिए (दानिएल ६:१०)।</a:t>
            </a:r>
            <a:endParaRPr lang="en-US" sz="1600" b="1" noProof="0" dirty="0"/>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spAutoFit/>
          </a:bodyPr>
          <a:lstStyle/>
          <a:p>
            <a:pPr>
              <a:spcBef>
                <a:spcPts val="600"/>
              </a:spcBef>
            </a:pPr>
            <a:r>
              <a:rPr lang="ne-NP" b="1" dirty="0">
                <a:cs typeface="Kalimati" panose="00000400000000000000" pitchFamily="2"/>
              </a:rPr>
              <a:t>आफ्नो जीवनद्वारा दिएको सन्देशको अतिरिक्त, उहाँलाई संसारका महान् साम्राज्यहरू: बाबेल, फारस, ग्रीस, रोम र युरोपको उदय र पतनको घोषणा गर्न बोलाइएको थियो (दानिएल २, ७-१२)।</a:t>
            </a:r>
            <a:endParaRPr lang="en-US" b="1" noProof="0" dirty="0">
              <a:cs typeface="Kalimati" panose="00000400000000000000" pitchFamily="2"/>
            </a:endParaRP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spAutoFit/>
          </a:bodyPr>
          <a:lstStyle/>
          <a:p>
            <a:pPr>
              <a:spcBef>
                <a:spcPts val="600"/>
              </a:spcBef>
            </a:pPr>
            <a:r>
              <a:rPr lang="ne-NP" b="1" dirty="0"/>
              <a:t>साम्राज्यहरूका भविष्यवाणीहरूको बीचमा, दानिएलले न्याय (दानिएल ७:९-१०) र येशूको पहिलो आगमनको निश्चित समय घोषणा गर्नुभयो (दानिएल ९:२४-२७)</a:t>
            </a:r>
            <a:endParaRPr lang="en-US" b="1" noProof="0" dirty="0"/>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ne-NP" b="1" dirty="0">
                <a:cs typeface="Kalimati" panose="00000400000000000000" pitchFamily="2"/>
              </a:rPr>
              <a:t>उनका भविष्यवाणीहरूले हामीलाई आज अझै पूरा हुन बाँकी रहेको भागको पूर्ति घोषणा गर्न मद्दत गर्दछन्: परमेश्वरको राज्यको आगमन (दानिएल २:४४; ७:२७)।</a:t>
            </a:r>
            <a:endParaRPr lang="en-US" b="1" noProof="0" dirty="0">
              <a:cs typeface="Kalimati" panose="00000400000000000000" pitchFamily="2"/>
            </a:endParaRP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585323"/>
          </a:xfrm>
          <a:prstGeom prst="rect">
            <a:avLst/>
          </a:prstGeom>
          <a:noFill/>
        </p:spPr>
        <p:txBody>
          <a:bodyPr wrap="square">
            <a:spAutoFit/>
          </a:bodyPr>
          <a:lstStyle/>
          <a:p>
            <a:pPr>
              <a:spcBef>
                <a:spcPts val="600"/>
              </a:spcBef>
            </a:pPr>
            <a:r>
              <a:rPr lang="ne-NP" b="1" dirty="0"/>
              <a:t>उनको सादा जीवन, र पापको घोषणा गर्ने तथा पश्चात्तापका लागि तुरुन्तै आह्वान गर्ने उनको दृढ विश्वासले धेरैलाई बप्तिस्मा लिन प्रेरित गर्‍यो (मर्कुस १:४-६)। उहाँको सेवाकायले इस्राएलमा एउटा नयाँ मोड ल्यायो जसको दुष्टले केवल कमजोर रूपमा प्रतिवाद गर्न सक्यो, जसले गर्दा अगमवक्ताको मृत्यु भयो (लूका ९:९)।</a:t>
            </a:r>
            <a:endParaRPr lang="en-US" b="1" noProof="0" dirty="0"/>
          </a:p>
        </p:txBody>
      </p:sp>
      <p:sp>
        <p:nvSpPr>
          <p:cNvPr id="3" name="CuadroTexto 2">
            <a:extLst>
              <a:ext uri="{FF2B5EF4-FFF2-40B4-BE49-F238E27FC236}">
                <a16:creationId xmlns:a16="http://schemas.microsoft.com/office/drawing/2014/main" id="{FC540674-77D4-E895-19B9-F9865A478209}"/>
              </a:ext>
            </a:extLst>
          </p:cNvPr>
          <p:cNvSpPr txBox="1"/>
          <p:nvPr/>
        </p:nvSpPr>
        <p:spPr>
          <a:xfrm>
            <a:off x="136671" y="177208"/>
            <a:ext cx="10591800" cy="523220"/>
          </a:xfrm>
          <a:prstGeom prst="rect">
            <a:avLst/>
          </a:prstGeom>
          <a:noFill/>
        </p:spPr>
        <p:txBody>
          <a:bodyPr wrap="square">
            <a:spAutoFit/>
            <a:scene3d>
              <a:camera prst="orthographicFront"/>
              <a:lightRig rig="threePt" dir="t"/>
            </a:scene3d>
            <a:sp3d extrusionH="57150">
              <a:bevelT h="25400" prst="softRound"/>
            </a:sp3d>
          </a:bodyPr>
          <a:lstStyle/>
          <a:p>
            <a:pPr algn="ctr"/>
            <a:r>
              <a:rPr lang="ne-NP" sz="2800" b="1" dirty="0">
                <a:ln w="22225">
                  <a:noFill/>
                  <a:prstDash val="solid"/>
                </a:ln>
                <a:solidFill>
                  <a:schemeClr val="bg2">
                    <a:lumMod val="40000"/>
                    <a:lumOff val="60000"/>
                  </a:schemeClr>
                </a:solidFill>
                <a:effectLst>
                  <a:outerShdw blurRad="50800" dist="38100" dir="4200000" algn="ctr" rotWithShape="0">
                    <a:srgbClr val="FF0000"/>
                  </a:outerShdw>
                </a:effectLst>
              </a:rPr>
              <a:t>यूहन्ना बप्तिस्मा दिने: अघिबाटै आउने (अग्रदूत) अगमवक्ता</a:t>
            </a:r>
            <a:endParaRPr lang="en-US" sz="28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r>
              <a:rPr lang="ne-NP" b="1" dirty="0">
                <a:solidFill>
                  <a:srgbClr val="B9F5FD"/>
                </a:solidFill>
                <a:effectLst>
                  <a:outerShdw blurRad="38100" dist="38100" dir="2700000" algn="tl">
                    <a:srgbClr val="000000">
                      <a:alpha val="43137"/>
                    </a:srgbClr>
                  </a:outerShdw>
                </a:effectLst>
                <a:latin typeface="Comic Sans MS" panose="030F0702030302020204" pitchFamily="66" charset="0"/>
              </a:rPr>
              <a:t>यूहन्नाले यशैया अगमवक्ताका शब्दहरूमा जवाफ दिए, “म उनै हुँ जो उजाडस्थानमा कराउँदैछ, ‘परमप्रभुको बाटो सीधा बनाओ’।” (यूहन्ना १:२३)</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1015663"/>
          </a:xfrm>
          <a:prstGeom prst="rect">
            <a:avLst/>
          </a:prstGeom>
          <a:noFill/>
        </p:spPr>
        <p:txBody>
          <a:bodyPr wrap="square" rtlCol="0">
            <a:spAutoFit/>
          </a:bodyPr>
          <a:lstStyle/>
          <a:p>
            <a:pPr>
              <a:spcBef>
                <a:spcPts val="600"/>
              </a:spcBef>
            </a:pPr>
            <a:r>
              <a:rPr lang="ne-NP" sz="2000" b="1" dirty="0"/>
              <a:t>अन्य अगमवक्ताहरू—जस्तै शमूएल वा यर्मिया—जस्तै यूहन्ना जन्मनुअघि नै अलग गरिएका थिए। उनलाई मसीहको अघिबाटै आउने अग्रदूतको रूपमा एलियाको काम गर्न बोलाइएको थियो (लूका १:१३-१७)।</a:t>
            </a:r>
            <a:endParaRPr lang="en-US" sz="2000" b="1" noProof="0" dirty="0"/>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ne-NP" sz="2000" b="1" dirty="0"/>
              <a:t>यो सजिलो काम होइन। यसले निष्ठा, दृढ विश्वास र समर्पणको माग गर्दछ। सुरक्षाको ग्यारेन्टी छैन, तर अनन्त जीवनको ग्यारेन्टी छ (हाम्रो, र आज यो सन्देश स्वीकार गर्नेहरूको)।</a:t>
            </a:r>
            <a:endParaRPr lang="en-US" sz="2000" b="1" noProof="0" dirty="0"/>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ne-NP" sz="2000" b="1" dirty="0">
                <a:cs typeface="Kalimati" panose="00000400000000000000" pitchFamily="2"/>
              </a:rPr>
              <a:t>यूहन्नाको काम (जो एलियाको पनि काम हो) अब हाम्रो काम हो। येशूको प्रायश्चितपूर्ण मृत्युद्वारा पश्चात्ताप र मुक्तिको सुसमाचार सबैलाई घोषणा गरेर येशूको आगमनको तयारी गर्न हामीलाई बोलाइएको छ</a:t>
            </a:r>
            <a:r>
              <a:rPr lang="ne-NP" sz="2000" b="1" dirty="0"/>
              <a:t>।</a:t>
            </a:r>
            <a:endParaRPr lang="en-US" sz="2000" b="1" noProof="0" dirty="0"/>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493538"/>
          </a:xfrm>
          <a:prstGeom prst="rect">
            <a:avLst/>
          </a:prstGeom>
          <a:noFill/>
        </p:spPr>
        <p:txBody>
          <a:bodyPr wrap="square">
            <a:spAutoFit/>
          </a:bodyPr>
          <a:lstStyle/>
          <a:p>
            <a:pPr>
              <a:spcBef>
                <a:spcPts val="600"/>
              </a:spcBef>
            </a:pPr>
            <a:r>
              <a:rPr lang="ne-NP" sz="2600" b="1" dirty="0">
                <a:solidFill>
                  <a:schemeClr val="accent5">
                    <a:lumMod val="50000"/>
                  </a:schemeClr>
                </a:solidFill>
                <a:latin typeface="Constantia" panose="02030602050306030303" pitchFamily="18" charset="0"/>
                <a:cs typeface="Kalimati" panose="00000400000000000000" pitchFamily="2"/>
              </a:rPr>
              <a:t>“आज पृथ्वीमा परमेश्वरको मण्डलीका लागि—उहाँको दाखबारीका हेरचाह गर्नेहरूका लागि—मानवजातिको हितमा उहाँको अनन्त उद्देश्य स्पष्ट पार्ने अगमवक्ताहरूमार्फत दिइएका सल्लाह र चेतावनीका सन्देशहरू विशेष मूल्यवान् छन्। अगमवक्ताहरूका शिक्षामा, हराएको मानवजातिप्रतिको उहाँको प्रेम र तिनीहरूको मुक्तिको योजना स्पष्ट रूपमा प्रकट भएको छ। [...] अनि आज परमेश्वरको मण्डलीलाई सन्देश—उहाँको दाखबारीमा विश्वासी किसानका रूपमा बसोबास गर्नेहरूलाई—प्राचीन समयका अगमवक्ताहरूमार्फत भनिएको भन्दा फरक छैन: ‘त्यस दिन तिमीहरूले यसो भन्दै एउटा फलदायी दाखबारीको बारेमा गाओ: म परमप्रभु त्यसको हेरचाह गर्छु; म प्रत्येक क्षण त्यसमा पानी हाल्छु। कसैले त्यसलाई हानि नपुर्‍याओस् भनेर म रात-दिन त्यसको पहरा दिन्छु।” (यशैया २७:२-३)</a:t>
            </a:r>
            <a:endParaRPr lang="en-US" sz="2600" b="1" noProof="0" dirty="0">
              <a:solidFill>
                <a:schemeClr val="accent5">
                  <a:lumMod val="50000"/>
                </a:schemeClr>
              </a:solidFill>
              <a:latin typeface="Constantia" panose="02030602050306030303" pitchFamily="18" charset="0"/>
              <a:cs typeface="Kalimati" panose="00000400000000000000" pitchFamily="2"/>
            </a:endParaRP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spAutoFit/>
          </a:bodyPr>
          <a:lstStyle/>
          <a:p>
            <a:pPr algn="r"/>
            <a:r>
              <a:rPr lang="en-US" sz="1600" b="1" noProof="0" dirty="0" err="1">
                <a:solidFill>
                  <a:schemeClr val="accent5">
                    <a:lumMod val="50000"/>
                  </a:schemeClr>
                </a:solidFill>
              </a:rPr>
              <a:t>EGW</a:t>
            </a:r>
            <a:r>
              <a:rPr lang="en-US" sz="1600" b="1" noProof="0" dirty="0">
                <a:solidFill>
                  <a:schemeClr val="accent5">
                    <a:lumMod val="50000"/>
                  </a:schemeClr>
                </a:solidFill>
              </a:rPr>
              <a:t> (Prophets and Kings, p.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ne-NP" sz="3600" b="1" dirty="0">
                <a:ln w="6600">
                  <a:solidFill>
                    <a:srgbClr val="FF66F9"/>
                  </a:solidFill>
                  <a:prstDash val="solid"/>
                </a:ln>
                <a:solidFill>
                  <a:srgbClr val="FFFFFF"/>
                </a:solidFill>
                <a:effectLst>
                  <a:outerShdw dist="38100" dir="2700000" algn="tl" rotWithShape="0">
                    <a:srgbClr val="FF66F9"/>
                  </a:outerShdw>
                </a:effectLst>
              </a:rPr>
              <a:t>परिशिष्ट: एलेन जी. ह्वाइटको अगमवाणीको बोलाहट</a:t>
            </a:r>
            <a:endPar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endParaRP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ne-NP" sz="2000" b="1" dirty="0"/>
              <a:t>एलेन गोल्ड हार्मनले डिसेम्बर १८४४ मा १७ वर्षको उमेरमा आफ्नो पहिलो दर्शन प्राप्त गर्नुभएको थियो।</a:t>
            </a:r>
            <a:endParaRPr lang="en-US" sz="2000" b="1" noProof="0" dirty="0"/>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spAutoFit/>
          </a:bodyPr>
          <a:lstStyle/>
          <a:p>
            <a:pPr lvl="0">
              <a:spcBef>
                <a:spcPts val="600"/>
              </a:spcBef>
              <a:defRPr/>
            </a:pPr>
            <a:r>
              <a:rPr lang="ne-NP" sz="2000" b="1" dirty="0">
                <a:solidFill>
                  <a:prstClr val="black"/>
                </a:solidFill>
                <a:cs typeface="Kalimati" panose="00000400000000000000" pitchFamily="2"/>
              </a:rPr>
              <a:t>यस दर्शनद्वारा, परमेश्वरले विश्वासीहरूलाई तिनीहरू सही बाटोमा छन् भनी आश्वासन दिनुभयो। यद्यपि सुरुमा थोरैले मात्र एलेनलाई विश्वास गरे, पछि उहाँलाई अगमवक्ताको रूपमा स्वीकार गरियो। उहाँका सन्देशहरूले एडभेन्टिस्ट मानिसहरूलाई यसको सुरुवातदेखि नै प्रोत्साहित र निर्देशित गरे, र तिनीहरूले आज पनि त्यसै गरिरहेका छन्।</a:t>
            </a:r>
            <a:endParaRPr lang="en-US" sz="2000" b="1" noProof="0" dirty="0">
              <a:solidFill>
                <a:prstClr val="black"/>
              </a:solidFill>
              <a:cs typeface="Kalimati" panose="00000400000000000000" pitchFamily="2"/>
            </a:endParaRP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lvl="0">
              <a:spcBef>
                <a:spcPts val="600"/>
              </a:spcBef>
              <a:defRPr/>
            </a:pPr>
            <a:r>
              <a:rPr lang="ne-NP" sz="2000" b="1" dirty="0">
                <a:solidFill>
                  <a:prstClr val="black"/>
                </a:solidFill>
                <a:cs typeface="Kalimati" panose="00000400000000000000" pitchFamily="2"/>
              </a:rPr>
              <a:t>त्यस सन्दर्भमा, एलेनलाई यस पृथ्वीबाट स्वर्गीय यरुशलेमतर्फ जाने बाटो देखाइयो, र एडभेन्टिस्ट विश्वासीहरू येशूद्वारा निर्देशित भई पवित्र शहरतर्फ यात्रा गरिरहेका थिए। यदि तिनीहरूका आँखा येशूमा नै स्थिर रहे भने, तिनीहरू बाटोमा अघि बढे। यदि तिनीहरूले ध्यान अन्यत्र मोडे भने, तिनीहरू बाटोबाट खसे।</a:t>
            </a:r>
            <a:endParaRPr lang="en-US" sz="2000" b="1" noProof="0" dirty="0">
              <a:solidFill>
                <a:prstClr val="black"/>
              </a:solidFill>
              <a:cs typeface="Kalimati" panose="00000400000000000000" pitchFamily="2"/>
            </a:endParaRP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spcBef>
                <a:spcPts val="600"/>
              </a:spcBef>
              <a:defRPr/>
            </a:pPr>
            <a:r>
              <a:rPr lang="ne-NP" sz="2000" b="1" dirty="0">
                <a:solidFill>
                  <a:prstClr val="black"/>
                </a:solidFill>
              </a:rPr>
              <a:t>विलियम मिलरले दानिएल ८:१४ को भविष्यवाणीलाई १८४३ मा येशूको पुनरागमनको घोषणाको रूपमा व्याख्या गरेका थिए। पछि, अक्टोबर २२, १८४४ को मिति तय गरियो। तर येशू आउनुभएन।</a:t>
            </a:r>
            <a:endParaRPr lang="en-US" sz="2000" b="1" noProof="0" dirty="0">
              <a:solidFill>
                <a:prstClr val="black"/>
              </a:solidFill>
            </a:endParaRP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1132</TotalTime>
  <Words>1703</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12</vt:i4>
      </vt:variant>
    </vt:vector>
  </HeadingPairs>
  <TitlesOfParts>
    <vt:vector size="20" baseType="lpstr">
      <vt:lpstr>Arial</vt:lpstr>
      <vt:lpstr>Aptos</vt:lpstr>
      <vt:lpstr>Kalimati</vt:lpstr>
      <vt:lpstr>Comic Sans MS</vt:lpstr>
      <vt:lpstr>Constantia</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142</cp:revision>
  <dcterms:created xsi:type="dcterms:W3CDTF">2026-09-11T15:58:36Z</dcterms:created>
  <dcterms:modified xsi:type="dcterms:W3CDTF">2026-09-23T16:24:45Z</dcterms:modified>
</cp:coreProperties>
</file>