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  <p:embeddedFont>
      <p:font typeface="Kalimati" panose="020B0604020202020204"/>
      <p:regular r:id="rId2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3" autoAdjust="0"/>
    <p:restoredTop sz="86434" autoAdjust="0"/>
  </p:normalViewPr>
  <p:slideViewPr>
    <p:cSldViewPr snapToGrid="0">
      <p:cViewPr varScale="1">
        <p:scale>
          <a:sx n="107" d="100"/>
          <a:sy n="107" d="100"/>
        </p:scale>
        <p:origin x="53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ne-NP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परमेश्वरले आफ्नो सन्देश येशूलाई प्रकट गर्नुहुन्छ</a:t>
          </a:r>
          <a:endParaRPr lang="es-E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ne-NP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येशूले त्यो सन्देश एक स्वर्गदूतलाई प्रकट गर्नुहुन्छ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ne-NP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स्वर्गदूतले त्यो सन्देश अगमवक्ता यूहन्नालाई प्रकट गर्नुहुन्छ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ne-NP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यूहन्नाले प्राप्त सन्देशलाई लिखित रूपमा राख्नुहुन्छ</a:t>
          </a:r>
          <a:endParaRPr lang="es-E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ne-NP" sz="1800" b="1" noProof="0" dirty="0">
              <a:solidFill>
                <a:srgbClr val="3399FF"/>
              </a:solidFill>
              <a:cs typeface="Kalimati" pitchFamily="2"/>
            </a:rPr>
            <a:t>दर्शन र सपनाहरूद्वारा (गन्ती १२:६)</a:t>
          </a:r>
          <a:endParaRPr lang="es-ES" sz="1800" dirty="0">
            <a:solidFill>
              <a:srgbClr val="3399FF"/>
            </a:solidFill>
            <a:cs typeface="Kalimati" pitchFamily="2"/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ne-NP" sz="1800" b="1" noProof="0" dirty="0">
              <a:solidFill>
                <a:srgbClr val="CC0099"/>
              </a:solidFill>
              <a:cs typeface="Kalimati" pitchFamily="2"/>
            </a:rPr>
            <a:t>व्यक्तिगत अनुभवहरूद्वारा (१ यूहन्ना १:३)</a:t>
          </a:r>
          <a:endParaRPr lang="es-ES" sz="1800" dirty="0">
            <a:solidFill>
              <a:srgbClr val="CC0099"/>
            </a:solidFill>
            <a:cs typeface="Kalimati" pitchFamily="2"/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ne-NP" sz="1600" b="1" noProof="0" dirty="0">
              <a:solidFill>
                <a:srgbClr val="009900"/>
              </a:solidFill>
            </a:rPr>
            <a:t> ऐतिहासिक अनुसन्धानद्वारा (लूका १:३)</a:t>
          </a:r>
          <a:endParaRPr lang="es-ES" sz="16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ne-NP" sz="1800" b="1" noProof="0">
              <a:solidFill>
                <a:srgbClr val="C46200"/>
              </a:solidFill>
            </a:rPr>
            <a:t> ईश्वरीय प्रभावहरूद्वारा (२ पत्रुस १:२१)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>
            <a:lnSpc>
              <a:spcPts val="2000"/>
            </a:lnSpc>
          </a:pPr>
          <a:r>
            <a:rPr lang="ne-NP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आदम र हव्वासँग</a:t>
          </a:r>
          <a:br>
            <a:rPr lang="es-ES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ne-NP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(उत्पत्ति २:१६-१७)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pPr>
            <a:lnSpc>
              <a:spcPts val="2000"/>
            </a:lnSpc>
          </a:pPr>
          <a:r>
            <a:rPr lang="ne-NP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१० आज्ञाहरू दिँदा</a:t>
          </a:r>
          <a:br>
            <a:rPr lang="es-E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ne-NP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(व्यवस्था ४:१२)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pPr>
            <a:lnSpc>
              <a:spcPts val="2000"/>
            </a:lnSpc>
          </a:pPr>
          <a:r>
            <a:rPr lang="ne-NP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येशूको बप्तिस्माको समयमा (मत्ती ३:१७)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pPr>
            <a:lnSpc>
              <a:spcPts val="2000"/>
            </a:lnSpc>
          </a:pPr>
          <a:r>
            <a:rPr lang="ne-NP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रूप परिवर्तन भएको समयमा (मर्कूस ९:७)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pPr>
            <a:lnSpc>
              <a:spcPts val="2000"/>
            </a:lnSpc>
          </a:pPr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ne-NP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घटनाहरू सम्झनको लागि (प्रस्थान १७:१४)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ne-NP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हामीलाई शिक्षा दिनको लागि (उपदेशक १२:१०)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ne-NP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हामीलाई पश्चात्ताप गर्न आमन्त्रित गर्नको लागि (यर्मिया ३६:२-३)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pPr>
            <a:lnSpc>
              <a:spcPts val="1500"/>
            </a:lnSpc>
          </a:pPr>
          <a:r>
            <a:rPr lang="ne-NP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)हामीलाई अनुकरण गर्न वा अस्वीकार गर्न उदाहरणहरू दिनको लागि</a:t>
          </a:r>
          <a:br>
            <a:rPr lang="es-ES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ne-NP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(१ कोरिन्थी१०:११)</a:t>
          </a:r>
          <a:endParaRPr lang="es-E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ne-NP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ताकि हामी भविष्य जान्न सकौं (प्रकाश १:१९)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परमेश्वरले आफ्नो सन्देश येशूलाई प्रकट गर्नुहुन्छ</a:t>
          </a:r>
          <a:endParaRPr lang="es-E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येशूले त्यो सन्देश एक स्वर्गदूतलाई प्रकट गर्नुहुन्छ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स्वर्गदूतले त्यो सन्देश अगमवक्ता यूहन्नालाई प्रकट गर्नुहुन्छ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यूहन्नाले प्राप्त सन्देशलाई लिखित रूपमा राख्नुहुन्छ</a:t>
          </a:r>
          <a:endParaRPr lang="es-E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solidFill>
                <a:srgbClr val="3399FF"/>
              </a:solidFill>
              <a:cs typeface="Kalimati" pitchFamily="2"/>
            </a:rPr>
            <a:t>दर्शन र सपनाहरूद्वारा (गन्ती १२:६)</a:t>
          </a:r>
          <a:endParaRPr lang="es-ES" sz="1800" kern="1200" dirty="0">
            <a:solidFill>
              <a:srgbClr val="3399FF"/>
            </a:solidFill>
            <a:cs typeface="Kalimati" pitchFamily="2"/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solidFill>
                <a:srgbClr val="CC0099"/>
              </a:solidFill>
              <a:cs typeface="Kalimati" pitchFamily="2"/>
            </a:rPr>
            <a:t>व्यक्तिगत अनुभवहरूद्वारा (१ यूहन्ना १:३)</a:t>
          </a:r>
          <a:endParaRPr lang="es-ES" sz="1800" kern="1200" dirty="0">
            <a:solidFill>
              <a:srgbClr val="CC0099"/>
            </a:solidFill>
            <a:cs typeface="Kalimati" pitchFamily="2"/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noProof="0" dirty="0">
              <a:solidFill>
                <a:srgbClr val="009900"/>
              </a:solidFill>
            </a:rPr>
            <a:t> ऐतिहासिक अनुसन्धानद्वारा (लूका १:३)</a:t>
          </a:r>
          <a:endParaRPr lang="es-ES" sz="16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>
              <a:solidFill>
                <a:srgbClr val="C46200"/>
              </a:solidFill>
            </a:rPr>
            <a:t> ईश्वरीय प्रभावहरूद्वारा (२ पत्रुस १:२१)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आदम र हव्वासँग</a:t>
          </a:r>
          <a:br>
            <a:rPr lang="es-ES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ne-NP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(उत्पत्ति २:१६-१७)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१० आज्ञाहरू दिँदा</a:t>
          </a:r>
          <a:br>
            <a:rPr lang="es-E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ne-NP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(व्यवस्था ४:१२)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येशूको बप्तिस्माको समयमा (मत्ती ३:१७)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रूप परिवर्तन भएको समयमा (मर्कूस ९:७)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घटनाहरू सम्झनको लागि (प्रस्थान १७:१४)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हामीलाई शिक्षा दिनको लागि (उपदेशक १२:१०)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हामीलाई पश्चात्ताप गर्न आमन्त्रित गर्नको लागि (यर्मिया ३६:२-३)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ts val="15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)हामीलाई अनुकरण गर्न वा अस्वीकार गर्न उदाहरणहरू दिनको लागि</a:t>
          </a:r>
          <a:br>
            <a:rPr lang="es-ES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ne-NP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(१ कोरिन्थी१०:११)</a:t>
          </a:r>
          <a:endParaRPr lang="es-E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ताकि हामी भविष्य जान्न सकौं (प्रकाश १:१९)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microsoft.com/office/2007/relationships/diagramDrawing" Target="../diagrams/drawing3.xml"/><Relationship Id="rId5" Type="http://schemas.openxmlformats.org/officeDocument/2006/relationships/image" Target="../media/image32.jpe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e-NP" sz="48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प्रकाश वा परमेश्‍वरले प्रकट गर्नुहुने दिव्यज्ञान वा दर्शन र प्रेरणा</a:t>
            </a:r>
            <a:endParaRPr lang="es-ES" sz="48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986016"/>
            <a:ext cx="1470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1600" b="1" dirty="0">
                <a:solidFill>
                  <a:schemeClr val="accent1">
                    <a:lumMod val="50000"/>
                  </a:schemeClr>
                </a:solidFill>
              </a:rPr>
              <a:t>अक्टोबर ३१, २०२६ को लागि अध्याय ५</a:t>
            </a: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7856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ne-NP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"येशू ख्रीष्टको प्रकाश वा दिब्यज्ञान वा दर्शन, जो परमेश्वरले उहाँका दासहरूलाई देखाउनको लागि उहाँलाई दिनुभयो—जुन कुराहरू छिट्टै हुनैपर्छ। अनि उहाँले पठाउनुभयो र आफ्नो स्वर्गदूतद्वारा आफ्ना दास यूहन्नालाई सङ्केत दिनुभयो, जसले परमेश्वरको वचन र येशू ख्रीष्टको गवाहीको बारेमा, आफूले देखेका सबै कुराहरूको गवाही दिए।" प्रकाश १:१, २ 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68739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solidFill>
                  <a:srgbClr val="FA46B9"/>
                </a:solidFill>
              </a:rPr>
              <a:t>प्रकाश र प्रेरणा:</a:t>
            </a:r>
          </a:p>
          <a:p>
            <a:pPr>
              <a:spcBef>
                <a:spcPts val="600"/>
              </a:spcBef>
            </a:pPr>
            <a:r>
              <a:rPr lang="ne-NP" sz="2000" b="1" dirty="0"/>
              <a:t>   सामान्य र विशेष प्रकाश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ne-NP" sz="2000" b="1" dirty="0"/>
              <a:t>प्रेरणाको प्रक्रिया</a:t>
            </a:r>
          </a:p>
          <a:p>
            <a:pPr>
              <a:spcBef>
                <a:spcPts val="1800"/>
              </a:spcBef>
            </a:pPr>
            <a:r>
              <a:rPr lang="ne-NP" sz="2000" b="1" dirty="0">
                <a:solidFill>
                  <a:srgbClr val="3E5EF9"/>
                </a:solidFill>
                <a:cs typeface="Kalimati" pitchFamily="2"/>
              </a:rPr>
              <a:t>अगमवक्ताद्वारा गरिने सञ्चारका प्रकारहरू</a:t>
            </a:r>
            <a:r>
              <a:rPr lang="ne-NP" sz="2000" b="1" dirty="0">
                <a:solidFill>
                  <a:srgbClr val="3E5EF9"/>
                </a:solidFill>
              </a:rPr>
              <a:t>: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ne-NP" sz="2000" b="1" dirty="0"/>
              <a:t>मौखिक सन्देशहरू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ne-NP" sz="2000" b="1" dirty="0"/>
              <a:t>लिखित सन्देशहरू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ne-NP" sz="2000" b="1" dirty="0"/>
              <a:t>नाटक, प्रतीकहरू, र दृष्टान्तहरू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1600" b="1" dirty="0"/>
              <a:t>काश १:१-२ मा परमेश्वरले अगमवक्तामार्फत हामीलाई आफ्नो सन्देश कसरी प्रकट गर्नुहुन्छ भन्ने एउटा उदाहरण यहाँ उल्लेख गरिएको छ</a:t>
            </a:r>
            <a:r>
              <a:rPr lang="ne-NP" sz="2000" b="1" dirty="0"/>
              <a:t>: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1035085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/>
              <a:t>तर परमेश्वरले आफूलाई अगमवक्ताहरूमा प्रकट गर्नुहुने यो मात्र तरिका होइन, न त उनीहरूमार्फत दिव्य सन्देश पुर्‍याउने यो मात्र तरिका हो। हामी परमेश्वरले अगमवक्ताहरूमा आफूलाई प्रकट गर्नुभएको र उनीहरूलाई प्रेरणा दिनुभएको विभिन्न तरिकाहरू अध्ययन गर्नेछौं।</a:t>
            </a:r>
            <a:endParaRPr lang="en-U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7" y="3806714"/>
            <a:ext cx="604992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प्रकाश वा दिव्यज्ञान वा दिव्य दर्शन र प्रेरणा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e-NP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सामान्य र विशेष प्रकाश</a:t>
            </a:r>
            <a:endParaRPr lang="es-ES" sz="44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ne-N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"आकाशले परमेश्वरको महिमा घोषणा गर्छ; र अन्तरिक्षले उहाँका हातका कामहरू देखाउँछ।" (भजनसंग्रह १९:१)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ne-N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"जब तिमीहरूमाझ कोही अगमवक्ता हुन्छ, तब म परमप्रभुले दर्शनमा आफैलाई उहाँलाई प्रकट गर्छु, म उनीसँग सपनामा बोल्छु" (गन्ती १२:६)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पावल भन्छन् कि जसले परमेश्वरको अस्तित्वलाई जानाजानी इन्कार गर्छन् "तिनीहरू बहानाविहीन छन्," किनकि प्रकृतिले "उहाँका अदृश्य गुणहरू स्पष्ट रूपमा देखिन्छन्, […] उहाँको अनन्त शक्ति र ईश्वरीय स्वभाव पनि" (रोमी १:२०; भजन १९:१)।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यसकारण परमेश्वरले आफूलाई चिनाउन अझै प्रत्यक्ष तरिकाहरू प्रयोग गर्नुभएको छ: परमेश्वरको वचन, बाइबलमा रेकर्ड गरिएझैं अगमवक्ताहरू र येशू ख्रीष्टमार्फत विशेष प्रकाश (हिब्रू १:१-२)।</a:t>
            </a:r>
            <a:endParaRPr lang="en-US" sz="2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000" b="1" dirty="0"/>
              <a:t>तर आदम र हव्वाको पतनदेखि, प्रकृतिमा पापका परिणामहरू पनि छन् (शिकार गर्ने प्रवृत्ति, भूकम्प, …)</a:t>
            </a:r>
            <a:endParaRPr lang="en-US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65845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जीवित प्राणीहरूमा हामीले लागू गर्न सकिएको पुनर्जनन शक्तिमा परमेश्वरले पापको प्रवेशलाई कसरी पहिले नै देख्नुभएको थियो भनेर हामी देख्न सक्छौं। जब हामी घाइते हुन्छौं, तब घाउ बन्द गर्ने र तन्तुलाई पुनर्जनन गर्ने संयन्त्रहरू सक्रिय हुन्छन्। र ती संयन्त्रहरू चोट लाग्नुभन्दा पहिले नै त्यहाँ थिए!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प्रेरणाको प्रक्रिया</a:t>
            </a:r>
            <a:endParaRPr lang="es-ES" sz="4400" b="1" dirty="0">
              <a:ln w="19050">
                <a:solidFill>
                  <a:srgbClr val="996600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rgbClr val="7E54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"सबै धर्मशास्त्र परमेश्वरको प्रेरणा वा उहाँको सासबाट आएको हो र यो शिक्षा दिन, दोष देखाउन, सुधार्न र धार्मिकतामा तालिम दिन उपयोगी छ" (२ तिमोथी ३:१६)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शताब्दीयौंसम्म, परमेश्वरका कार्यहरू र सन्देशहरू मौखिक रूपमा सारिँदै आएका थिए, जबसम्म परमेश्वरले मोशालाई यी कामहरू र भनाइहरू लिखित रूपमा राख्न प्रेरणा दिनुभएन।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0556474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itchFamily="2"/>
              </a:rPr>
              <a:t>त्यस क्षणदेखि, परमेश्वरले सुरक्षित राख्न चाहेका सन्देशहरू "प्रेरित" व्यक्तिहरूद्वारा लेखिएका थिए, अर्थात् पवित्र आत्माद्वारा निर्देशित (२ पत्रुस १:२१)। यसले बाइबललाई पूर्ण दिव्य प्रकाश समेटिएको एक अद्वितीय विशेष पुस्तक बनाउँछ।</a:t>
            </a:r>
            <a:endParaRPr lang="en-US" sz="2000" b="1" dirty="0">
              <a:cs typeface="Kalimati" pitchFamily="2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यो प्रेरणा प्रक्रिया कस्तो थियो?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6" y="4301759"/>
            <a:ext cx="60499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अगमवक्तारीय सञ्चारका प्रकारहरू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मौखिक सन्देशहरू</a:t>
            </a:r>
            <a:endParaRPr lang="es-ES" sz="4400" b="1" spc="600" dirty="0">
              <a:ln w="660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3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"राजा दाऊद र परमेश्‍वरका प्रवक्ता गाद र अगमवक्ता नाथनले तोकेको तरिका अनुसार उहाँले लेवीहरूलाई परमप्रभुको मन्दिरमा झ्याली, बासुरी र सारङ्गीसहित खडा गर्नुभयो; यो परमप्रभुले आफ्ना अगमवक्ताहरूमार्फत आज्ञा दिनुभएको थियो। यसरी लेवीहरू दाऊदका बाजा लिएर, र पुजारीहरू आफ्ना कर्णा लिएर तयार उभिए।" (२ इतिहास २९:२५)</a:t>
            </a:r>
            <a:endParaRPr lang="en-US" sz="14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itchFamily="2"/>
              </a:rPr>
              <a:t>आफ्नो तर्फबाट, अगमवक्ताहरूले परमेश्वरद्वारा दिइएका वचनहरू मौखिक रूपमा सञ्चार गरे, र स्पष्ट रूपमा घोषणा गरे: "यह्वेले यसो भन्नुहुन्छ" (न्यायकर्ता ६:८)। यी सन्देशहरू—नोहाको मामिलामा जस्तै—सधैं लिखित रूपमा रेकर्ड गरिएको थिएन।</a:t>
            </a:r>
            <a:endParaRPr lang="en-US" sz="2000" b="1" dirty="0">
              <a:cs typeface="Kalimati" pitchFamily="2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2152169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e-NP" sz="2000" b="1" dirty="0"/>
              <a:t>परमेश्वरले चार अवसरहरूमा मानिसहरूसँग प्रत्यक्ष कुरा गर्नुभएको छ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धेरै अगमवक्ताहरूका शब्दहरू अरूका लेखहरूमार्फत मात्र हामी थाहा पाउँछौं, तर पनि तिनीहरूले लिखित रूपमा आफ्ना सन्देशहरू छोड्नेहरूको जस्तै अधिकार पाएका थिए। तिनीहरूमध्ये नाथन, एलिया, एलीशा, र बप्तिस्मा गराउने यूहन्ना पर्छन्।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ne-NP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लिखित सन्देशहरू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"तब परमप्रभुले मोशालाई भन्नुभयो, 'पुस्तकमा यो कुरा एउटा सम्झनाको निम्ति लेख'" (प्रस्थान १७:१४क)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परमेश्वरले आफ्नो सन्देश लिखित रूपमा छोड्ने निर्णय गर्नुका केही कारणहरू के थिए?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0165557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बाइबलमा, अगमवक्ताहरूले आफ्नै मानवीय प्रतिक्रियाहरू, साथै अन्य मानिसहरूका प्रतिक्रियाहरू पनि व्यक्त गरे। यसमा कविता, ऐतिहासिक वृत्तान्तहरू, र लिखित प्रवचनहरू छन्। कहिलेकाहीं यसमा बाइबलबाहेकका लेखकहरूका उद्धरणहरू वा पापी राजाहरूका आदेशहरू समावेश हुन्छन्।</a:t>
            </a:r>
            <a:endParaRPr lang="en-U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  <a:cs typeface="Kalimati" pitchFamily="2"/>
              </a:rPr>
              <a:t>यद्यपि, बाइबलभित्र प्रेरणाका कुनै स्तरहरू छैनन्। यसले प्रवचनहरू, घटनाहरू, वा अगमवाणीहरू रेकर्ड गरेको भए तापनि, यो सबै परमेश्वरबाट प्रेरित थियो र समयको अन्तरालमा उहाँका सन्देशहरू हाम्रो सामु विश्वासयोग्य ढङ्गले प्रस्तुत गर्दछ (२ तिमोथी ३:१६-१७)।</a:t>
            </a:r>
            <a:endParaRPr lang="en-US" sz="2000" b="1" dirty="0">
              <a:solidFill>
                <a:prstClr val="black"/>
              </a:solidFill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e-NP" sz="4000" b="1" dirty="0">
                <a:ln/>
                <a:solidFill>
                  <a:schemeClr val="accent1">
                    <a:lumMod val="75000"/>
                  </a:schemeClr>
                </a:solidFill>
              </a:rPr>
              <a:t>नाटक, प्रतीक, र दृष्टान्तहरू</a:t>
            </a:r>
            <a:endParaRPr lang="es-ES" sz="4000" b="1" dirty="0">
              <a:ln/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  <a:cs typeface="Kalimati" pitchFamily="2"/>
              </a:rPr>
              <a:t>“</a:t>
            </a:r>
            <a:r>
              <a:rPr lang="ne-NP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  <a:cs typeface="Kalimati" pitchFamily="2"/>
              </a:rPr>
              <a:t>"मैले अगमवक्ताहरूद्वारा पनि बोलें, र दर्शनहरू बढाएँ; मैले अगमवक्ताहरूको गवाहीद्वारा प्रतीकहरू दिएको छु।" (होशे १२:१०)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  <a:cs typeface="Kalimati" pitchFamily="2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ऐतिहासिक वृत्तान्तहरू, उखानहरू, कविताहरू, वा भाषणहरूका अतिरिक्त, बाइबलमा नाटक, प्रतीकहरू, र दृष्टान्तहरूमार्फत सञ्चार गरिएका धेरै सन्देशहरू छन्।</a:t>
            </a:r>
            <a:endParaRPr lang="en-U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ne-NP" sz="2000" b="1" dirty="0">
                <a:solidFill>
                  <a:schemeClr val="accent3">
                    <a:lumMod val="75000"/>
                  </a:schemeClr>
                </a:solidFill>
              </a:rPr>
              <a:t>नाटक</a:t>
            </a:r>
            <a:endParaRPr lang="es-ES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245493"/>
            <a:ext cx="621187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ne-NP" b="1" dirty="0">
                <a:solidFill>
                  <a:schemeClr val="accent3"/>
                </a:solidFill>
              </a:rPr>
              <a:t>इजकिएल ४:१-८। </a:t>
            </a:r>
            <a:r>
              <a:rPr lang="ne-NP" b="1" dirty="0"/>
              <a:t>परमेश्वरले इजकिएललाई शहरको घेराबन्दी र पतनको प्रतिनिधित्व गर्न यरूशलेमको एउटा नमूना बनाउन भन्नुभयो।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213234"/>
            <a:ext cx="5333871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solidFill>
                  <a:schemeClr val="accent1"/>
                </a:solidFill>
              </a:rPr>
              <a:t>१ राजा २०:३७-४२। </a:t>
            </a:r>
            <a:r>
              <a:rPr lang="ne-NP" sz="2000" b="1" dirty="0"/>
              <a:t>एक जना अगमवक्ताले अर्कोलाई आफूलाई प्रहार गर्न भन्छ र आहाबको पापको भर्त्सना गर्न लडाइँमा घाइते भएको नाटक गर्छ।</a:t>
            </a:r>
            <a:endParaRPr lang="es-ES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183197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CC9900">
                    <a:lumMod val="75000"/>
                  </a:srgbClr>
                </a:solidFill>
              </a:rPr>
              <a:t>होशे १:२-९। </a:t>
            </a:r>
            <a:r>
              <a:rPr lang="ne-NP" sz="2000" b="1" dirty="0"/>
              <a:t>परमेश्वरले होशेलाई इस्राएलको विश्वासघातको प्रतिनिधित्व गर्न एउटा व्यभिचरी स्त्रीसँग विवाह गर्न आज्ञा दिनुभयो।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51046"/>
            <a:ext cx="5322777" cy="123110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srgbClr val="0099CC"/>
                </a:solidFill>
              </a:rPr>
              <a:t>यर्मिया १३:१-११। </a:t>
            </a:r>
            <a:r>
              <a:rPr lang="ne-NP" b="1" dirty="0"/>
              <a:t>परमेश्वरको आज्ञा अनुसार, यर्मियाले एउटा कम्मरको पेटी किनेर लुकाए। पछि, परमेश्वरले उनलाई यरूशलेमको नैतिक अवस्था देखाउन त्यसलाई फिर्ता ल्याउन भन्नुभयो।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ne-NP" dirty="0"/>
              <a:t>नाटक, प्रतीकहरू, र दृष्टान्तहरू</a:t>
            </a:r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e-NP" dirty="0"/>
              <a:t>प्रतीकहरू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solidFill>
                  <a:srgbClr val="2F3195"/>
                </a:solidFill>
              </a:rPr>
              <a:t>प्रस्थान २५:८। </a:t>
            </a:r>
            <a:r>
              <a:rPr lang="ne-NP" sz="2000" b="1" dirty="0"/>
              <a:t>मुक्तिको योजनालाई विस्तृत रूपमा बुझाउन पुजारीहरू, पवित्रस्थान, र यसका सेवाहरू प्रतीकहरू हुन्।</a:t>
            </a:r>
            <a:r>
              <a:rPr lang="es-ES" sz="20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ne-NP" dirty="0"/>
              <a:t>दृष्टान्तहरू</a:t>
            </a:r>
            <a:endParaRPr lang="es-E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solidFill>
                  <a:schemeClr val="accent1">
                    <a:lumMod val="75000"/>
                  </a:schemeClr>
                </a:solidFill>
              </a:rPr>
              <a:t>यसैया ५:१-७। </a:t>
            </a:r>
            <a:r>
              <a:rPr lang="ne-NP" sz="2000" b="1" dirty="0"/>
              <a:t>अगमवक्ताहरूले मानिसहरूलाई उनीहरूको आध्यात्मिक अवस्थाबारे सोच्न बाध्य पार्न दृष्टान्तहरू प्रयोग गरे।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BEA60B"/>
                </a:solidFill>
              </a:rPr>
              <a:t>यूहन्ना १५:१। </a:t>
            </a:r>
            <a:r>
              <a:rPr lang="ne-NP" sz="2000" b="1" dirty="0"/>
              <a:t>येशूले आफ्नै मिसन बुझाउन ज्योति, दाखको बोट, र गोठालो जस्ता प्रतीकहरू प्रयोग गर्नुभयो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CC0000"/>
                </a:solidFill>
              </a:rPr>
              <a:t>प्रकाश १३:२। </a:t>
            </a:r>
            <a:r>
              <a:rPr lang="ne-NP" sz="2000" b="1" dirty="0"/>
              <a:t>दानियल र प्रकाशले ऐतिहासिक वास्तवकताहरू प्रतिनिधित्व गर्न प्रतीकहरू (जस्तै जनावरहरू, सिङहरू, …) प्रयोग गर्छन्।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150114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339933"/>
                </a:solidFill>
              </a:rPr>
              <a:t>मत्ती १३:३४-३५। </a:t>
            </a:r>
            <a:r>
              <a:rPr lang="ne-NP" sz="2000" b="1" dirty="0"/>
              <a:t>येशूले आध्यात्मिक सत्यहरू सिकाउन दृष्टान्तहरूको प्रशस्त प्रयोग गर्नुभयो।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400" b="1" dirty="0">
                <a:latin typeface="Constantia" panose="02030602050306030303" pitchFamily="18" charset="0"/>
                <a:cs typeface="Kalimati" pitchFamily="2"/>
              </a:rPr>
              <a:t>"बाइबलले सत्यतालाई यस्तो सरलता र मानव हृदयका आवश्यकता र चाहनाहरूसँगको उत्तम मेलमिलापका साथ प्रकट गर्दछ, जसले सबैभन्दा उच्च शिक्षित मनहरूलाई समेत चकित र मोहित पारेको छ, साथै यसले दीन र अशिक्षितहरूलाई पनि मुक्तिको बाटो बुझ्न सक्षम बनाउँछ। […] यसरी मुक्तिको योजना हामीसामु खुला गरिएको छ, ताकि हरेक आत्माले परमेश्वरप्रति पश्चात्ताप र हाम्रा प्रभु येशू ख्रीष्टप्रतिको विश्वासमा आफूले चाल्नुपर्ने पाइलाहरू देख्न सकून्, जसद्वारा परमेश्वरले तोक्नुभएको तरिकामा उद्धार पाउन सकियोस्। […] उसले जति बढी बाइबल खोजी गर्छ, यो जीवन्त परमेश्वरको वचन हो भन्ने उसको विश्वास त्यति नै गहिरो हुन्छ, र मानवीय बुद्धि ईश्वरीय प्रकाशको महात्म्यसामु झुक्छ।"</a:t>
            </a:r>
            <a:endParaRPr lang="en-US" sz="2400" b="1" dirty="0">
              <a:latin typeface="Constantia" panose="02030602050306030303" pitchFamily="18" charset="0"/>
              <a:cs typeface="Kalimati" pitchFamily="2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6606870" y="5724773"/>
            <a:ext cx="4025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e-NP" sz="1600" b="1" dirty="0"/>
              <a:t>एलेन जी. ह्वाइट, स्टेप्स टु क्राइष्ट, पृष्ठ १०७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334638" y="4319079"/>
            <a:ext cx="516538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itchFamily="2"/>
              </a:rPr>
              <a:t>उनले औंल्याइन् कि उनले सञ्चार गरेका सबै मानवीय अनुभवहरू र सञ्चारहरू प्रेरित थिएनन्। उनका लेखहरू र अनुभवहरू, विशेष गरी उनका पत्राचार र डायरीहरूसँग काम गर्दा यो भिन्नतालाई ध्यानमा राख्नु महत्त्वपूर्ण छ।</a:t>
            </a:r>
            <a:endParaRPr lang="en-US" sz="2000" b="1" dirty="0">
              <a:cs typeface="Kalimati" pitchFamily="2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ne-NP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परिशिष्ट: इलेन जी. ह्वाइटमा प्रकाश र प्रेरणा 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424660"/>
            <a:ext cx="80463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  <a:cs typeface="Kalimati" pitchFamily="2"/>
              </a:rPr>
              <a:t>उनले स्वीकार गरिन् कि प्रेरणाको प्रक्रियामा दैवी र मानवीयबीचको अन्तरक्रिया समावेश थियो। परमेश्वरले आफ्ना सन्देशहरू सञ्चार गर्नुभयो, तर त्यसपछि अगमवक्ताले आफ्नै शब्दहरू प्रयोग गरेर ईश्वरीय निर्देशन प्रदान गरे। उनले ईश्वरीय प्रकाश र मानव अनुभव बीचको सङ्गमको रूपमा मानव विचारहरूको ईश्वरीय प्रेरणालाई बुझेकी थिइन्।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itchFamily="2"/>
              </a:rPr>
              <a:t>इलेन ह्वाइट दैवी रूपमा प्रेरित थिइन्। उनका लेखहरू, उनको जीवन, र उनको मन्त्राइ एक साँचो अगमवक्ताको मन्त्राइ हो। उनले बाइबलका अगमवक्ताहरूसँगै समान प्रेरणा पाएकी थिइन्, यद्यपि उनले कहिल्यै पनि आफ्ना लेखहरूलाई धर्मशास्त्रसँग तुलना गरिनन्। उनले सधैं बाइबललाई परमेश्वरको आधिकारिक र अचूक प्रकाशको रूपमा हेरिन्।</a:t>
            </a:r>
            <a:endParaRPr lang="en-US" sz="2000" b="1" dirty="0"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1329</Words>
  <Application>Microsoft Office PowerPoint</Application>
  <PresentationFormat>Panorámica</PresentationFormat>
  <Paragraphs>76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Aptos</vt:lpstr>
      <vt:lpstr>Arial</vt:lpstr>
      <vt:lpstr>Comic Sans MS</vt:lpstr>
      <vt:lpstr>Constantia</vt:lpstr>
      <vt:lpstr>Kalimati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102</cp:revision>
  <dcterms:created xsi:type="dcterms:W3CDTF">2026-10-10T16:05:30Z</dcterms:created>
  <dcterms:modified xsi:type="dcterms:W3CDTF">2026-10-22T14:50:38Z</dcterms:modified>
</cp:coreProperties>
</file>