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3CB"/>
    <a:srgbClr val="EAEEF6"/>
    <a:srgbClr val="61A281"/>
    <a:srgbClr val="2F0340"/>
    <a:srgbClr val="C35FF1"/>
    <a:srgbClr val="E5FE64"/>
    <a:srgbClr val="B2420A"/>
    <a:srgbClr val="FBEC9B"/>
    <a:srgbClr val="FFFFFF"/>
    <a:srgbClr val="B28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132"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bIns="21600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periode van vervolging wordt op drie verschillende manieren aangekondigd</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nl-NL"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ijd</a:t>
          </a: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tijden en een halve tijd</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(Dan. 7:25; 12:7; </a:t>
          </a: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Openb</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12:14)</a:t>
          </a:r>
          <a:endParaRPr lang="es-E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1260 </a:t>
          </a:r>
          <a:r>
            <a:rPr lang="en-US" sz="2000" b="1" dirty="0" err="1">
              <a:latin typeface="Calibri" panose="020F0502020204030204" pitchFamily="34" charset="0"/>
              <a:ea typeface="Calibri" panose="020F0502020204030204" pitchFamily="34" charset="0"/>
              <a:cs typeface="Calibri" panose="020F0502020204030204" pitchFamily="34" charset="0"/>
            </a:rPr>
            <a:t>dagen</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Openb</a:t>
          </a:r>
          <a:r>
            <a:rPr lang="en-US" sz="2000" b="1" dirty="0">
              <a:latin typeface="Calibri" panose="020F0502020204030204" pitchFamily="34" charset="0"/>
              <a:ea typeface="Calibri" panose="020F0502020204030204" pitchFamily="34" charset="0"/>
              <a:cs typeface="Calibri" panose="020F0502020204030204" pitchFamily="34" charset="0"/>
            </a:rPr>
            <a:t>. 11:3; 12:6</a:t>
          </a:r>
          <a:r>
            <a:rPr lang="es-ES" sz="2000" b="1" dirty="0">
              <a:latin typeface="Calibri" panose="020F0502020204030204" pitchFamily="34" charset="0"/>
              <a:ea typeface="Calibri" panose="020F0502020204030204" pitchFamily="34" charset="0"/>
              <a:cs typeface="Calibri" panose="020F0502020204030204" pitchFamily="34" charset="0"/>
            </a:rPr>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42 </a:t>
          </a:r>
          <a:r>
            <a:rPr lang="en-US" sz="2000" b="1" dirty="0" err="1">
              <a:latin typeface="Calibri" panose="020F0502020204030204" pitchFamily="34" charset="0"/>
              <a:ea typeface="Calibri" panose="020F0502020204030204" pitchFamily="34" charset="0"/>
              <a:cs typeface="Calibri" panose="020F0502020204030204" pitchFamily="34" charset="0"/>
            </a:rPr>
            <a:t>maanden</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Openb</a:t>
          </a:r>
          <a:r>
            <a:rPr lang="en-US" sz="2000" b="1" dirty="0">
              <a:latin typeface="Calibri" panose="020F0502020204030204" pitchFamily="34" charset="0"/>
              <a:ea typeface="Calibri" panose="020F0502020204030204" pitchFamily="34" charset="0"/>
              <a:cs typeface="Calibri" panose="020F0502020204030204" pitchFamily="34" charset="0"/>
            </a:rPr>
            <a:t>. 11:2; 13:5</a:t>
          </a:r>
          <a:r>
            <a:rPr lang="es-ES" sz="2000" b="1" dirty="0">
              <a:latin typeface="Calibri" panose="020F0502020204030204" pitchFamily="34" charset="0"/>
              <a:ea typeface="Calibri" panose="020F0502020204030204" pitchFamily="34" charset="0"/>
              <a:cs typeface="Calibri" panose="020F0502020204030204" pitchFamily="34" charset="0"/>
            </a:rPr>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custLinFactNeighborX="14292" custLinFactNeighborY="26075"/>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42 maan-den</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30 dagen</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1260 dagen</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1 jaar</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2 jaar</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½ jaar</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3 ½ jaar</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nchor="t" anchorCtr="0"/>
        <a:lstStyle/>
        <a:p>
          <a:pPr>
            <a:lnSpc>
              <a:spcPct val="80000"/>
            </a:lnSpc>
            <a:spcAft>
              <a:spcPts val="0"/>
            </a:spcAft>
          </a:pPr>
          <a:r>
            <a:rPr lang="es-ES" sz="1600" b="1" dirty="0">
              <a:latin typeface="Calibri" panose="020F0502020204030204" pitchFamily="34" charset="0"/>
              <a:ea typeface="Calibri" panose="020F0502020204030204" pitchFamily="34" charset="0"/>
              <a:cs typeface="Calibri" panose="020F0502020204030204" pitchFamily="34" charset="0"/>
            </a:rPr>
            <a:t>12 maan-den</a:t>
          </a:r>
          <a:endParaRPr lang="es-ES" sz="1400" b="1" dirty="0">
            <a:latin typeface="Calibri" panose="020F0502020204030204" pitchFamily="34" charset="0"/>
            <a:ea typeface="Calibri" panose="020F0502020204030204" pitchFamily="34" charset="0"/>
            <a:cs typeface="Calibri" panose="020F0502020204030204" pitchFamily="34" charset="0"/>
          </a:endParaRP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nchor="t" anchorCtr="0"/>
        <a:lstStyle/>
        <a:p>
          <a:pPr>
            <a:lnSpc>
              <a:spcPct val="80000"/>
            </a:lnSpc>
            <a:spcAft>
              <a:spcPts val="0"/>
            </a:spcAft>
          </a:pPr>
          <a:r>
            <a:rPr lang="es-ES" sz="1600" b="1" dirty="0">
              <a:latin typeface="Calibri" panose="020F0502020204030204" pitchFamily="34" charset="0"/>
              <a:ea typeface="Calibri" panose="020F0502020204030204" pitchFamily="34" charset="0"/>
              <a:cs typeface="Calibri" panose="020F0502020204030204" pitchFamily="34" charset="0"/>
            </a:rPr>
            <a:t>24 maan-den</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nchor="t" anchorCtr="0"/>
        <a:lstStyle/>
        <a:p>
          <a:pPr>
            <a:lnSpc>
              <a:spcPct val="80000"/>
            </a:lnSpc>
            <a:spcAft>
              <a:spcPts val="0"/>
            </a:spcAft>
          </a:pPr>
          <a:r>
            <a:rPr lang="es-ES" sz="1800" b="1" dirty="0">
              <a:latin typeface="Calibri" panose="020F0502020204030204" pitchFamily="34" charset="0"/>
              <a:ea typeface="Calibri" panose="020F0502020204030204" pitchFamily="34" charset="0"/>
              <a:cs typeface="Calibri" panose="020F0502020204030204" pitchFamily="34" charset="0"/>
            </a:rPr>
            <a:t>6 </a:t>
          </a:r>
          <a:r>
            <a:rPr lang="es-ES" sz="1600" b="1" dirty="0">
              <a:latin typeface="Calibri" panose="020F0502020204030204" pitchFamily="34" charset="0"/>
              <a:ea typeface="Calibri" panose="020F0502020204030204" pitchFamily="34" charset="0"/>
              <a:cs typeface="Calibri" panose="020F0502020204030204" pitchFamily="34" charset="0"/>
            </a:rPr>
            <a:t>maan-den</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nchor="t" anchorCtr="0"/>
        <a:lstStyle/>
        <a:p>
          <a:pPr>
            <a:lnSpc>
              <a:spcPct val="80000"/>
            </a:lnSpc>
            <a:spcAft>
              <a:spcPts val="0"/>
            </a:spcAft>
          </a:pPr>
          <a:r>
            <a:rPr lang="es-ES" sz="1600" b="1" dirty="0">
              <a:latin typeface="Calibri" panose="020F0502020204030204" pitchFamily="34" charset="0"/>
              <a:ea typeface="Calibri" panose="020F0502020204030204" pitchFamily="34" charset="0"/>
              <a:cs typeface="Calibri" panose="020F0502020204030204" pitchFamily="34" charset="0"/>
            </a:rPr>
            <a:t>42 </a:t>
          </a:r>
          <a:r>
            <a:rPr lang="es-ES" sz="1400" b="1" dirty="0">
              <a:latin typeface="Calibri" panose="020F0502020204030204" pitchFamily="34" charset="0"/>
              <a:ea typeface="Calibri" panose="020F0502020204030204" pitchFamily="34" charset="0"/>
              <a:cs typeface="Calibri" panose="020F0502020204030204" pitchFamily="34" charset="0"/>
            </a:rPr>
            <a:t>maan-den</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42 </a:t>
          </a:r>
          <a:r>
            <a:rPr lang="es-ES" sz="1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maanden</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30 dagen</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1260 dagen</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het jaar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het jaar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De Roomse Kerk verkreeg politieke macht toen drie stammen die het Arianisme omarmden, werden verslagen: Herulen, Vandalen en </a:t>
          </a:r>
          <a:r>
            <a:rPr lang="nl-NL"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Ostrogoten</a:t>
          </a:r>
          <a:endParaRPr lang="es-E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nl-NL" sz="1800" b="1" dirty="0">
              <a:latin typeface="Calibri" panose="020F0502020204030204" pitchFamily="34" charset="0"/>
              <a:ea typeface="Calibri" panose="020F0502020204030204" pitchFamily="34" charset="0"/>
              <a:cs typeface="Calibri" panose="020F0502020204030204" pitchFamily="34" charset="0"/>
            </a:rPr>
            <a:t>De Franse generaal </a:t>
          </a:r>
          <a:r>
            <a:rPr lang="nl-NL" sz="1800" b="1" dirty="0" err="1">
              <a:latin typeface="Calibri" panose="020F0502020204030204" pitchFamily="34" charset="0"/>
              <a:ea typeface="Calibri" panose="020F0502020204030204" pitchFamily="34" charset="0"/>
              <a:cs typeface="Calibri" panose="020F0502020204030204" pitchFamily="34" charset="0"/>
            </a:rPr>
            <a:t>Berthier</a:t>
          </a:r>
          <a:r>
            <a:rPr lang="nl-NL" sz="1800" b="1" dirty="0">
              <a:latin typeface="Calibri" panose="020F0502020204030204" pitchFamily="34" charset="0"/>
              <a:ea typeface="Calibri" panose="020F0502020204030204" pitchFamily="34" charset="0"/>
              <a:cs typeface="Calibri" panose="020F0502020204030204" pitchFamily="34" charset="0"/>
            </a:rPr>
            <a:t> neemt, op bevel van Napoleon, de paus gevangen, waarmee een einde komt aan de suprematie van de Roomse Kerk</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custLinFactNeighborX="3319" custLinFactNeighborY="-155">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Zij waren de eersten die de Bijbel in hun eigen taal beschikbaar hadden (tot dan toe was deze alleen beschikbaar in het Latijn, Grieks of Hebreeuws).</a:t>
          </a:r>
          <a:endParaRPr lang="es-ES" sz="1800" b="1" dirty="0">
            <a:latin typeface="Calibri" panose="020F0502020204030204" pitchFamily="34" charset="0"/>
            <a:ea typeface="Calibri" panose="020F0502020204030204" pitchFamily="34" charset="0"/>
            <a:cs typeface="Calibri" panose="020F0502020204030204" pitchFamily="34" charset="0"/>
          </a:endParaRP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Omdat het een verboden boek was, kopieerden ze het in grotten, terwijl ze zich verborgen hielden voor de roomsen die hen belegerden.</a:t>
          </a:r>
          <a:endParaRPr lang="es-ES" sz="1800" b="1" dirty="0">
            <a:latin typeface="Calibri" panose="020F0502020204030204" pitchFamily="34" charset="0"/>
            <a:ea typeface="Calibri" panose="020F0502020204030204" pitchFamily="34" charset="0"/>
            <a:cs typeface="Calibri" panose="020F0502020204030204" pitchFamily="34" charset="0"/>
          </a:endParaRP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Ze hadden altijd Bijbelgedeelten bij zich die ze op geschikte momenten met anderen deelden, waardoor ze hoop en bemoediging in de Heer kregen.</a:t>
          </a:r>
          <a:endParaRPr lang="es-E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bewaarden de Bijbelse waarheden die ze al eeuwenlang kenden. Ze stonden bekend om hun trouw en toewijding.</a:t>
          </a:r>
          <a:endParaRPr lang="es-ES" sz="1800" b="1" dirty="0">
            <a:latin typeface="Calibri" panose="020F0502020204030204" pitchFamily="34" charset="0"/>
            <a:ea typeface="Calibri" panose="020F0502020204030204" pitchFamily="34" charset="0"/>
            <a:cs typeface="Calibri" panose="020F0502020204030204" pitchFamily="34" charset="0"/>
          </a:endParaRP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Zowel in het zuiden van Frankrijk als in het noorden van Italië, Piëmont, werden hele dorpen bekeerd.</a:t>
          </a:r>
          <a:endParaRPr lang="es-E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De meeste van deze dorpen werden door het pausdom met de grond gelijk gemaakt en hun inwoners werden afgeslacht.</a:t>
          </a:r>
          <a:endParaRPr lang="es-ES" sz="1800" b="1" dirty="0">
            <a:latin typeface="Calibri" panose="020F0502020204030204" pitchFamily="34" charset="0"/>
            <a:ea typeface="Calibri" panose="020F0502020204030204" pitchFamily="34" charset="0"/>
            <a:cs typeface="Calibri" panose="020F0502020204030204" pitchFamily="34" charset="0"/>
          </a:endParaRP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geloofden in de beloften van Christus</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kracht van Christus was genoeg om de beproevingen te overwinnen</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Zij vonden vreugde in het deelnemen aan het lijden van Christus</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Zijn trouw was een krachtig getuigenis voor de wereld</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keken verder dan het heden, naar de glorieuze toekomst</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wisten dat de dood een verslagen vijand was</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hielden vast aan de beloften van Gods Woord</a:t>
          </a:r>
          <a:endParaRPr lang="es-E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Johannes </a:t>
          </a:r>
          <a:r>
            <a:rPr lang="es-ES" sz="1800" b="1" dirty="0" err="1">
              <a:latin typeface="Calibri" panose="020F0502020204030204" pitchFamily="34" charset="0"/>
              <a:ea typeface="Calibri" panose="020F0502020204030204" pitchFamily="34" charset="0"/>
              <a:cs typeface="Calibri" panose="020F0502020204030204" pitchFamily="34" charset="0"/>
            </a:rPr>
            <a:t>Huss</a:t>
          </a:r>
          <a:r>
            <a:rPr lang="es-ES" sz="1800" b="1" dirty="0">
              <a:latin typeface="Calibri" panose="020F0502020204030204" pitchFamily="34" charset="0"/>
              <a:ea typeface="Calibri" panose="020F0502020204030204" pitchFamily="34" charset="0"/>
              <a:cs typeface="Calibri" panose="020F0502020204030204" pitchFamily="34" charset="0"/>
            </a:rPr>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Tyndale</a:t>
          </a:r>
          <a:br>
            <a:rPr lang="es-ES" sz="1800" b="1" dirty="0">
              <a:latin typeface="Calibri" panose="020F0502020204030204" pitchFamily="34" charset="0"/>
              <a:ea typeface="Calibri" panose="020F0502020204030204" pitchFamily="34" charset="0"/>
              <a:cs typeface="Calibri" panose="020F0502020204030204" pitchFamily="34" charset="0"/>
            </a:rPr>
          </a:br>
          <a:r>
            <a:rPr lang="es-ES" sz="1800" b="1" dirty="0">
              <a:latin typeface="Calibri" panose="020F0502020204030204" pitchFamily="34" charset="0"/>
              <a:ea typeface="Calibri" panose="020F0502020204030204" pitchFamily="34" charset="0"/>
              <a:cs typeface="Calibri" panose="020F0502020204030204" pitchFamily="34" charset="0"/>
            </a:rPr>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latin typeface="Calibri" panose="020F0502020204030204" pitchFamily="34" charset="0"/>
              <a:ea typeface="Calibri" panose="020F0502020204030204" pitchFamily="34" charset="0"/>
              <a:cs typeface="Calibri" panose="020F0502020204030204" pitchFamily="34" charset="0"/>
            </a:rPr>
            <a:t>Hugh </a:t>
          </a:r>
          <a:r>
            <a:rPr lang="es-ES" sz="1800" b="1" dirty="0" err="1">
              <a:latin typeface="Calibri" panose="020F0502020204030204" pitchFamily="34" charset="0"/>
              <a:ea typeface="Calibri" panose="020F0502020204030204" pitchFamily="34" charset="0"/>
              <a:cs typeface="Calibri" panose="020F0502020204030204" pitchFamily="34" charset="0"/>
            </a:rPr>
            <a:t>Latimer</a:t>
          </a:r>
          <a:r>
            <a:rPr lang="es-ES" sz="1800" b="1" dirty="0">
              <a:latin typeface="Calibri" panose="020F0502020204030204" pitchFamily="34" charset="0"/>
              <a:ea typeface="Calibri" panose="020F0502020204030204" pitchFamily="34" charset="0"/>
              <a:cs typeface="Calibri" panose="020F0502020204030204" pitchFamily="34" charset="0"/>
            </a:rPr>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103195"/>
          <a:ext cx="11563351" cy="395766"/>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2160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periode van vervolging wordt op drie verschillende manieren aangekondigd</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0" y="103195"/>
        <a:ext cx="11563351" cy="395766"/>
      </dsp:txXfrm>
    </dsp:sp>
    <dsp:sp modelId="{C79F36DD-367E-48FC-AAE4-1EF5EF6924C1}">
      <dsp:nvSpPr>
        <dsp:cNvPr id="0" name=""/>
        <dsp:cNvSpPr/>
      </dsp:nvSpPr>
      <dsp:spPr>
        <a:xfrm>
          <a:off x="5646" y="395766"/>
          <a:ext cx="3850686" cy="831108"/>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nl-NL" sz="2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ijd</a:t>
          </a: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tijden en een halve tijd</a:t>
          </a:r>
          <a:r>
            <a:rPr lang="en-U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(Dan. 7:25; 12:7; </a:t>
          </a:r>
          <a:r>
            <a:rPr lang="en-US" sz="2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Openb</a:t>
          </a:r>
          <a:r>
            <a:rPr lang="en-U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12:14)</a:t>
          </a:r>
          <a:endParaRPr lang="es-E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646" y="395766"/>
        <a:ext cx="3850686" cy="831108"/>
      </dsp:txXfrm>
    </dsp:sp>
    <dsp:sp modelId="{0D41D79C-4686-4CFA-A525-A81906097B4F}">
      <dsp:nvSpPr>
        <dsp:cNvPr id="0" name=""/>
        <dsp:cNvSpPr/>
      </dsp:nvSpPr>
      <dsp:spPr>
        <a:xfrm>
          <a:off x="3856332" y="395766"/>
          <a:ext cx="3850686" cy="831108"/>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1260 </a:t>
          </a:r>
          <a:r>
            <a:rPr lang="en-US" sz="2000" b="1" kern="1200" dirty="0" err="1">
              <a:latin typeface="Calibri" panose="020F0502020204030204" pitchFamily="34" charset="0"/>
              <a:ea typeface="Calibri" panose="020F0502020204030204" pitchFamily="34" charset="0"/>
              <a:cs typeface="Calibri" panose="020F0502020204030204" pitchFamily="34" charset="0"/>
            </a:rPr>
            <a:t>dagen</a:t>
          </a:r>
          <a:r>
            <a:rPr lang="en-US" sz="2000" b="1" kern="1200" dirty="0">
              <a:latin typeface="Calibri" panose="020F0502020204030204" pitchFamily="34" charset="0"/>
              <a:ea typeface="Calibri" panose="020F0502020204030204" pitchFamily="34" charset="0"/>
              <a:cs typeface="Calibri" panose="020F0502020204030204" pitchFamily="34" charset="0"/>
            </a:rPr>
            <a:t> (</a:t>
          </a:r>
          <a:r>
            <a:rPr lang="en-US" sz="2000" b="1" kern="1200" dirty="0" err="1">
              <a:latin typeface="Calibri" panose="020F0502020204030204" pitchFamily="34" charset="0"/>
              <a:ea typeface="Calibri" panose="020F0502020204030204" pitchFamily="34" charset="0"/>
              <a:cs typeface="Calibri" panose="020F0502020204030204" pitchFamily="34" charset="0"/>
            </a:rPr>
            <a:t>Openb</a:t>
          </a:r>
          <a:r>
            <a:rPr lang="en-US" sz="2000" b="1" kern="1200" dirty="0">
              <a:latin typeface="Calibri" panose="020F0502020204030204" pitchFamily="34" charset="0"/>
              <a:ea typeface="Calibri" panose="020F0502020204030204" pitchFamily="34" charset="0"/>
              <a:cs typeface="Calibri" panose="020F0502020204030204" pitchFamily="34" charset="0"/>
            </a:rPr>
            <a:t>. 11:3; 12:6</a:t>
          </a:r>
          <a:r>
            <a:rPr lang="es-ES" sz="2000" b="1" kern="1200" dirty="0">
              <a:latin typeface="Calibri" panose="020F0502020204030204" pitchFamily="34" charset="0"/>
              <a:ea typeface="Calibri" panose="020F0502020204030204" pitchFamily="34" charset="0"/>
              <a:cs typeface="Calibri" panose="020F0502020204030204" pitchFamily="34" charset="0"/>
            </a:rPr>
            <a:t>)</a:t>
          </a:r>
        </a:p>
      </dsp:txBody>
      <dsp:txXfrm>
        <a:off x="3856332" y="395766"/>
        <a:ext cx="3850686" cy="831108"/>
      </dsp:txXfrm>
    </dsp:sp>
    <dsp:sp modelId="{C2185AB6-850E-4C8A-9A47-077E9ECA82E6}">
      <dsp:nvSpPr>
        <dsp:cNvPr id="0" name=""/>
        <dsp:cNvSpPr/>
      </dsp:nvSpPr>
      <dsp:spPr>
        <a:xfrm>
          <a:off x="7707018" y="395766"/>
          <a:ext cx="3850686" cy="831108"/>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42 </a:t>
          </a:r>
          <a:r>
            <a:rPr lang="en-US" sz="2000" b="1" kern="1200" dirty="0" err="1">
              <a:latin typeface="Calibri" panose="020F0502020204030204" pitchFamily="34" charset="0"/>
              <a:ea typeface="Calibri" panose="020F0502020204030204" pitchFamily="34" charset="0"/>
              <a:cs typeface="Calibri" panose="020F0502020204030204" pitchFamily="34" charset="0"/>
            </a:rPr>
            <a:t>maanden</a:t>
          </a:r>
          <a:r>
            <a:rPr lang="en-US" sz="2000" b="1" kern="1200" dirty="0">
              <a:latin typeface="Calibri" panose="020F0502020204030204" pitchFamily="34" charset="0"/>
              <a:ea typeface="Calibri" panose="020F0502020204030204" pitchFamily="34" charset="0"/>
              <a:cs typeface="Calibri" panose="020F0502020204030204" pitchFamily="34" charset="0"/>
            </a:rPr>
            <a:t> (</a:t>
          </a:r>
          <a:r>
            <a:rPr lang="en-US" sz="2000" b="1" kern="1200" dirty="0" err="1">
              <a:latin typeface="Calibri" panose="020F0502020204030204" pitchFamily="34" charset="0"/>
              <a:ea typeface="Calibri" panose="020F0502020204030204" pitchFamily="34" charset="0"/>
              <a:cs typeface="Calibri" panose="020F0502020204030204" pitchFamily="34" charset="0"/>
            </a:rPr>
            <a:t>Openb</a:t>
          </a:r>
          <a:r>
            <a:rPr lang="en-US" sz="2000" b="1" kern="1200" dirty="0">
              <a:latin typeface="Calibri" panose="020F0502020204030204" pitchFamily="34" charset="0"/>
              <a:ea typeface="Calibri" panose="020F0502020204030204" pitchFamily="34" charset="0"/>
              <a:cs typeface="Calibri" panose="020F0502020204030204" pitchFamily="34" charset="0"/>
            </a:rPr>
            <a:t>. 11:2; 13:5</a:t>
          </a:r>
          <a:r>
            <a:rPr lang="es-ES" sz="2000" b="1" kern="1200" dirty="0">
              <a:latin typeface="Calibri" panose="020F0502020204030204" pitchFamily="34" charset="0"/>
              <a:ea typeface="Calibri" panose="020F0502020204030204" pitchFamily="34" charset="0"/>
              <a:cs typeface="Calibri" panose="020F0502020204030204" pitchFamily="34" charset="0"/>
            </a:rPr>
            <a:t>)</a:t>
          </a:r>
        </a:p>
      </dsp:txBody>
      <dsp:txXfrm>
        <a:off x="7707018" y="395766"/>
        <a:ext cx="3850686" cy="831108"/>
      </dsp:txXfrm>
    </dsp:sp>
    <dsp:sp modelId="{95A2B6A2-1585-4773-85DF-DD47219F9549}">
      <dsp:nvSpPr>
        <dsp:cNvPr id="0" name=""/>
        <dsp:cNvSpPr/>
      </dsp:nvSpPr>
      <dsp:spPr>
        <a:xfrm>
          <a:off x="0" y="1226874"/>
          <a:ext cx="11563351" cy="92345"/>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42 maan-den</a:t>
          </a: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30 dagen</a:t>
          </a: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1260 dagen</a:t>
          </a: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1 jaar</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2 jaar</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½ jaar</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3 ½ jaar</a:t>
          </a:r>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t" anchorCtr="0">
          <a:noAutofit/>
        </a:bodyPr>
        <a:lstStyle/>
        <a:p>
          <a:pPr marL="0" lvl="0" indent="0" algn="ctr" defTabSz="711200">
            <a:lnSpc>
              <a:spcPct val="80000"/>
            </a:lnSpc>
            <a:spcBef>
              <a:spcPct val="0"/>
            </a:spcBef>
            <a:spcAft>
              <a:spcPts val="0"/>
            </a:spcAft>
            <a:buNone/>
          </a:pPr>
          <a:r>
            <a:rPr lang="es-ES" sz="1600" b="1" kern="1200" dirty="0">
              <a:latin typeface="Calibri" panose="020F0502020204030204" pitchFamily="34" charset="0"/>
              <a:ea typeface="Calibri" panose="020F0502020204030204" pitchFamily="34" charset="0"/>
              <a:cs typeface="Calibri" panose="020F0502020204030204" pitchFamily="34" charset="0"/>
            </a:rPr>
            <a:t>12 maan-den</a:t>
          </a:r>
          <a:endParaRPr lang="es-ES" sz="1400" b="1" kern="1200" dirty="0">
            <a:latin typeface="Calibri" panose="020F0502020204030204" pitchFamily="34" charset="0"/>
            <a:ea typeface="Calibri" panose="020F0502020204030204" pitchFamily="34" charset="0"/>
            <a:cs typeface="Calibri" panose="020F0502020204030204" pitchFamily="34" charset="0"/>
          </a:endParaRP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t" anchorCtr="0">
          <a:noAutofit/>
        </a:bodyPr>
        <a:lstStyle/>
        <a:p>
          <a:pPr marL="0" lvl="0" indent="0" algn="ctr" defTabSz="711200">
            <a:lnSpc>
              <a:spcPct val="80000"/>
            </a:lnSpc>
            <a:spcBef>
              <a:spcPct val="0"/>
            </a:spcBef>
            <a:spcAft>
              <a:spcPts val="0"/>
            </a:spcAft>
            <a:buNone/>
          </a:pPr>
          <a:r>
            <a:rPr lang="es-ES" sz="1600" b="1" kern="1200" dirty="0">
              <a:latin typeface="Calibri" panose="020F0502020204030204" pitchFamily="34" charset="0"/>
              <a:ea typeface="Calibri" panose="020F0502020204030204" pitchFamily="34" charset="0"/>
              <a:cs typeface="Calibri" panose="020F0502020204030204" pitchFamily="34" charset="0"/>
            </a:rPr>
            <a:t>24 maan-den</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t" anchorCtr="0">
          <a:noAutofit/>
        </a:bodyPr>
        <a:lstStyle/>
        <a:p>
          <a:pPr marL="0" lvl="0" indent="0" algn="ctr" defTabSz="800100">
            <a:lnSpc>
              <a:spcPct val="80000"/>
            </a:lnSpc>
            <a:spcBef>
              <a:spcPct val="0"/>
            </a:spcBef>
            <a:spcAft>
              <a:spcPts val="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6 </a:t>
          </a:r>
          <a:r>
            <a:rPr lang="es-ES" sz="1600" b="1" kern="1200" dirty="0">
              <a:latin typeface="Calibri" panose="020F0502020204030204" pitchFamily="34" charset="0"/>
              <a:ea typeface="Calibri" panose="020F0502020204030204" pitchFamily="34" charset="0"/>
              <a:cs typeface="Calibri" panose="020F0502020204030204" pitchFamily="34" charset="0"/>
            </a:rPr>
            <a:t>maan-den</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t" anchorCtr="0">
          <a:noAutofit/>
        </a:bodyPr>
        <a:lstStyle/>
        <a:p>
          <a:pPr marL="0" lvl="0" indent="0" algn="ctr" defTabSz="711200">
            <a:lnSpc>
              <a:spcPct val="80000"/>
            </a:lnSpc>
            <a:spcBef>
              <a:spcPct val="0"/>
            </a:spcBef>
            <a:spcAft>
              <a:spcPts val="0"/>
            </a:spcAft>
            <a:buNone/>
          </a:pPr>
          <a:r>
            <a:rPr lang="es-ES" sz="1600" b="1" kern="1200" dirty="0">
              <a:latin typeface="Calibri" panose="020F0502020204030204" pitchFamily="34" charset="0"/>
              <a:ea typeface="Calibri" panose="020F0502020204030204" pitchFamily="34" charset="0"/>
              <a:cs typeface="Calibri" panose="020F0502020204030204" pitchFamily="34" charset="0"/>
            </a:rPr>
            <a:t>42 </a:t>
          </a:r>
          <a:r>
            <a:rPr lang="es-ES" sz="1400" b="1" kern="1200" dirty="0">
              <a:latin typeface="Calibri" panose="020F0502020204030204" pitchFamily="34" charset="0"/>
              <a:ea typeface="Calibri" panose="020F0502020204030204" pitchFamily="34" charset="0"/>
              <a:cs typeface="Calibri" panose="020F0502020204030204" pitchFamily="34" charset="0"/>
            </a:rPr>
            <a:t>maan-den</a:t>
          </a: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42 </a:t>
          </a:r>
          <a:r>
            <a:rPr lang="es-ES" sz="17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maanden</a:t>
          </a: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30 dagen</a:t>
          </a: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1260 dagen</a:t>
          </a: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De Roomse Kerk verkreeg politieke macht toen drie stammen die het Arianisme omarmden, werden verslagen: Herulen, Vandalen en </a:t>
          </a:r>
          <a:r>
            <a:rPr lang="nl-NL" sz="18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Ostrogoten</a:t>
          </a:r>
          <a:endParaRPr lang="es-ES" sz="1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s-ES" sz="17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het jaar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53859" y="4"/>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De Franse generaal </a:t>
          </a:r>
          <a:r>
            <a:rPr lang="nl-NL" sz="1800" b="1" kern="1200" dirty="0" err="1">
              <a:latin typeface="Calibri" panose="020F0502020204030204" pitchFamily="34" charset="0"/>
              <a:ea typeface="Calibri" panose="020F0502020204030204" pitchFamily="34" charset="0"/>
              <a:cs typeface="Calibri" panose="020F0502020204030204" pitchFamily="34" charset="0"/>
            </a:rPr>
            <a:t>Berthier</a:t>
          </a:r>
          <a:r>
            <a:rPr lang="nl-NL" sz="1800" b="1" kern="1200" dirty="0">
              <a:latin typeface="Calibri" panose="020F0502020204030204" pitchFamily="34" charset="0"/>
              <a:ea typeface="Calibri" panose="020F0502020204030204" pitchFamily="34" charset="0"/>
              <a:cs typeface="Calibri" panose="020F0502020204030204" pitchFamily="34" charset="0"/>
            </a:rPr>
            <a:t> neemt, op bevel van Napoleon, de paus gevangen, waarmee een einde komt aan de suprematie van de Roomse Kerk</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710111" y="56256"/>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s-ES" sz="17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het jaar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Zij waren de eersten die de Bijbel in hun eigen taal beschikbaar hadden (tot dan toe was deze alleen beschikbaar in het Latijn, Grieks of Hebreeuws).</a:t>
          </a:r>
          <a:endParaRPr lang="es-ES"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Omdat het een verboden boek was, kopieerden ze het in grotten, terwijl ze zich verborgen hielden voor de roomsen die hen belegerden.</a:t>
          </a:r>
          <a:endParaRPr lang="es-ES"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Ze hadden altijd Bijbelgedeelten bij zich die ze op geschikte momenten met anderen deelden, waardoor ze hoop en bemoediging in de Heer kregen.</a:t>
          </a:r>
          <a:endParaRPr lang="es-E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bewaarden de Bijbelse waarheden die ze al eeuwenlang kenden. Ze stonden bekend om hun trouw en toewijding.</a:t>
          </a:r>
          <a:endParaRPr lang="es-ES"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Zowel in het zuiden van Frankrijk als in het noorden van Italië, Piëmont, werden hele dorpen bekeerd.</a:t>
          </a:r>
          <a:endParaRPr lang="es-E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De meeste van deze dorpen werden door het pausdom met de grond gelijk gemaakt en hun inwoners werden afgeslacht.</a:t>
          </a:r>
          <a:endParaRPr lang="es-ES"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geloofden in de beloften van Christus</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kracht van Christus was genoeg om de beproevingen te overwinnen</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Zij vonden vreugde in het deelnemen aan het lijden van Christus</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Zijn trouw was een krachtig getuigenis voor de wereld</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keken verder dan het heden, naar de glorieuze toekomst</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wisten dat de dood een verslagen vijand was</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hielden vast aan de beloften van Gods Woord</a:t>
          </a:r>
          <a:endParaRPr lang="es-ES"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Johannes </a:t>
          </a:r>
          <a:r>
            <a:rPr lang="es-ES" sz="1800" b="1" kern="1200" dirty="0" err="1">
              <a:latin typeface="Calibri" panose="020F0502020204030204" pitchFamily="34" charset="0"/>
              <a:ea typeface="Calibri" panose="020F0502020204030204" pitchFamily="34" charset="0"/>
              <a:cs typeface="Calibri" panose="020F0502020204030204" pitchFamily="34" charset="0"/>
            </a:rPr>
            <a:t>Huss</a:t>
          </a:r>
          <a:r>
            <a:rPr lang="es-ES" sz="1800" b="1" kern="1200" dirty="0">
              <a:latin typeface="Calibri" panose="020F0502020204030204" pitchFamily="34" charset="0"/>
              <a:ea typeface="Calibri" panose="020F0502020204030204" pitchFamily="34" charset="0"/>
              <a:cs typeface="Calibri" panose="020F0502020204030204" pitchFamily="34" charset="0"/>
            </a:rPr>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Tyndale</a:t>
          </a:r>
          <a:br>
            <a:rPr lang="es-ES" sz="1800" b="1" kern="1200" dirty="0">
              <a:latin typeface="Calibri" panose="020F0502020204030204" pitchFamily="34" charset="0"/>
              <a:ea typeface="Calibri" panose="020F0502020204030204" pitchFamily="34" charset="0"/>
              <a:cs typeface="Calibri" panose="020F0502020204030204" pitchFamily="34" charset="0"/>
            </a:rPr>
          </a:br>
          <a:r>
            <a:rPr lang="es-ES" sz="1800" b="1" kern="1200" dirty="0">
              <a:latin typeface="Calibri" panose="020F0502020204030204" pitchFamily="34" charset="0"/>
              <a:ea typeface="Calibri" panose="020F0502020204030204" pitchFamily="34" charset="0"/>
              <a:cs typeface="Calibri" panose="020F0502020204030204" pitchFamily="34" charset="0"/>
            </a:rPr>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ea typeface="Calibri" panose="020F0502020204030204" pitchFamily="34" charset="0"/>
              <a:cs typeface="Calibri" panose="020F0502020204030204" pitchFamily="34" charset="0"/>
            </a:rPr>
            <a:t>Hugh </a:t>
          </a:r>
          <a:r>
            <a:rPr lang="es-ES" sz="1800" b="1" kern="1200" dirty="0" err="1">
              <a:latin typeface="Calibri" panose="020F0502020204030204" pitchFamily="34" charset="0"/>
              <a:ea typeface="Calibri" panose="020F0502020204030204" pitchFamily="34" charset="0"/>
              <a:cs typeface="Calibri" panose="020F0502020204030204" pitchFamily="34" charset="0"/>
            </a:rPr>
            <a:t>Latimer</a:t>
          </a:r>
          <a:r>
            <a:rPr lang="es-ES" sz="1800" b="1" kern="1200" dirty="0">
              <a:latin typeface="Calibri" panose="020F0502020204030204" pitchFamily="34" charset="0"/>
              <a:ea typeface="Calibri" panose="020F0502020204030204" pitchFamily="34" charset="0"/>
              <a:cs typeface="Calibri" panose="020F0502020204030204" pitchFamily="34" charset="0"/>
            </a:rPr>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AFF1DA91-BC21-4618-A507-5F0CA9CAF755}" type="datetimeFigureOut">
              <a:rPr lang="es-ES" smtClean="0"/>
              <a:pPr/>
              <a:t>26/04/2024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C4D1D156-3514-44A7-BE79-18F35EA78BBF}" type="slidenum">
              <a:rPr lang="es-ES" smtClean="0"/>
              <a:pPr/>
              <a:t>‹Nº›</a:t>
            </a:fld>
            <a:endParaRPr lang="es-ES" dirty="0"/>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26/04/2024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4702D0B5-AC88-41A6-9FD0-1B01EFC57ACC}" type="datetimeFigureOut">
              <a:rPr lang="es-ES" smtClean="0"/>
              <a:pPr/>
              <a:t>26/04/2024</a:t>
            </a:fld>
            <a:endParaRPr lang="es-ES" dirty="0"/>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4C2A4E4-A9E3-4A82-8E9A-BD13B02E80B1}" type="slidenum">
              <a:rPr lang="es-ES" smtClean="0"/>
              <a:pPr/>
              <a:t>‹Nº›</a:t>
            </a:fld>
            <a:endParaRPr lang="es-ES" dirty="0"/>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39B62E05-ADC2-4122-9268-6A08E038518D}" type="datetimeFigureOut">
              <a:rPr lang="es-ES" smtClean="0"/>
              <a:pPr/>
              <a:t>26/04/2024</a:t>
            </a:fld>
            <a:endParaRPr lang="es-ES" dirty="0"/>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D8279A24-7FEC-48AB-9F00-4A19033EAC4E}" type="slidenum">
              <a:rPr lang="es-ES" smtClean="0"/>
              <a:pPr/>
              <a:t>‹Nº›</a:t>
            </a:fld>
            <a:endParaRPr lang="es-ES" dirty="0"/>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latin typeface="Calibri" panose="020F0502020204030204" pitchFamily="34" charset="0"/>
                <a:ea typeface="Calibri" panose="020F0502020204030204" pitchFamily="34" charset="0"/>
                <a:cs typeface="Calibri" panose="020F0502020204030204" pitchFamily="34" charset="0"/>
              </a:rPr>
              <a:t>STAAN VOOR DE WAARHEID</a:t>
            </a: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192908"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Les 4 voor 27 april 2024</a:t>
            </a: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1109590607"/>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es-ES" sz="2400" b="1" dirty="0">
                <a:latin typeface="Calibri" panose="020F0502020204030204" pitchFamily="34" charset="0"/>
                <a:ea typeface="Calibri" panose="020F0502020204030204" pitchFamily="34" charset="0"/>
                <a:cs typeface="Calibri" panose="020F0502020204030204" pitchFamily="34" charset="0"/>
              </a:rPr>
              <a:t>Wat kenmerkte de Waldenzen?</a:t>
            </a:r>
          </a:p>
        </p:txBody>
      </p:sp>
      <p:sp>
        <p:nvSpPr>
          <p:cNvPr id="2" name="CuadroTexto 2">
            <a:extLst>
              <a:ext uri="{FF2B5EF4-FFF2-40B4-BE49-F238E27FC236}">
                <a16:creationId xmlns:a16="http://schemas.microsoft.com/office/drawing/2014/main" id="{E52A88B5-58E2-3D64-4E26-1A19261EE117}"/>
              </a:ext>
            </a:extLst>
          </p:cNvPr>
          <p:cNvSpPr txBox="1"/>
          <p:nvPr/>
        </p:nvSpPr>
        <p:spPr>
          <a:xfrm>
            <a:off x="1753387" y="-81280"/>
            <a:ext cx="865380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ffectLst>
                  <a:glow rad="25400">
                    <a:schemeClr val="accent3">
                      <a:lumMod val="75000"/>
                    </a:schemeClr>
                  </a:glow>
                </a:effectLst>
                <a:latin typeface="Calibri" panose="020F0502020204030204" pitchFamily="34" charset="0"/>
                <a:ea typeface="Calibri" panose="020F0502020204030204" pitchFamily="34" charset="0"/>
                <a:cs typeface="Calibri" panose="020F0502020204030204" pitchFamily="34" charset="0"/>
              </a:rPr>
              <a:t>DE BIJBEL DELEN: </a:t>
            </a:r>
            <a:r>
              <a:rPr lang="nl-NL" sz="4400" b="1" dirty="0">
                <a:ln/>
                <a:solidFill>
                  <a:schemeClr val="accent1">
                    <a:lumMod val="40000"/>
                    <a:lumOff val="60000"/>
                  </a:schemeClr>
                </a:solidFill>
                <a:effectLst>
                  <a:glow rad="25400">
                    <a:schemeClr val="accent3">
                      <a:lumMod val="75000"/>
                    </a:schemeClr>
                  </a:glow>
                </a:effectLst>
                <a:latin typeface="Calibri" panose="020F0502020204030204" pitchFamily="34" charset="0"/>
                <a:ea typeface="Calibri" panose="020F0502020204030204" pitchFamily="34" charset="0"/>
                <a:cs typeface="Calibri" panose="020F0502020204030204" pitchFamily="34" charset="0"/>
              </a:rPr>
              <a:t>DE WALDENZEN</a:t>
            </a:r>
            <a:endParaRPr lang="es-ES" sz="4400" b="1" dirty="0">
              <a:ln/>
              <a:solidFill>
                <a:schemeClr val="accent1">
                  <a:lumMod val="40000"/>
                  <a:lumOff val="60000"/>
                </a:schemeClr>
              </a:solidFill>
              <a:effectLst>
                <a:glow rad="25400">
                  <a:schemeClr val="accent3">
                    <a:lumMod val="75000"/>
                  </a:schemeClr>
                </a:glow>
              </a:effectLst>
              <a:latin typeface="Calibri" panose="020F0502020204030204" pitchFamily="34" charset="0"/>
            </a:endParaRPr>
          </a:p>
        </p:txBody>
      </p:sp>
      <p:sp>
        <p:nvSpPr>
          <p:cNvPr id="3" name="Tekstvak 2">
            <a:extLst>
              <a:ext uri="{FF2B5EF4-FFF2-40B4-BE49-F238E27FC236}">
                <a16:creationId xmlns:a16="http://schemas.microsoft.com/office/drawing/2014/main" id="{91C4DDA6-6752-7459-2C01-54CF54A45543}"/>
              </a:ext>
            </a:extLst>
          </p:cNvPr>
          <p:cNvSpPr txBox="1"/>
          <p:nvPr/>
        </p:nvSpPr>
        <p:spPr>
          <a:xfrm>
            <a:off x="326991" y="107255"/>
            <a:ext cx="1236949" cy="434303"/>
          </a:xfrm>
          <a:prstGeom prst="roundRect">
            <a:avLst>
              <a:gd name="adj" fmla="val 32159"/>
            </a:avLst>
          </a:prstGeom>
          <a:solidFill>
            <a:srgbClr val="61A281"/>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EAEEF6"/>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32"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34" dur="500"/>
                                        <p:tgtEl>
                                          <p:spTgt spid="7">
                                            <p:graphicEl>
                                              <a:dgm id="{4923F7D4-3590-4288-B796-26B6CAB1FEF8}"/>
                                            </p:graphicEl>
                                          </p:spTgt>
                                        </p:tgtEl>
                                      </p:cBhvr>
                                    </p:animEffect>
                                    <p:anim calcmode="lin" valueType="num">
                                      <p:cBhvr>
                                        <p:cTn id="35"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36"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39"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40"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41" dur="500"/>
                                        <p:tgtEl>
                                          <p:spTgt spid="7">
                                            <p:graphicEl>
                                              <a:dgm id="{895086DD-873E-46B2-842C-E35656FB46B5}"/>
                                            </p:graphicEl>
                                          </p:spTgt>
                                        </p:tgtEl>
                                      </p:cBhvr>
                                    </p:animEffect>
                                    <p:anim calcmode="lin" valueType="num">
                                      <p:cBhvr>
                                        <p:cTn id="42"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43"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48"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3477903D-13F5-4CEF-AE4E-BB166B32BE3B}"/>
                                            </p:graphicEl>
                                          </p:spTgt>
                                        </p:tgtEl>
                                      </p:cBhvr>
                                    </p:animEffect>
                                    <p:anim calcmode="lin" valueType="num">
                                      <p:cBhvr>
                                        <p:cTn id="51"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52"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55"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B21BAE1E-83CF-499A-BD31-E04A0D7A6B7B}"/>
                                            </p:graphicEl>
                                          </p:spTgt>
                                        </p:tgtEl>
                                      </p:cBhvr>
                                    </p:animEffect>
                                    <p:anim calcmode="lin" valueType="num">
                                      <p:cBhvr>
                                        <p:cTn id="58"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59"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64"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541660C6-71BB-4050-8255-995E064834BE}"/>
                                            </p:graphicEl>
                                          </p:spTgt>
                                        </p:tgtEl>
                                      </p:cBhvr>
                                    </p:animEffect>
                                    <p:anim calcmode="lin" valueType="num">
                                      <p:cBhvr>
                                        <p:cTn id="67"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68"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71"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1F667C59-FB1F-42E9-A5C4-74681084C244}"/>
                                            </p:graphicEl>
                                          </p:spTgt>
                                        </p:tgtEl>
                                      </p:cBhvr>
                                    </p:animEffect>
                                    <p:anim calcmode="lin" valueType="num">
                                      <p:cBhvr>
                                        <p:cTn id="74"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75"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80"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81"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82" dur="500"/>
                                        <p:tgtEl>
                                          <p:spTgt spid="7">
                                            <p:graphicEl>
                                              <a:dgm id="{FADC9253-F1B6-4316-B103-BE06CEE714D2}"/>
                                            </p:graphicEl>
                                          </p:spTgt>
                                        </p:tgtEl>
                                      </p:cBhvr>
                                    </p:animEffect>
                                    <p:anim calcmode="lin" valueType="num">
                                      <p:cBhvr>
                                        <p:cTn id="83"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84"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87"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88"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89" dur="500"/>
                                        <p:tgtEl>
                                          <p:spTgt spid="7">
                                            <p:graphicEl>
                                              <a:dgm id="{7BBA4B82-0147-4337-B186-81EE6B55A74B}"/>
                                            </p:graphicEl>
                                          </p:spTgt>
                                        </p:tgtEl>
                                      </p:cBhvr>
                                    </p:animEffect>
                                    <p:anim calcmode="lin" valueType="num">
                                      <p:cBhvr>
                                        <p:cTn id="90"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91"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96"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F6BCC3B9-42FB-44F4-82DE-4DF0D0332DCA}"/>
                                            </p:graphicEl>
                                          </p:spTgt>
                                        </p:tgtEl>
                                      </p:cBhvr>
                                    </p:animEffect>
                                    <p:anim calcmode="lin" valueType="num">
                                      <p:cBhvr>
                                        <p:cTn id="99"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100"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0"/>
                                  </p:stCondLst>
                                  <p:childTnLst>
                                    <p:set>
                                      <p:cBhvr>
                                        <p:cTn id="102"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103"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105" dur="500"/>
                                        <p:tgtEl>
                                          <p:spTgt spid="7">
                                            <p:graphicEl>
                                              <a:dgm id="{4C70CBE0-A769-40DA-8D95-1DF10CFF5153}"/>
                                            </p:graphicEl>
                                          </p:spTgt>
                                        </p:tgtEl>
                                      </p:cBhvr>
                                    </p:animEffect>
                                    <p:anim calcmode="lin" valueType="num">
                                      <p:cBhvr>
                                        <p:cTn id="106"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107"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112"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13"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14" dur="500"/>
                                        <p:tgtEl>
                                          <p:spTgt spid="7">
                                            <p:graphicEl>
                                              <a:dgm id="{00B13436-052F-4D97-904C-2583FFF8BF3A}"/>
                                            </p:graphicEl>
                                          </p:spTgt>
                                        </p:tgtEl>
                                      </p:cBhvr>
                                    </p:animEffect>
                                    <p:anim calcmode="lin" valueType="num">
                                      <p:cBhvr>
                                        <p:cTn id="115"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16"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19"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20"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21" dur="500"/>
                                        <p:tgtEl>
                                          <p:spTgt spid="7">
                                            <p:graphicEl>
                                              <a:dgm id="{77E30464-2000-49BA-96DA-BD7037332591}"/>
                                            </p:graphicEl>
                                          </p:spTgt>
                                        </p:tgtEl>
                                      </p:cBhvr>
                                    </p:animEffect>
                                    <p:anim calcmode="lin" valueType="num">
                                      <p:cBhvr>
                                        <p:cTn id="122"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23"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1225485" y="0"/>
            <a:ext cx="10966513" cy="707886"/>
          </a:xfrm>
          <a:prstGeom prst="rect">
            <a:avLst/>
          </a:prstGeom>
          <a:noFill/>
        </p:spPr>
        <p:txBody>
          <a:bodyPr wrap="square">
            <a:spAutoFit/>
          </a:bodyPr>
          <a:lstStyle/>
          <a:p>
            <a:pPr algn="ctr"/>
            <a:r>
              <a:rPr lang="nl-NL"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HET LICHT VAN DE HERVORMING: </a:t>
            </a:r>
            <a:r>
              <a:rPr lang="nl-NL"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rPr>
              <a:t>JOHN WYCLIFFE</a:t>
            </a:r>
            <a:endParaRPr lang="es-E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46331"/>
          </a:xfrm>
          <a:prstGeom prst="rect">
            <a:avLst/>
          </a:prstGeom>
          <a:noFill/>
        </p:spPr>
        <p:txBody>
          <a:bodyPr wrap="square">
            <a:spAutoFit/>
          </a:bodyPr>
          <a:lstStyle/>
          <a:p>
            <a:pPr algn="ctr"/>
            <a:r>
              <a:rPr lang="nl-NL" b="1" dirty="0">
                <a:solidFill>
                  <a:schemeClr val="bg2">
                    <a:lumMod val="50000"/>
                  </a:schemeClr>
                </a:solidFill>
                <a:latin typeface="Comic Sans MS" panose="030F0702030302020204" pitchFamily="66" charset="0"/>
              </a:rPr>
              <a:t>“Maar het pad van rechtvaardigen is als een schijnend licht, dat gaandeweg helderder gaat schijnen tot het volledig dag is geworden.” </a:t>
            </a:r>
            <a:r>
              <a:rPr lang="nl-NL" sz="1400" b="1" dirty="0">
                <a:solidFill>
                  <a:schemeClr val="bg2">
                    <a:lumMod val="50000"/>
                  </a:schemeClr>
                </a:solidFill>
                <a:latin typeface="Comic Sans MS" panose="030F0702030302020204" pitchFamily="66" charset="0"/>
              </a:rPr>
              <a:t>(Spreuken 4:18 NBV)</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John Wycliffe (1324-1384) wijdde een groot deel van zijn leven aan het vertalen van de Bijbel in het Engels. Wat motiveerde hem om dit te doen? Twee redenen: Christus had hem getransformeerd door het Woord en hij wilde de liefde van Christus met anderen delen.</a:t>
            </a:r>
            <a:endParaRPr lang="es-ES" sz="2000" b="1" dirty="0">
              <a:latin typeface="Calibri" panose="020F0502020204030204" pitchFamily="34" charset="0"/>
            </a:endParaRPr>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126046" y="502431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02412" y="2560584"/>
            <a:ext cx="3628749" cy="2180752"/>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0" y="3983108"/>
            <a:ext cx="815184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bracht hem uiteraard in conflict met de officiële Kerk. Dankzij zijn contacten met hoge functionarissen in Engeland vermeed John de dood door toedoen van de Kerk.</a:t>
            </a:r>
            <a:endParaRPr lang="es-ES" sz="2000" b="1" dirty="0">
              <a:latin typeface="Calibri" panose="020F0502020204030204" pitchFamily="34" charset="0"/>
            </a:endParaRP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510789"/>
            <a:ext cx="409557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Hij die de Bijbel oprecht bestudeert en zijn hart opent voor de invloed van de Heilige Geest, wordt getransformeerd (Hebr. 4:12).</a:t>
            </a:r>
            <a:endParaRPr lang="es-ES" sz="2000" b="1" dirty="0">
              <a:latin typeface="Calibri" panose="020F0502020204030204" pitchFamily="34" charset="0"/>
            </a:endParaRPr>
          </a:p>
        </p:txBody>
      </p:sp>
      <p:sp>
        <p:nvSpPr>
          <p:cNvPr id="18" name="CuadroTexto 17">
            <a:extLst>
              <a:ext uri="{FF2B5EF4-FFF2-40B4-BE49-F238E27FC236}">
                <a16:creationId xmlns:a16="http://schemas.microsoft.com/office/drawing/2014/main" id="{93A5676A-0E95-6274-0721-2F1D9B0FD321}"/>
              </a:ext>
            </a:extLst>
          </p:cNvPr>
          <p:cNvSpPr txBox="1"/>
          <p:nvPr/>
        </p:nvSpPr>
        <p:spPr>
          <a:xfrm>
            <a:off x="3242817" y="4988857"/>
            <a:ext cx="8949179"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In 1428 werden de stoffelijke resten van de hervormer verbrand en zijn as in de rivier gegooid. Zijn verstrooide as werd een symbool van zijn nalatenschap.</a:t>
            </a:r>
            <a:endParaRPr lang="es-ES" sz="2000" b="1" dirty="0">
              <a:latin typeface="Calibri" panose="020F0502020204030204" pitchFamily="34" charset="0"/>
            </a:endParaRPr>
          </a:p>
        </p:txBody>
      </p:sp>
      <p:sp>
        <p:nvSpPr>
          <p:cNvPr id="7" name="CuadroTexto 6">
            <a:extLst>
              <a:ext uri="{FF2B5EF4-FFF2-40B4-BE49-F238E27FC236}">
                <a16:creationId xmlns:a16="http://schemas.microsoft.com/office/drawing/2014/main" id="{ED0D7525-710A-DAB5-3AB9-51ED10BD35F5}"/>
              </a:ext>
            </a:extLst>
          </p:cNvPr>
          <p:cNvSpPr txBox="1"/>
          <p:nvPr/>
        </p:nvSpPr>
        <p:spPr>
          <a:xfrm>
            <a:off x="3242821" y="5716226"/>
            <a:ext cx="894917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kleine licht van de waarheid dat John Wycliffe aanstak, bereikte Bohemen, waar Johannes Hus zijn erfenis meenam. Op deze manier vond de waarheid zijn weg tot aan het begin van de hervorming. De dag begon lichter te worden.</a:t>
            </a:r>
            <a:endParaRPr lang="es-ES" sz="2000" b="1" dirty="0">
              <a:latin typeface="Calibri" panose="020F0502020204030204" pitchFamily="34" charset="0"/>
            </a:endParaRPr>
          </a:p>
        </p:txBody>
      </p:sp>
      <p:sp>
        <p:nvSpPr>
          <p:cNvPr id="2" name="Tekstvak 1">
            <a:extLst>
              <a:ext uri="{FF2B5EF4-FFF2-40B4-BE49-F238E27FC236}">
                <a16:creationId xmlns:a16="http://schemas.microsoft.com/office/drawing/2014/main" id="{9194D01F-A6B2-6D1E-4E23-D75BD54DF687}"/>
              </a:ext>
            </a:extLst>
          </p:cNvPr>
          <p:cNvSpPr txBox="1"/>
          <p:nvPr/>
        </p:nvSpPr>
        <p:spPr>
          <a:xfrm>
            <a:off x="126046" y="136791"/>
            <a:ext cx="1236949" cy="434303"/>
          </a:xfrm>
          <a:prstGeom prst="roundRect">
            <a:avLst>
              <a:gd name="adj" fmla="val 32159"/>
            </a:avLst>
          </a:prstGeom>
          <a:solidFill>
            <a:srgbClr val="2F0340"/>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E5FE64"/>
                </a:solidFill>
                <a:effectLst>
                  <a:innerShdw blurRad="63500" dist="50800" dir="13500000">
                    <a:srgbClr val="000000">
                      <a:alpha val="50000"/>
                    </a:srgbClr>
                  </a:innerShdw>
                </a:effectLst>
                <a:latin typeface="Comic Sans MS" panose="030F0702030302020204" pitchFamily="66" charset="0"/>
              </a:rPr>
              <a:t>woensdag </a:t>
            </a: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32"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plus(out)">
                                      <p:cBhvr>
                                        <p:cTn id="38" dur="1000"/>
                                        <p:tgtEl>
                                          <p:spTgt spid="1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800" decel="100000"/>
                                        <p:tgtEl>
                                          <p:spTgt spid="12"/>
                                        </p:tgtEl>
                                      </p:cBhvr>
                                    </p:animEffect>
                                    <p:anim calcmode="lin" valueType="num">
                                      <p:cBhvr>
                                        <p:cTn id="53" dur="800" decel="100000" fill="hold"/>
                                        <p:tgtEl>
                                          <p:spTgt spid="12"/>
                                        </p:tgtEl>
                                        <p:attrNameLst>
                                          <p:attrName>style.rotation</p:attrName>
                                        </p:attrNameLst>
                                      </p:cBhvr>
                                      <p:tavLst>
                                        <p:tav tm="0">
                                          <p:val>
                                            <p:fltVal val="-90"/>
                                          </p:val>
                                        </p:tav>
                                        <p:tav tm="100000">
                                          <p:val>
                                            <p:fltVal val="0"/>
                                          </p:val>
                                        </p:tav>
                                      </p:tavLst>
                                    </p:anim>
                                    <p:anim calcmode="lin" valueType="num">
                                      <p:cBhvr>
                                        <p:cTn id="54" dur="800" decel="100000" fill="hold"/>
                                        <p:tgtEl>
                                          <p:spTgt spid="12"/>
                                        </p:tgtEl>
                                        <p:attrNameLst>
                                          <p:attrName>ppt_x</p:attrName>
                                        </p:attrNameLst>
                                      </p:cBhvr>
                                      <p:tavLst>
                                        <p:tav tm="0">
                                          <p:val>
                                            <p:strVal val="#ppt_x+0.4"/>
                                          </p:val>
                                        </p:tav>
                                        <p:tav tm="100000">
                                          <p:val>
                                            <p:strVal val="#ppt_x-0.05"/>
                                          </p:val>
                                        </p:tav>
                                      </p:tavLst>
                                    </p:anim>
                                    <p:anim calcmode="lin" valueType="num">
                                      <p:cBhvr>
                                        <p:cTn id="55" dur="800" decel="100000" fill="hold"/>
                                        <p:tgtEl>
                                          <p:spTgt spid="12"/>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fltVal val="0"/>
                                          </p:val>
                                        </p:tav>
                                        <p:tav tm="100000">
                                          <p:val>
                                            <p:strVal val="#ppt_w"/>
                                          </p:val>
                                        </p:tav>
                                      </p:tavLst>
                                    </p:anim>
                                    <p:anim calcmode="lin" valueType="num">
                                      <p:cBhvr>
                                        <p:cTn id="67" dur="1000" fill="hold"/>
                                        <p:tgtEl>
                                          <p:spTgt spid="8"/>
                                        </p:tgtEl>
                                        <p:attrNameLst>
                                          <p:attrName>ppt_h</p:attrName>
                                        </p:attrNameLst>
                                      </p:cBhvr>
                                      <p:tavLst>
                                        <p:tav tm="0">
                                          <p:val>
                                            <p:fltVal val="0"/>
                                          </p:val>
                                        </p:tav>
                                        <p:tav tm="100000">
                                          <p:val>
                                            <p:strVal val="#ppt_h"/>
                                          </p:val>
                                        </p:tav>
                                      </p:tavLst>
                                    </p:anim>
                                    <p:anim calcmode="lin" valueType="num">
                                      <p:cBhvr>
                                        <p:cTn id="68" dur="1000" fill="hold"/>
                                        <p:tgtEl>
                                          <p:spTgt spid="8"/>
                                        </p:tgtEl>
                                        <p:attrNameLst>
                                          <p:attrName>style.rotation</p:attrName>
                                        </p:attrNameLst>
                                      </p:cBhvr>
                                      <p:tavLst>
                                        <p:tav tm="0">
                                          <p:val>
                                            <p:fltVal val="90"/>
                                          </p:val>
                                        </p:tav>
                                        <p:tav tm="100000">
                                          <p:val>
                                            <p:fltVal val="0"/>
                                          </p:val>
                                        </p:tav>
                                      </p:tavLst>
                                    </p:anim>
                                    <p:animEffect transition="in" filter="fade">
                                      <p:cBhvr>
                                        <p:cTn id="69" dur="1000"/>
                                        <p:tgtEl>
                                          <p:spTgt spid="8"/>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left)">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1376311" y="-81163"/>
            <a:ext cx="10746559" cy="677108"/>
          </a:xfrm>
          <a:prstGeom prst="rect">
            <a:avLst/>
          </a:prstGeom>
          <a:noFill/>
        </p:spPr>
        <p:txBody>
          <a:bodyPr wrap="square">
            <a:spAutoFit/>
          </a:bodyPr>
          <a:lstStyle/>
          <a:p>
            <a:pPr algn="ctr"/>
            <a:r>
              <a:rPr lang="nl-NL" sz="3800" spc="-3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GESTERKT DOOR GELOOF: JOHN HUSS EN ANDEREN</a:t>
            </a:r>
            <a:endParaRPr lang="es-ES" sz="3800" spc="-3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6723"/>
            <a:ext cx="12191999" cy="361637"/>
          </a:xfrm>
          <a:prstGeom prst="rect">
            <a:avLst/>
          </a:prstGeom>
          <a:solidFill>
            <a:schemeClr val="bg1"/>
          </a:solidFill>
        </p:spPr>
        <p:txBody>
          <a:bodyPr wrap="square" anchor="ctr" anchorCtr="0">
            <a:spAutoFit/>
          </a:bodyPr>
          <a:lstStyle/>
          <a:p>
            <a:pPr algn="ctr"/>
            <a:r>
              <a:rPr lang="nl-NL" sz="1750" b="1" dirty="0">
                <a:solidFill>
                  <a:schemeClr val="accent5">
                    <a:lumMod val="75000"/>
                  </a:schemeClr>
                </a:solidFill>
                <a:latin typeface="Comic Sans MS" panose="030F0702030302020204" pitchFamily="66" charset="0"/>
              </a:rPr>
              <a:t>“Wie de Zoon heeft, heeft het leven; wie de Zoon van God niet heeft, heeft het leven niet.” </a:t>
            </a:r>
            <a:r>
              <a:rPr lang="nl-NL" sz="1400" b="1" dirty="0">
                <a:solidFill>
                  <a:schemeClr val="accent5">
                    <a:lumMod val="75000"/>
                  </a:schemeClr>
                </a:solidFill>
                <a:latin typeface="Comic Sans MS" panose="030F0702030302020204" pitchFamily="66" charset="0"/>
              </a:rPr>
              <a:t>(1 Johannes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 John Wycliffe stonden andere hervormers op:</a:t>
            </a:r>
            <a:endParaRPr lang="es-ES" sz="2000" b="1" dirty="0">
              <a:latin typeface="Calibri" panose="020F0502020204030204" pitchFamily="34" charset="0"/>
            </a:endParaRP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1428352309"/>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12469" y="5728216"/>
            <a:ext cx="1168590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Johannes Huss werd gevangengezet en uiteindelijk op de brandstapel verbrand. Vanuit de gevangenis schreef hij: ‘Hoe barmhartig is God voor mij geweest, en hoe bewonderenswaardig heeft Hij mij gesteund.’ Net zoals Gods beloften Zijn volk in het verleden steunden, steunen ze ons vandaag de dag.</a:t>
            </a:r>
            <a:endParaRPr lang="es-ES" sz="2000" b="1" dirty="0">
              <a:latin typeface="Calibri" panose="020F0502020204030204" pitchFamily="34" charset="0"/>
            </a:endParaRPr>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4260326933"/>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Wat gaf hen de moed om hun hervormingen door te voeren en problemen en de dood onder ogen te zien?</a:t>
            </a:r>
            <a:endParaRPr lang="es-ES" sz="2000" b="1" dirty="0">
              <a:latin typeface="Calibri" panose="020F0502020204030204" pitchFamily="34" charset="0"/>
            </a:endParaRP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596832C7-FAA0-A019-B89C-2353CA52D62A}"/>
              </a:ext>
            </a:extLst>
          </p:cNvPr>
          <p:cNvSpPr txBox="1"/>
          <p:nvPr/>
        </p:nvSpPr>
        <p:spPr>
          <a:xfrm>
            <a:off x="139362" y="102551"/>
            <a:ext cx="1236949" cy="434303"/>
          </a:xfrm>
          <a:prstGeom prst="roundRect">
            <a:avLst>
              <a:gd name="adj" fmla="val 32159"/>
            </a:avLst>
          </a:prstGeom>
          <a:solidFill>
            <a:srgbClr val="B2420A"/>
          </a:solidFill>
          <a:ln>
            <a:solidFill>
              <a:srgbClr val="BC5AE8"/>
            </a:solidFill>
          </a:ln>
          <a:effectLst>
            <a:glow rad="50800">
              <a:srgbClr val="BB5AE8"/>
            </a:glow>
          </a:effectLst>
          <a:scene3d>
            <a:camera prst="orthographicFront"/>
            <a:lightRig rig="threePt" dir="t"/>
          </a:scene3d>
          <a:sp3d>
            <a:bevelT/>
          </a:sp3d>
        </p:spPr>
        <p:txBody>
          <a:bodyPr wrap="square" lIns="0" tIns="36000" rIns="0" bIns="72000" rtlCol="0">
            <a:spAutoFit/>
          </a:bodyPr>
          <a:lstStyle/>
          <a:p>
            <a:pPr algn="ctr">
              <a:defRPr/>
            </a:pPr>
            <a:r>
              <a:rPr lang="nl-NL" sz="1600" b="1" kern="0" spc="50" dirty="0">
                <a:ln w="0"/>
                <a:solidFill>
                  <a:srgbClr val="FBEC9B"/>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30" dur="1000"/>
                                        <p:tgtEl>
                                          <p:spTgt spid="11">
                                            <p:graphicEl>
                                              <a:dgm id="{99DE8F0F-0928-40C1-9C7C-A3677AABBB8C}"/>
                                            </p:graphicEl>
                                          </p:spTgt>
                                        </p:tgtEl>
                                      </p:cBhvr>
                                    </p:animEffect>
                                    <p:anim calcmode="lin" valueType="num">
                                      <p:cBhvr>
                                        <p:cTn id="31"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32"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6" dur="1000"/>
                                        <p:tgtEl>
                                          <p:spTgt spid="11">
                                            <p:graphicEl>
                                              <a:dgm id="{52711BE3-F2D6-4F38-92FF-F2A360127316}"/>
                                            </p:graphicEl>
                                          </p:spTgt>
                                        </p:tgtEl>
                                      </p:cBhvr>
                                    </p:animEffect>
                                    <p:anim calcmode="lin" valueType="num">
                                      <p:cBhvr>
                                        <p:cTn id="37"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8"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4" dur="1000"/>
                                        <p:tgtEl>
                                          <p:spTgt spid="11">
                                            <p:graphicEl>
                                              <a:dgm id="{D7B027DD-5D6B-42FF-92CD-D169AF3F083F}"/>
                                            </p:graphicEl>
                                          </p:spTgt>
                                        </p:tgtEl>
                                      </p:cBhvr>
                                    </p:animEffect>
                                    <p:anim calcmode="lin" valueType="num">
                                      <p:cBhvr>
                                        <p:cTn id="45"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6"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50" dur="1000"/>
                                        <p:tgtEl>
                                          <p:spTgt spid="11">
                                            <p:graphicEl>
                                              <a:dgm id="{18926815-FA2A-45B9-BFEB-FD38BD03D28D}"/>
                                            </p:graphicEl>
                                          </p:spTgt>
                                        </p:tgtEl>
                                      </p:cBhvr>
                                    </p:animEffect>
                                    <p:anim calcmode="lin" valueType="num">
                                      <p:cBhvr>
                                        <p:cTn id="51"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52"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8" dur="1000"/>
                                        <p:tgtEl>
                                          <p:spTgt spid="11">
                                            <p:graphicEl>
                                              <a:dgm id="{CE2D8485-1B30-4337-9CFB-46132244F35B}"/>
                                            </p:graphicEl>
                                          </p:spTgt>
                                        </p:tgtEl>
                                      </p:cBhvr>
                                    </p:animEffect>
                                    <p:anim calcmode="lin" valueType="num">
                                      <p:cBhvr>
                                        <p:cTn id="59"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60"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4" dur="1000"/>
                                        <p:tgtEl>
                                          <p:spTgt spid="11">
                                            <p:graphicEl>
                                              <a:dgm id="{06291D73-C102-4E1C-AAB2-D95348C8F051}"/>
                                            </p:graphicEl>
                                          </p:spTgt>
                                        </p:tgtEl>
                                      </p:cBhvr>
                                    </p:animEffect>
                                    <p:anim calcmode="lin" valueType="num">
                                      <p:cBhvr>
                                        <p:cTn id="65"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6"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72" dur="1000"/>
                                        <p:tgtEl>
                                          <p:spTgt spid="11">
                                            <p:graphicEl>
                                              <a:dgm id="{C541C09D-0B05-445C-87E4-F493E7C50EDC}"/>
                                            </p:graphicEl>
                                          </p:spTgt>
                                        </p:tgtEl>
                                      </p:cBhvr>
                                    </p:animEffect>
                                    <p:anim calcmode="lin" valueType="num">
                                      <p:cBhvr>
                                        <p:cTn id="73"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8" dur="1000"/>
                                        <p:tgtEl>
                                          <p:spTgt spid="11">
                                            <p:graphicEl>
                                              <a:dgm id="{F4B06721-0D4E-4BF3-BB6F-5A0760752AA7}"/>
                                            </p:graphicEl>
                                          </p:spTgt>
                                        </p:tgtEl>
                                      </p:cBhvr>
                                    </p:animEffect>
                                    <p:anim calcmode="lin" valueType="num">
                                      <p:cBhvr>
                                        <p:cTn id="79"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80"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000"/>
                                        <p:tgtEl>
                                          <p:spTgt spid="13"/>
                                        </p:tgtEl>
                                      </p:cBhvr>
                                    </p:animEffect>
                                    <p:anim calcmode="lin" valueType="num">
                                      <p:cBhvr>
                                        <p:cTn id="87" dur="1000" fill="hold"/>
                                        <p:tgtEl>
                                          <p:spTgt spid="13"/>
                                        </p:tgtEl>
                                        <p:attrNameLst>
                                          <p:attrName>ppt_x</p:attrName>
                                        </p:attrNameLst>
                                      </p:cBhvr>
                                      <p:tavLst>
                                        <p:tav tm="0">
                                          <p:val>
                                            <p:strVal val="#ppt_x"/>
                                          </p:val>
                                        </p:tav>
                                        <p:tav tm="100000">
                                          <p:val>
                                            <p:strVal val="#ppt_x"/>
                                          </p:val>
                                        </p:tav>
                                      </p:tavLst>
                                    </p:anim>
                                    <p:anim calcmode="lin" valueType="num">
                                      <p:cBhvr>
                                        <p:cTn id="88" dur="1000" fill="hold"/>
                                        <p:tgtEl>
                                          <p:spTgt spid="13"/>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5" presetClass="entr" presetSubtype="0" fill="hold" grpId="0" nodeType="clickEffect">
                                  <p:stCondLst>
                                    <p:cond delay="0"/>
                                  </p:stCondLst>
                                  <p:childTnLst>
                                    <p:set>
                                      <p:cBhvr>
                                        <p:cTn id="97"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8" dur="500"/>
                                        <p:tgtEl>
                                          <p:spTgt spid="14">
                                            <p:graphicEl>
                                              <a:dgm id="{DAB620C4-3E8A-419D-B6E1-CCC62804A07F}"/>
                                            </p:graphicEl>
                                          </p:spTgt>
                                        </p:tgtEl>
                                      </p:cBhvr>
                                    </p:animEffect>
                                    <p:anim calcmode="lin" valueType="num">
                                      <p:cBhvr>
                                        <p:cTn id="99"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100"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101"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5" dur="500"/>
                                        <p:tgtEl>
                                          <p:spTgt spid="14">
                                            <p:graphicEl>
                                              <a:dgm id="{D8E08F5C-8DD9-4607-915F-DBD2F8301386}"/>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5" presetClass="entr" presetSubtype="0" fill="hold" grpId="0" nodeType="clickEffect">
                                  <p:stCondLst>
                                    <p:cond delay="0"/>
                                  </p:stCondLst>
                                  <p:childTnLst>
                                    <p:set>
                                      <p:cBhvr>
                                        <p:cTn id="109"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10" dur="500"/>
                                        <p:tgtEl>
                                          <p:spTgt spid="14">
                                            <p:graphicEl>
                                              <a:dgm id="{A3C0C93E-8A07-47E8-A965-51CC0AF43759}"/>
                                            </p:graphicEl>
                                          </p:spTgt>
                                        </p:tgtEl>
                                      </p:cBhvr>
                                    </p:animEffect>
                                    <p:anim calcmode="lin" valueType="num">
                                      <p:cBhvr>
                                        <p:cTn id="111"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12"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13"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7" dur="500"/>
                                        <p:tgtEl>
                                          <p:spTgt spid="14">
                                            <p:graphicEl>
                                              <a:dgm id="{D5B1688E-AC07-4656-932A-106AC840F8F0}"/>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5" presetClass="entr" presetSubtype="0" fill="hold" grpId="0" nodeType="clickEffect">
                                  <p:stCondLst>
                                    <p:cond delay="0"/>
                                  </p:stCondLst>
                                  <p:childTnLst>
                                    <p:set>
                                      <p:cBhvr>
                                        <p:cTn id="121"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22" dur="500"/>
                                        <p:tgtEl>
                                          <p:spTgt spid="14">
                                            <p:graphicEl>
                                              <a:dgm id="{9D310346-0599-4DCE-8849-20066C8AC77B}"/>
                                            </p:graphicEl>
                                          </p:spTgt>
                                        </p:tgtEl>
                                      </p:cBhvr>
                                    </p:animEffect>
                                    <p:anim calcmode="lin" valueType="num">
                                      <p:cBhvr>
                                        <p:cTn id="123"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4"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5"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9" dur="500"/>
                                        <p:tgtEl>
                                          <p:spTgt spid="14">
                                            <p:graphicEl>
                                              <a:dgm id="{0C28AFC5-4742-4782-96B6-B9F2524CBFF5}"/>
                                            </p:graphic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5" presetClass="entr" presetSubtype="0" fill="hold" grpId="0" nodeType="clickEffect">
                                  <p:stCondLst>
                                    <p:cond delay="0"/>
                                  </p:stCondLst>
                                  <p:childTnLst>
                                    <p:set>
                                      <p:cBhvr>
                                        <p:cTn id="133"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4" dur="500"/>
                                        <p:tgtEl>
                                          <p:spTgt spid="14">
                                            <p:graphicEl>
                                              <a:dgm id="{A738EA41-06E1-4C0F-8B00-CB7489671788}"/>
                                            </p:graphicEl>
                                          </p:spTgt>
                                        </p:tgtEl>
                                      </p:cBhvr>
                                    </p:animEffect>
                                    <p:anim calcmode="lin" valueType="num">
                                      <p:cBhvr>
                                        <p:cTn id="135"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6"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7"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41" dur="500"/>
                                        <p:tgtEl>
                                          <p:spTgt spid="14">
                                            <p:graphicEl>
                                              <a:dgm id="{0C0E7D78-A41A-4E1E-BF60-991BAD15D108}"/>
                                            </p:graphicEl>
                                          </p:spTgt>
                                        </p:tgtEl>
                                      </p:cBhvr>
                                    </p:animEffect>
                                  </p:childTnLst>
                                </p:cTn>
                              </p:par>
                            </p:childTnLst>
                          </p:cTn>
                        </p:par>
                      </p:childTnLst>
                    </p:cTn>
                  </p:par>
                  <p:par>
                    <p:cTn id="142" fill="hold">
                      <p:stCondLst>
                        <p:cond delay="indefinite"/>
                      </p:stCondLst>
                      <p:childTnLst>
                        <p:par>
                          <p:cTn id="143" fill="hold">
                            <p:stCondLst>
                              <p:cond delay="0"/>
                            </p:stCondLst>
                            <p:childTnLst>
                              <p:par>
                                <p:cTn id="144" presetID="35" presetClass="entr" presetSubtype="0" fill="hold" grpId="0" nodeType="clickEffect">
                                  <p:stCondLst>
                                    <p:cond delay="0"/>
                                  </p:stCondLst>
                                  <p:childTnLst>
                                    <p:set>
                                      <p:cBhvr>
                                        <p:cTn id="145"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6" dur="500"/>
                                        <p:tgtEl>
                                          <p:spTgt spid="14">
                                            <p:graphicEl>
                                              <a:dgm id="{BB9A4E3A-5DA4-4790-A402-DA01190D7555}"/>
                                            </p:graphicEl>
                                          </p:spTgt>
                                        </p:tgtEl>
                                      </p:cBhvr>
                                    </p:animEffect>
                                    <p:anim calcmode="lin" valueType="num">
                                      <p:cBhvr>
                                        <p:cTn id="147"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8"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9"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53" dur="500"/>
                                        <p:tgtEl>
                                          <p:spTgt spid="14">
                                            <p:graphicEl>
                                              <a:dgm id="{D211A553-30D8-4D8E-8740-0A2BE8A2FA4A}"/>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35" presetClass="entr" presetSubtype="0" fill="hold" grpId="0" nodeType="clickEffect">
                                  <p:stCondLst>
                                    <p:cond delay="0"/>
                                  </p:stCondLst>
                                  <p:childTnLst>
                                    <p:set>
                                      <p:cBhvr>
                                        <p:cTn id="157"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8" dur="500"/>
                                        <p:tgtEl>
                                          <p:spTgt spid="14">
                                            <p:graphicEl>
                                              <a:dgm id="{75BA0039-583C-4248-8E1B-8789C4EB9338}"/>
                                            </p:graphicEl>
                                          </p:spTgt>
                                        </p:tgtEl>
                                      </p:cBhvr>
                                    </p:animEffect>
                                    <p:anim calcmode="lin" valueType="num">
                                      <p:cBhvr>
                                        <p:cTn id="159"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60"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61"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62" fill="hold">
                            <p:stCondLst>
                              <p:cond delay="500"/>
                            </p:stCondLst>
                            <p:childTnLst>
                              <p:par>
                                <p:cTn id="163" presetID="22" presetClass="entr" presetSubtype="8" fill="hold" grpId="0" nodeType="afterEffect">
                                  <p:stCondLst>
                                    <p:cond delay="0"/>
                                  </p:stCondLst>
                                  <p:childTnLst>
                                    <p:set>
                                      <p:cBhvr>
                                        <p:cTn id="164"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5" dur="500"/>
                                        <p:tgtEl>
                                          <p:spTgt spid="14">
                                            <p:graphicEl>
                                              <a:dgm id="{F190ED87-3579-4005-A234-CD55DD4A5BE6}"/>
                                            </p:graphicEl>
                                          </p:spTgt>
                                        </p:tgtEl>
                                      </p:cBhvr>
                                    </p:animEffect>
                                  </p:childTnLst>
                                </p:cTn>
                              </p:par>
                            </p:childTnLst>
                          </p:cTn>
                        </p:par>
                      </p:childTnLst>
                    </p:cTn>
                  </p:par>
                  <p:par>
                    <p:cTn id="166" fill="hold">
                      <p:stCondLst>
                        <p:cond delay="indefinite"/>
                      </p:stCondLst>
                      <p:childTnLst>
                        <p:par>
                          <p:cTn id="167" fill="hold">
                            <p:stCondLst>
                              <p:cond delay="0"/>
                            </p:stCondLst>
                            <p:childTnLst>
                              <p:par>
                                <p:cTn id="168" presetID="35" presetClass="entr" presetSubtype="0" fill="hold" grpId="0" nodeType="clickEffect">
                                  <p:stCondLst>
                                    <p:cond delay="0"/>
                                  </p:stCondLst>
                                  <p:childTnLst>
                                    <p:set>
                                      <p:cBhvr>
                                        <p:cTn id="169"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70" dur="500"/>
                                        <p:tgtEl>
                                          <p:spTgt spid="14">
                                            <p:graphicEl>
                                              <a:dgm id="{A42F05C5-8F55-4BF0-8EA2-974C834DE57E}"/>
                                            </p:graphicEl>
                                          </p:spTgt>
                                        </p:tgtEl>
                                      </p:cBhvr>
                                    </p:animEffect>
                                    <p:anim calcmode="lin" valueType="num">
                                      <p:cBhvr>
                                        <p:cTn id="171"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72"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73"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4" fill="hold">
                            <p:stCondLst>
                              <p:cond delay="500"/>
                            </p:stCondLst>
                            <p:childTnLst>
                              <p:par>
                                <p:cTn id="175" presetID="22" presetClass="entr" presetSubtype="8" fill="hold" grpId="0" nodeType="afterEffect">
                                  <p:stCondLst>
                                    <p:cond delay="0"/>
                                  </p:stCondLst>
                                  <p:childTnLst>
                                    <p:set>
                                      <p:cBhvr>
                                        <p:cTn id="176"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7" dur="500"/>
                                        <p:tgtEl>
                                          <p:spTgt spid="14">
                                            <p:graphicEl>
                                              <a:dgm id="{FA41E1AE-0B05-460C-8091-A2450B3591D2}"/>
                                            </p:graphic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8"/>
                                        </p:tgtEl>
                                        <p:attrNameLst>
                                          <p:attrName>style.visibility</p:attrName>
                                        </p:attrNameLst>
                                      </p:cBhvr>
                                      <p:to>
                                        <p:strVal val="visible"/>
                                      </p:to>
                                    </p:set>
                                    <p:animEffect transition="in" filter="wipe(left)">
                                      <p:cBhvr>
                                        <p:cTn id="18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t="-4000" b="-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2984" y="1888952"/>
            <a:ext cx="11926032" cy="4339650"/>
          </a:xfrm>
          <a:prstGeom prst="rect">
            <a:avLst/>
          </a:prstGeom>
          <a:noFill/>
        </p:spPr>
        <p:txBody>
          <a:bodyPr wrap="square">
            <a:spAutoFit/>
          </a:bodyPr>
          <a:lstStyle/>
          <a:p>
            <a:pPr algn="just">
              <a:spcBef>
                <a:spcPts val="600"/>
              </a:spcBef>
            </a:pPr>
            <a:r>
              <a:rPr lang="nl-NL" sz="2300" b="1" dirty="0">
                <a:solidFill>
                  <a:schemeClr val="accent5">
                    <a:lumMod val="75000"/>
                  </a:schemeClr>
                </a:solidFill>
                <a:latin typeface="Constantia" panose="02030602050306030303" pitchFamily="18" charset="0"/>
              </a:rPr>
              <a:t>“Allen die op die boze dag onbevreesd God zouden dienen volgens de stem van het geweten, zullen moed, standvastigheid en kennis van God en Zijn woord nodig hebben; want degenen die trouw zijn aan God zullen vervolgd worden, hun motieven zullen in twijfel worden getrokken, hun beste inspanningen zullen verkeerd worden geïnterpreteerd en hun namen zullen als kwaadaardig worden uitgeworpen. Satan zal met al zijn bedrieglijke macht werken om het hart te beïnvloeden en het verstand te vertroebelen. […] Hoe sterker en zuiverder het geloof van Gods volk is, en hoe standvastiger hun vastberadenheid om Hem te gehoorzamen, des te heviger zal Satan ernaar streven de woede tegen hen op te wekken van degenen die, terwijl ze beweren rechtvaardig te zijn, de wet van het volk met voeten treden. God. Het sterkste vertrouwen en het meest heroïsche doel zal nodig zijn om vast te houden aan het geloof dat ooit aan de heiligen is overgeleverd.”</a:t>
            </a:r>
            <a:endParaRPr lang="es-ES" sz="2300" b="1" dirty="0">
              <a:solidFill>
                <a:schemeClr val="accent5">
                  <a:lumMod val="75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14FA3E39-E654-8680-4030-98BBCD06611D}"/>
              </a:ext>
            </a:extLst>
          </p:cNvPr>
          <p:cNvSpPr txBox="1"/>
          <p:nvPr/>
        </p:nvSpPr>
        <p:spPr>
          <a:xfrm>
            <a:off x="6642731" y="6434239"/>
            <a:ext cx="5417189" cy="338554"/>
          </a:xfrm>
          <a:prstGeom prst="rect">
            <a:avLst/>
          </a:prstGeom>
          <a:noFill/>
        </p:spPr>
        <p:txBody>
          <a:bodyPr wrap="square" rtlCol="0">
            <a:spAutoFit/>
          </a:bodyPr>
          <a:lstStyle/>
          <a:p>
            <a:pPr algn="r"/>
            <a:r>
              <a:rPr lang="en-US" sz="1600" b="1" dirty="0">
                <a:solidFill>
                  <a:schemeClr val="bg1"/>
                </a:solidFill>
                <a:effectLst>
                  <a:outerShdw blurRad="38100" dist="38100" dir="2700000" algn="tl">
                    <a:srgbClr val="000000">
                      <a:alpha val="43137"/>
                    </a:srgbClr>
                  </a:outerShdw>
                </a:effectLst>
                <a:latin typeface="Calibri" panose="020F0502020204030204" pitchFamily="34" charset="0"/>
              </a:rPr>
              <a:t>Ellen G. White (</a:t>
            </a:r>
            <a:r>
              <a:rPr lang="nl-NL" sz="1600" b="1" dirty="0">
                <a:solidFill>
                  <a:schemeClr val="bg1"/>
                </a:solidFill>
                <a:effectLst>
                  <a:outerShdw blurRad="38100" dist="38100" dir="2700000" algn="tl">
                    <a:srgbClr val="000000">
                      <a:alpha val="43137"/>
                    </a:srgbClr>
                  </a:outerShdw>
                </a:effectLst>
                <a:latin typeface="Calibri" panose="020F0502020204030204" pitchFamily="34" charset="0"/>
              </a:rPr>
              <a:t>De Handelingen van de Apostelen, pag. 431.1</a:t>
            </a:r>
            <a:r>
              <a:rPr lang="es-ES" sz="1600" b="1" dirty="0">
                <a:solidFill>
                  <a:schemeClr val="bg1"/>
                </a:solidFill>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lIns="36000" r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nl-NL"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 zoals Mozes de slang in de woestijn verhoogd heeft, zo moet de Zoon des mensen verhoogd worden, opdat ieder die in Hem gelooft, niet verloren gaat, maar eeuwig leven heeft.</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(Johannes 3:14, 15, </a:t>
            </a:r>
            <a:r>
              <a:rPr kumimoji="0" lang="es-ES"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HSV</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F74A00"/>
                </a:highlight>
                <a:latin typeface="Calibri" panose="020F0502020204030204" pitchFamily="34" charset="0"/>
                <a:ea typeface="Calibri" panose="020F0502020204030204" pitchFamily="34" charset="0"/>
                <a:cs typeface="Calibri" panose="020F0502020204030204" pitchFamily="34" charset="0"/>
              </a:rPr>
              <a:t>De waarheid in kwestie:</a:t>
            </a:r>
          </a:p>
          <a:p>
            <a:pPr lvl="1">
              <a:spcBef>
                <a:spcPts val="600"/>
              </a:spcBef>
            </a:pPr>
            <a:r>
              <a:rPr lang="es-ES" sz="2000" b="1" dirty="0">
                <a:latin typeface="Calibri" panose="020F0502020204030204" pitchFamily="34" charset="0"/>
                <a:ea typeface="Calibri" panose="020F0502020204030204" pitchFamily="34" charset="0"/>
                <a:cs typeface="Calibri" panose="020F0502020204030204" pitchFamily="34" charset="0"/>
              </a:rPr>
              <a:t>Tijden van vervolging.</a:t>
            </a:r>
          </a:p>
          <a:p>
            <a:pPr lvl="1">
              <a:spcBef>
                <a:spcPts val="600"/>
              </a:spcBef>
            </a:pPr>
            <a:r>
              <a:rPr lang="es-ES" sz="2000" b="1" dirty="0" err="1">
                <a:latin typeface="Calibri" panose="020F0502020204030204" pitchFamily="34" charset="0"/>
                <a:ea typeface="Calibri" panose="020F0502020204030204" pitchFamily="34" charset="0"/>
                <a:cs typeface="Calibri" panose="020F0502020204030204" pitchFamily="34" charset="0"/>
              </a:rPr>
              <a:t>Trouw</a:t>
            </a:r>
            <a:r>
              <a:rPr lang="es-ES" sz="2000" b="1" dirty="0">
                <a:latin typeface="Calibri" panose="020F0502020204030204" pitchFamily="34" charset="0"/>
                <a:ea typeface="Calibri" panose="020F0502020204030204" pitchFamily="34" charset="0"/>
                <a:cs typeface="Calibri" panose="020F0502020204030204" pitchFamily="34" charset="0"/>
              </a:rPr>
              <a:t> </a:t>
            </a:r>
            <a:r>
              <a:rPr lang="es-ES" sz="2000" b="1" dirty="0" err="1">
                <a:latin typeface="Calibri" panose="020F0502020204030204" pitchFamily="34" charset="0"/>
                <a:ea typeface="Calibri" panose="020F0502020204030204" pitchFamily="34" charset="0"/>
                <a:cs typeface="Calibri" panose="020F0502020204030204" pitchFamily="34" charset="0"/>
              </a:rPr>
              <a:t>tijdens</a:t>
            </a:r>
            <a:r>
              <a:rPr lang="es-ES" sz="2000" b="1" dirty="0">
                <a:latin typeface="Calibri" panose="020F0502020204030204" pitchFamily="34" charset="0"/>
                <a:ea typeface="Calibri" panose="020F0502020204030204" pitchFamily="34" charset="0"/>
                <a:cs typeface="Calibri" panose="020F0502020204030204" pitchFamily="34" charset="0"/>
              </a:rPr>
              <a:t> de vervolging.</a:t>
            </a:r>
          </a:p>
          <a:p>
            <a:pPr>
              <a:spcBef>
                <a:spcPts val="1800"/>
              </a:spcBef>
            </a:pPr>
            <a:r>
              <a:rPr lang="en-US" sz="2000" b="1" dirty="0">
                <a:solidFill>
                  <a:schemeClr val="bg1"/>
                </a:solidFill>
                <a:highlight>
                  <a:srgbClr val="19AC00"/>
                </a:highlight>
                <a:latin typeface="Calibri" panose="020F0502020204030204" pitchFamily="34" charset="0"/>
                <a:ea typeface="Calibri" panose="020F0502020204030204" pitchFamily="34" charset="0"/>
                <a:cs typeface="Calibri" panose="020F0502020204030204" pitchFamily="34" charset="0"/>
              </a:rPr>
              <a:t>De </a:t>
            </a:r>
            <a:r>
              <a:rPr lang="nl-NL" sz="2000" b="1" dirty="0">
                <a:solidFill>
                  <a:schemeClr val="bg1"/>
                </a:solidFill>
                <a:highlight>
                  <a:srgbClr val="19AC00"/>
                </a:highlight>
                <a:latin typeface="Calibri" panose="020F0502020204030204" pitchFamily="34" charset="0"/>
                <a:ea typeface="Calibri" panose="020F0502020204030204" pitchFamily="34" charset="0"/>
                <a:cs typeface="Calibri" panose="020F0502020204030204" pitchFamily="34" charset="0"/>
              </a:rPr>
              <a:t>verdediging</a:t>
            </a:r>
            <a:r>
              <a:rPr lang="en-US" sz="2000" b="1" dirty="0">
                <a:solidFill>
                  <a:schemeClr val="bg1"/>
                </a:solidFill>
                <a:highlight>
                  <a:srgbClr val="19AC00"/>
                </a:highlight>
                <a:latin typeface="Calibri" panose="020F0502020204030204" pitchFamily="34" charset="0"/>
                <a:ea typeface="Calibri" panose="020F0502020204030204" pitchFamily="34" charset="0"/>
                <a:cs typeface="Calibri" panose="020F0502020204030204" pitchFamily="34" charset="0"/>
              </a:rPr>
              <a:t> van de </a:t>
            </a:r>
            <a:r>
              <a:rPr lang="en-US" sz="2000" b="1" dirty="0" err="1">
                <a:solidFill>
                  <a:schemeClr val="bg1"/>
                </a:solidFill>
                <a:highlight>
                  <a:srgbClr val="19AC00"/>
                </a:highlight>
                <a:latin typeface="Calibri" panose="020F0502020204030204" pitchFamily="34" charset="0"/>
                <a:ea typeface="Calibri" panose="020F0502020204030204" pitchFamily="34" charset="0"/>
                <a:cs typeface="Calibri" panose="020F0502020204030204" pitchFamily="34" charset="0"/>
              </a:rPr>
              <a:t>waarheid</a:t>
            </a:r>
            <a:r>
              <a:rPr lang="es-ES" sz="2000" b="1" dirty="0">
                <a:solidFill>
                  <a:schemeClr val="bg1"/>
                </a:solidFill>
                <a:highlight>
                  <a:srgbClr val="19AC00"/>
                </a:highlight>
                <a:latin typeface="Calibri" panose="020F0502020204030204" pitchFamily="34" charset="0"/>
                <a:ea typeface="Calibri" panose="020F0502020204030204" pitchFamily="34" charset="0"/>
                <a:cs typeface="Calibri" panose="020F0502020204030204" pitchFamily="34" charset="0"/>
              </a:rPr>
              <a:t>:</a:t>
            </a:r>
          </a:p>
          <a:p>
            <a:pPr lvl="1">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Het delen van de Bijbel: De Waldenzen</a:t>
            </a:r>
            <a:r>
              <a:rPr lang="es-ES" sz="2000" b="1" dirty="0">
                <a:latin typeface="Calibri" panose="020F0502020204030204" pitchFamily="34" charset="0"/>
                <a:ea typeface="Calibri" panose="020F0502020204030204" pitchFamily="34" charset="0"/>
                <a:cs typeface="Calibri" panose="020F0502020204030204" pitchFamily="34" charset="0"/>
              </a:rPr>
              <a:t>.</a:t>
            </a:r>
          </a:p>
          <a:p>
            <a:pPr lvl="1">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Het licht van de hervorming: John Wycliffe</a:t>
            </a:r>
            <a:r>
              <a:rPr lang="es-ES" sz="2000" b="1" dirty="0">
                <a:latin typeface="Calibri" panose="020F0502020204030204" pitchFamily="34" charset="0"/>
                <a:ea typeface="Calibri" panose="020F0502020204030204" pitchFamily="34" charset="0"/>
                <a:cs typeface="Calibri" panose="020F0502020204030204" pitchFamily="34" charset="0"/>
              </a:rPr>
              <a:t>.</a:t>
            </a:r>
          </a:p>
          <a:p>
            <a:pPr lvl="1">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Gesterkt door geloof: Johannes Huss en anderen</a:t>
            </a:r>
            <a:r>
              <a:rPr lang="es-ES" sz="2000" b="1" dirty="0">
                <a:latin typeface="Calibri" panose="020F0502020204030204" pitchFamily="34" charset="0"/>
                <a:ea typeface="Calibri" panose="020F0502020204030204" pitchFamily="34" charset="0"/>
                <a:cs typeface="Calibri" panose="020F0502020204030204" pitchFamily="34" charset="0"/>
              </a:rPr>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0" y="124063"/>
            <a:ext cx="768284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Daniël en Openbaring kondigen een tijd aan waarin Satan politiek-religieuze macht zou gebruiken om degenen die standvastig in de waarheid stonden, te vervolgen en te vernietigen.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1636" y="333613"/>
            <a:ext cx="3769151" cy="3015321"/>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 y="2447776"/>
            <a:ext cx="7588576"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Tijdens deze periode – de donkere middeleeuwen – werd de waarheid in twijfel getrokken. Maar er waren mensen die de waarheid verdedigden en bereid waren hun leven ervoor te geven.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2E1676CB-0F36-F241-F984-A9C97D222E38}"/>
              </a:ext>
            </a:extLst>
          </p:cNvPr>
          <p:cNvSpPr txBox="1"/>
          <p:nvPr/>
        </p:nvSpPr>
        <p:spPr>
          <a:xfrm>
            <a:off x="-1" y="1138842"/>
            <a:ext cx="7795968"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Deze macht “wierp de waarheid neer” (Dan. 8:12). Op dat moment </a:t>
            </a:r>
            <a:r>
              <a:rPr lang="nl-NL" sz="2000" b="1" dirty="0" err="1">
                <a:latin typeface="Calibri" panose="020F0502020204030204" pitchFamily="34" charset="0"/>
                <a:ea typeface="Calibri" panose="020F0502020204030204" pitchFamily="34" charset="0"/>
                <a:cs typeface="Calibri" panose="020F0502020204030204" pitchFamily="34" charset="0"/>
              </a:rPr>
              <a:t>zul-len</a:t>
            </a:r>
            <a:r>
              <a:rPr lang="nl-NL" sz="2000" b="1" dirty="0">
                <a:latin typeface="Calibri" panose="020F0502020204030204" pitchFamily="34" charset="0"/>
                <a:ea typeface="Calibri" panose="020F0502020204030204" pitchFamily="34" charset="0"/>
                <a:cs typeface="Calibri" panose="020F0502020204030204" pitchFamily="34" charset="0"/>
              </a:rPr>
              <a:t> “sommigen van de wijzen struikelen, zodat zij gelouterd, gezuiverd en vlekkeloos gemaakt kunnen worden tot de tijd van het einde, want het zal nog steeds komen op de bestemde tijd.” (Dan. 11:35)</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2151727"/>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libri" panose="020F0502020204030204" pitchFamily="34" charset="0"/>
                <a:ea typeface="Calibri" panose="020F0502020204030204" pitchFamily="34" charset="0"/>
                <a:cs typeface="Calibri" panose="020F0502020204030204" pitchFamily="34" charset="0"/>
              </a:rPr>
              <a:t>DE WAARHEID IN KWESTIE</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2318994" y="-97541"/>
            <a:ext cx="7400041"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Calibri" panose="020F0502020204030204" pitchFamily="34" charset="0"/>
              </a:rPr>
              <a:t>TIJDEN VAN VERVOLGING</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538935"/>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s-ES" sz="1750" b="1" dirty="0">
                <a:solidFill>
                  <a:schemeClr val="accent6">
                    <a:lumMod val="75000"/>
                  </a:schemeClr>
                </a:solidFill>
                <a:latin typeface="Comic Sans MS" panose="030F0702030302020204" pitchFamily="66" charset="0"/>
              </a:rPr>
              <a:t>“</a:t>
            </a:r>
            <a:r>
              <a:rPr lang="nl-NL" sz="1750" b="1" dirty="0">
                <a:solidFill>
                  <a:schemeClr val="accent6">
                    <a:lumMod val="50000"/>
                  </a:schemeClr>
                </a:solidFill>
                <a:latin typeface="Comic Sans MS" panose="030F0702030302020204" pitchFamily="66" charset="0"/>
              </a:rPr>
              <a:t>Woorden tegen de Allerhoogste zal hij spreken, de heiligen van de Allerhoogste zal hij te gronde richten.</a:t>
            </a:r>
          </a:p>
          <a:p>
            <a:pPr algn="ctr"/>
            <a:r>
              <a:rPr lang="nl-NL" sz="1750" b="1" dirty="0">
                <a:solidFill>
                  <a:schemeClr val="accent6">
                    <a:lumMod val="50000"/>
                  </a:schemeClr>
                </a:solidFill>
                <a:latin typeface="Comic Sans MS" panose="030F0702030302020204" pitchFamily="66" charset="0"/>
              </a:rPr>
              <a:t>Hij zal menen de tijden en de wet te veranderen,</a:t>
            </a:r>
          </a:p>
          <a:p>
            <a:pPr algn="ctr"/>
            <a:r>
              <a:rPr lang="nl-NL" sz="1750" b="1" dirty="0">
                <a:solidFill>
                  <a:schemeClr val="accent6">
                    <a:lumMod val="50000"/>
                  </a:schemeClr>
                </a:solidFill>
                <a:latin typeface="Comic Sans MS" panose="030F0702030302020204" pitchFamily="66" charset="0"/>
              </a:rPr>
              <a:t>en zij zullen in zijn hand worden overgegeven voor een tijd, tijden en een halve tijd.</a:t>
            </a:r>
            <a:r>
              <a:rPr lang="es-ES" sz="1750" b="1" dirty="0">
                <a:solidFill>
                  <a:schemeClr val="accent6">
                    <a:lumMod val="50000"/>
                  </a:schemeClr>
                </a:solidFill>
                <a:latin typeface="Comic Sans MS" panose="030F0702030302020204" pitchFamily="66" charset="0"/>
              </a:rPr>
              <a:t>” </a:t>
            </a:r>
            <a:r>
              <a:rPr lang="es-ES" sz="1400" b="1" dirty="0">
                <a:solidFill>
                  <a:schemeClr val="accent6">
                    <a:lumMod val="50000"/>
                  </a:schemeClr>
                </a:solidFill>
                <a:latin typeface="Comic Sans MS" panose="030F0702030302020204" pitchFamily="66" charset="0"/>
              </a:rPr>
              <a:t>(Daniel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Alle uitdrukkingen duiden op één periode: 1260 dagen.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1614145614"/>
              </p:ext>
            </p:extLst>
          </p:nvPr>
        </p:nvGraphicFramePr>
        <p:xfrm>
          <a:off x="266698" y="1481800"/>
          <a:ext cx="11563351" cy="1319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Zowel in de oudheid als vandaag de dag is de algemene duur van een maand 30 dagen: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710319616"/>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98710" y="2820555"/>
            <a:ext cx="3867152"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Het woord ‘tijd’ is synoniem met ‘jaar’, terwijl het woord ‘tijden’ dat door Daniël wordt gebruikt letterlijk ‘twee tijden’ betekent.</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3587592624"/>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2327446891"/>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1946772807"/>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Volgens het principe van “dag voor jaar” (Ezech. 4:6; Num. 14:34) bestrijkt deze periode van vervolging 1260 jaar van de geschiedenis.</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0D1B5399-94C6-AD38-45A3-635032DDF309}"/>
              </a:ext>
            </a:extLst>
          </p:cNvPr>
          <p:cNvSpPr txBox="1"/>
          <p:nvPr/>
        </p:nvSpPr>
        <p:spPr>
          <a:xfrm>
            <a:off x="261003" y="76200"/>
            <a:ext cx="1236949" cy="434303"/>
          </a:xfrm>
          <a:prstGeom prst="roundRect">
            <a:avLst>
              <a:gd name="adj" fmla="val 32159"/>
            </a:avLst>
          </a:prstGeom>
          <a:solidFill>
            <a:srgbClr val="FFFFFF"/>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zondag  </a:t>
            </a: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5" dur="500"/>
                                        <p:tgtEl>
                                          <p:spTgt spid="2">
                                            <p:graphicEl>
                                              <a:dgm id="{95A2B6A2-1585-4773-85DF-DD47219F9549}"/>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8" dur="500"/>
                                        <p:tgtEl>
                                          <p:spTgt spid="2">
                                            <p:graphicEl>
                                              <a:dgm id="{430242CC-23E7-46C0-A5F8-3CBA77ACA4CD}"/>
                                            </p:graphic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6"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C79F36DD-367E-48FC-AAE4-1EF5EF6924C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43"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0D41D79C-4686-4CFA-A525-A81906097B4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50"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C2185AB6-850E-4C8A-9A47-077E9ECA82E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62"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F1361B9C-BD6D-473C-8BF7-E027284E5831}"/>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9"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70"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71" dur="500"/>
                                        <p:tgtEl>
                                          <p:spTgt spid="9">
                                            <p:graphicEl>
                                              <a:dgm id="{36C2B9E6-EE9D-4AB3-B46F-F76D958323FA}"/>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4"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5"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6" dur="500"/>
                                        <p:tgtEl>
                                          <p:spTgt spid="9">
                                            <p:graphicEl>
                                              <a:dgm id="{99806F92-5573-4FB6-82BC-76D81DE1483E}"/>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81"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139553DC-D759-44FF-82B1-B9B79888A920}"/>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6"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7"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8" dur="500"/>
                                        <p:tgtEl>
                                          <p:spTgt spid="9">
                                            <p:graphicEl>
                                              <a:dgm id="{E8EC5DFC-A572-4B0E-837F-0AF9F8B7879E}"/>
                                            </p:graphicEl>
                                          </p:spTgt>
                                        </p:tgtEl>
                                      </p:cBhvr>
                                    </p:animEffect>
                                  </p:childTnLst>
                                </p:cTn>
                              </p:par>
                            </p:childTnLst>
                          </p:cTn>
                        </p:par>
                        <p:par>
                          <p:cTn id="89" fill="hold">
                            <p:stCondLst>
                              <p:cond delay="500"/>
                            </p:stCondLst>
                            <p:childTnLst>
                              <p:par>
                                <p:cTn id="90" presetID="22" presetClass="entr" presetSubtype="4" fill="hold"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102"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03"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4" dur="500"/>
                                        <p:tgtEl>
                                          <p:spTgt spid="14">
                                            <p:graphicEl>
                                              <a:dgm id="{B6D50A5B-ED78-43DF-9F08-7CEABA661EE8}"/>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9"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10"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11" dur="500"/>
                                        <p:tgtEl>
                                          <p:spTgt spid="14">
                                            <p:graphicEl>
                                              <a:dgm id="{1F3D8E08-9400-4177-8A82-9C989EECC9D0}"/>
                                            </p:graphicEl>
                                          </p:spTgt>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4"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5"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6" dur="500"/>
                                        <p:tgtEl>
                                          <p:spTgt spid="14">
                                            <p:graphicEl>
                                              <a:dgm id="{6DC92BFA-2168-4AC2-BD50-84BE8EA57E4B}"/>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21"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22"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23" dur="500"/>
                                        <p:tgtEl>
                                          <p:spTgt spid="14">
                                            <p:graphicEl>
                                              <a:dgm id="{C2F09C63-8D61-4D51-B0EC-A447BB615EAB}"/>
                                            </p:graphicEl>
                                          </p:spTgt>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6"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7"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8" dur="500"/>
                                        <p:tgtEl>
                                          <p:spTgt spid="14">
                                            <p:graphicEl>
                                              <a:dgm id="{7F30EFEC-07A8-454E-83ED-42670BAB315F}"/>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33"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4"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5" dur="500"/>
                                        <p:tgtEl>
                                          <p:spTgt spid="14">
                                            <p:graphicEl>
                                              <a:dgm id="{92A54B3A-4865-4431-BE41-04CF71767210}"/>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8"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9"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40" dur="500"/>
                                        <p:tgtEl>
                                          <p:spTgt spid="14">
                                            <p:graphicEl>
                                              <a:dgm id="{6054EE31-C25B-4183-AF55-27F1495AD64A}"/>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5"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6"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7" dur="500"/>
                                        <p:tgtEl>
                                          <p:spTgt spid="15">
                                            <p:graphicEl>
                                              <a:dgm id="{B6D50A5B-ED78-43DF-9F08-7CEABA661EE8}"/>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52"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53"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4" dur="500"/>
                                        <p:tgtEl>
                                          <p:spTgt spid="15">
                                            <p:graphicEl>
                                              <a:dgm id="{1F3D8E08-9400-4177-8A82-9C989EECC9D0}"/>
                                            </p:graphicEl>
                                          </p:spTgt>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7"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8"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9" dur="500"/>
                                        <p:tgtEl>
                                          <p:spTgt spid="15">
                                            <p:graphicEl>
                                              <a:dgm id="{6DC92BFA-2168-4AC2-BD50-84BE8EA57E4B}"/>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4"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5"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6" dur="500"/>
                                        <p:tgtEl>
                                          <p:spTgt spid="15">
                                            <p:graphicEl>
                                              <a:dgm id="{C2F09C63-8D61-4D51-B0EC-A447BB615EAB}"/>
                                            </p:graphicEl>
                                          </p:spTgt>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9"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70"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71" dur="500"/>
                                        <p:tgtEl>
                                          <p:spTgt spid="15">
                                            <p:graphicEl>
                                              <a:dgm id="{7F30EFEC-07A8-454E-83ED-42670BAB315F}"/>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6"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7"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8" dur="500"/>
                                        <p:tgtEl>
                                          <p:spTgt spid="15">
                                            <p:graphicEl>
                                              <a:dgm id="{92A54B3A-4865-4431-BE41-04CF71767210}"/>
                                            </p:graphicEl>
                                          </p:spTgt>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81"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82"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83" dur="500"/>
                                        <p:tgtEl>
                                          <p:spTgt spid="15">
                                            <p:graphicEl>
                                              <a:dgm id="{6054EE31-C25B-4183-AF55-27F1495AD64A}"/>
                                            </p:graphicEl>
                                          </p:spTgt>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16" fill="hold" grpId="0" nodeType="clickEffect">
                                  <p:stCondLst>
                                    <p:cond delay="0"/>
                                  </p:stCondLst>
                                  <p:childTnLst>
                                    <p:set>
                                      <p:cBhvr>
                                        <p:cTn id="187"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8"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9"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90" dur="500"/>
                                        <p:tgtEl>
                                          <p:spTgt spid="16">
                                            <p:graphicEl>
                                              <a:dgm id="{F1361B9C-BD6D-473C-8BF7-E027284E5831}"/>
                                            </p:graphicEl>
                                          </p:spTgt>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16" fill="hold" grpId="0" nodeType="clickEffect">
                                  <p:stCondLst>
                                    <p:cond delay="0"/>
                                  </p:stCondLst>
                                  <p:childTnLst>
                                    <p:set>
                                      <p:cBhvr>
                                        <p:cTn id="194"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5"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6"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7" dur="500"/>
                                        <p:tgtEl>
                                          <p:spTgt spid="16">
                                            <p:graphicEl>
                                              <a:dgm id="{36C2B9E6-EE9D-4AB3-B46F-F76D958323FA}"/>
                                            </p:graphicEl>
                                          </p:spTgt>
                                        </p:tgtEl>
                                      </p:cBhvr>
                                    </p:animEffect>
                                  </p:childTnLst>
                                </p:cTn>
                              </p:par>
                              <p:par>
                                <p:cTn id="198" presetID="53" presetClass="entr" presetSubtype="16" fill="hold" grpId="0" nodeType="withEffect">
                                  <p:stCondLst>
                                    <p:cond delay="0"/>
                                  </p:stCondLst>
                                  <p:childTnLst>
                                    <p:set>
                                      <p:cBhvr>
                                        <p:cTn id="199"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200"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201"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202" dur="500"/>
                                        <p:tgtEl>
                                          <p:spTgt spid="16">
                                            <p:graphicEl>
                                              <a:dgm id="{99806F92-5573-4FB6-82BC-76D81DE1483E}"/>
                                            </p:graphicEl>
                                          </p:spTgt>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grpId="0" nodeType="clickEffect">
                                  <p:stCondLst>
                                    <p:cond delay="0"/>
                                  </p:stCondLst>
                                  <p:childTnLst>
                                    <p:set>
                                      <p:cBhvr>
                                        <p:cTn id="206"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7"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8"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9" dur="500"/>
                                        <p:tgtEl>
                                          <p:spTgt spid="16">
                                            <p:graphicEl>
                                              <a:dgm id="{139553DC-D759-44FF-82B1-B9B79888A920}"/>
                                            </p:graphicEl>
                                          </p:spTgt>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12"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13"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4" dur="500"/>
                                        <p:tgtEl>
                                          <p:spTgt spid="16">
                                            <p:graphicEl>
                                              <a:dgm id="{E8EC5DFC-A572-4B0E-837F-0AF9F8B7879E}"/>
                                            </p:graphicEl>
                                          </p:spTgt>
                                        </p:tgtEl>
                                      </p:cBhvr>
                                    </p:animEffect>
                                  </p:childTnLst>
                                </p:cTn>
                              </p:par>
                            </p:childTnLst>
                          </p:cTn>
                        </p:par>
                        <p:par>
                          <p:cTn id="215" fill="hold">
                            <p:stCondLst>
                              <p:cond delay="500"/>
                            </p:stCondLst>
                            <p:childTnLst>
                              <p:par>
                                <p:cTn id="216" presetID="22" presetClass="entr" presetSubtype="4" fill="hold" nodeType="afterEffect">
                                  <p:stCondLst>
                                    <p:cond delay="0"/>
                                  </p:stCondLst>
                                  <p:childTnLst>
                                    <p:set>
                                      <p:cBhvr>
                                        <p:cTn id="217" dur="1" fill="hold">
                                          <p:stCondLst>
                                            <p:cond delay="0"/>
                                          </p:stCondLst>
                                        </p:cTn>
                                        <p:tgtEl>
                                          <p:spTgt spid="20"/>
                                        </p:tgtEl>
                                        <p:attrNameLst>
                                          <p:attrName>style.visibility</p:attrName>
                                        </p:attrNameLst>
                                      </p:cBhvr>
                                      <p:to>
                                        <p:strVal val="visible"/>
                                      </p:to>
                                    </p:set>
                                    <p:animEffect transition="in" filter="wipe(down)">
                                      <p:cBhvr>
                                        <p:cTn id="218" dur="500"/>
                                        <p:tgtEl>
                                          <p:spTgt spid="20"/>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6"/>
                                        </p:tgtEl>
                                        <p:attrNameLst>
                                          <p:attrName>style.visibility</p:attrName>
                                        </p:attrNameLst>
                                      </p:cBhvr>
                                      <p:to>
                                        <p:strVal val="visible"/>
                                      </p:to>
                                    </p:set>
                                    <p:animEffect transition="in" filter="wipe(left)">
                                      <p:cBhvr>
                                        <p:cTn id="223" dur="500"/>
                                        <p:tgtEl>
                                          <p:spTgt spid="6"/>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0"/>
                                        </p:tgtEl>
                                        <p:attrNameLst>
                                          <p:attrName>style.visibility</p:attrName>
                                        </p:attrNameLst>
                                      </p:cBhvr>
                                      <p:to>
                                        <p:strVal val="visible"/>
                                      </p:to>
                                    </p:set>
                                    <p:animEffect transition="in" filter="wipe(left)">
                                      <p:cBhvr>
                                        <p:cTn id="2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94268" y="1383714"/>
            <a:ext cx="6862949"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Welke historische periode bestrijkt de 1260 jaar durende vervolging, aangekondigd door Daniël en Openbaring?</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2502779294"/>
              </p:ext>
            </p:extLst>
          </p:nvPr>
        </p:nvGraphicFramePr>
        <p:xfrm>
          <a:off x="6983113" y="1613697"/>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252789" y="3412381"/>
            <a:ext cx="4830379"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Zoals geprofeteerd bereidde God een plaats voor om de getrouwe kerk te helpen: de wildernis, dat wil zeggen plaatsen die dun bewoond zijn (Openb. 12:6, 14).</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01656" y="4655354"/>
            <a:ext cx="4024263" cy="206658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2278453" y="-71102"/>
            <a:ext cx="7487716"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Calibri" panose="020F0502020204030204" pitchFamily="34" charset="0"/>
              </a:rPr>
              <a:t>TIJDEN VAN VERVOLGING</a:t>
            </a: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505979"/>
            <a:ext cx="12191998" cy="90024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75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ea typeface="+mn-ea"/>
                <a:cs typeface="+mn-cs"/>
              </a:rPr>
              <a:t>“</a:t>
            </a:r>
            <a:r>
              <a:rPr kumimoji="0" lang="nl-NL" sz="175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ea typeface="+mn-ea"/>
                <a:cs typeface="+mn-cs"/>
              </a:rPr>
              <a:t>Woorden tegen de Allerhoogste zal hij spreken, de heiligen van de Allerhoogste zal hij te gronde richten.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5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ea typeface="+mn-ea"/>
                <a:cs typeface="+mn-cs"/>
              </a:rPr>
              <a:t>Hij zal menen de tijden en de wet te veranderen,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5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ea typeface="+mn-ea"/>
                <a:cs typeface="+mn-cs"/>
              </a:rPr>
              <a:t>en zij zullen in zijn hand worden overgegeven voor een tijd, tijden en een halve tijd.</a:t>
            </a:r>
            <a:r>
              <a:rPr kumimoji="0" lang="es-ES" sz="175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ea typeface="+mn-ea"/>
                <a:cs typeface="+mn-cs"/>
              </a:rPr>
              <a:t>(Daniel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0533" y="3583347"/>
            <a:ext cx="1873100" cy="3138587"/>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81376" y="2091600"/>
            <a:ext cx="6875839"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Toen er vanuit Rome tien politieke koninkrijken ontstonden (de stammen die het rijk binnenvielen), zou er een ander koninkrijk verschijnen dat drie van de tien koninkrijken omver zou werpen (Dan. 7:23-25).</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278453" y="6059259"/>
            <a:ext cx="5309113" cy="70788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Helaas moesten velen hun loyaliteit met hun bloed bekopen.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252788" y="4735820"/>
            <a:ext cx="5599713"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In tijden van benauwdheden en vervolging stonden trouwe gelovigen standvastig in de verdediging van de waarheid en zochten hun toevlucht in de liefde en zorg van God (Ps. 46:1-3).</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kstvak 2">
            <a:extLst>
              <a:ext uri="{FF2B5EF4-FFF2-40B4-BE49-F238E27FC236}">
                <a16:creationId xmlns:a16="http://schemas.microsoft.com/office/drawing/2014/main" id="{68F29FF6-2F64-1C1A-6DB1-AB4C6BF39823}"/>
              </a:ext>
            </a:extLst>
          </p:cNvPr>
          <p:cNvSpPr txBox="1"/>
          <p:nvPr/>
        </p:nvSpPr>
        <p:spPr>
          <a:xfrm>
            <a:off x="261003" y="76200"/>
            <a:ext cx="1236949" cy="434303"/>
          </a:xfrm>
          <a:prstGeom prst="roundRect">
            <a:avLst>
              <a:gd name="adj" fmla="val 32159"/>
            </a:avLst>
          </a:prstGeom>
          <a:solidFill>
            <a:srgbClr val="FFFFFF"/>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zondag  </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20"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21"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22"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3" dur="1000"/>
                                        <p:tgtEl>
                                          <p:spTgt spid="2">
                                            <p:graphicEl>
                                              <a:dgm id="{133A8FCC-A46B-41FD-8BB9-C03BBB47E7C1}"/>
                                            </p:graphic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6"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7"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8"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9" dur="1000"/>
                                        <p:tgtEl>
                                          <p:spTgt spid="2">
                                            <p:graphicEl>
                                              <a:dgm id="{4C0C64CF-FC34-4BE6-81FC-72164C65F805}"/>
                                            </p:graphic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32"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3"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4"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5" dur="1000"/>
                                        <p:tgtEl>
                                          <p:spTgt spid="2">
                                            <p:graphicEl>
                                              <a:dgm id="{DB1248AC-5C10-4DB3-B7D1-C41E2C67920E}"/>
                                            </p:graphic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8"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9"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40"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41" dur="1000"/>
                                        <p:tgtEl>
                                          <p:spTgt spid="2">
                                            <p:graphicEl>
                                              <a:dgm id="{C84E6F35-AD65-462C-B7D8-44C63EF6306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4" fill="hold" grpId="0" nodeType="clickEffect">
                                  <p:stCondLst>
                                    <p:cond delay="0"/>
                                  </p:stCondLst>
                                  <p:childTnLst>
                                    <p:set>
                                      <p:cBhvr>
                                        <p:cTn id="45"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6"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7"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9"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4" fill="hold" grpId="0" nodeType="clickEffect">
                                  <p:stCondLst>
                                    <p:cond delay="0"/>
                                  </p:stCondLst>
                                  <p:childTnLst>
                                    <p:set>
                                      <p:cBhvr>
                                        <p:cTn id="53"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4"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5"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7"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5" dur="1000" fill="hold"/>
                                        <p:tgtEl>
                                          <p:spTgt spid="4"/>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anim calcmode="lin" valueType="num">
                                      <p:cBhvr>
                                        <p:cTn id="90" dur="1000" fill="hold"/>
                                        <p:tgtEl>
                                          <p:spTgt spid="12"/>
                                        </p:tgtEl>
                                        <p:attrNameLst>
                                          <p:attrName>ppt_x</p:attrName>
                                        </p:attrNameLst>
                                      </p:cBhvr>
                                      <p:tavLst>
                                        <p:tav tm="0">
                                          <p:val>
                                            <p:strVal val="#ppt_x"/>
                                          </p:val>
                                        </p:tav>
                                        <p:tav tm="100000">
                                          <p:val>
                                            <p:strVal val="#ppt_x"/>
                                          </p:val>
                                        </p:tav>
                                      </p:tavLst>
                                    </p:anim>
                                    <p:anim calcmode="lin" valueType="num">
                                      <p:cBhvr>
                                        <p:cTn id="91" dur="900" decel="100000" fill="hold"/>
                                        <p:tgtEl>
                                          <p:spTgt spid="1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CB7A419A-0D5F-FDFF-31C4-6D9EA270FF0F}"/>
              </a:ext>
            </a:extLst>
          </p:cNvPr>
          <p:cNvSpPr txBox="1"/>
          <p:nvPr/>
        </p:nvSpPr>
        <p:spPr>
          <a:xfrm>
            <a:off x="1800520" y="-77593"/>
            <a:ext cx="8663233"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Trouw</a:t>
            </a: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 </a:t>
            </a:r>
            <a:r>
              <a:rPr lang="es-ES" sz="44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tijdens</a:t>
            </a: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 de vervolging</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2" y="617378"/>
            <a:ext cx="10131533" cy="923330"/>
          </a:xfrm>
          <a:prstGeom prst="rect">
            <a:avLst/>
          </a:prstGeom>
          <a:noFill/>
        </p:spPr>
        <p:txBody>
          <a:bodyPr wrap="square">
            <a:spAutoFit/>
          </a:bodyPr>
          <a:lstStyle/>
          <a:p>
            <a:pPr algn="ctr"/>
            <a:r>
              <a:rPr lang="es-ES" b="1" dirty="0">
                <a:solidFill>
                  <a:schemeClr val="accent6">
                    <a:lumMod val="20000"/>
                    <a:lumOff val="80000"/>
                  </a:schemeClr>
                </a:solidFill>
                <a:effectLst>
                  <a:glow rad="88900">
                    <a:srgbClr val="003E09"/>
                  </a:glow>
                </a:effectLst>
                <a:latin typeface="Comic Sans MS" panose="030F0702030302020204" pitchFamily="66" charset="0"/>
              </a:rPr>
              <a:t>“</a:t>
            </a:r>
            <a:r>
              <a:rPr lang="nl-NL" b="1" dirty="0">
                <a:solidFill>
                  <a:schemeClr val="accent6">
                    <a:lumMod val="20000"/>
                    <a:lumOff val="80000"/>
                  </a:schemeClr>
                </a:solidFill>
                <a:effectLst>
                  <a:glow rad="88900">
                    <a:srgbClr val="003E09"/>
                  </a:glow>
                </a:effectLst>
                <a:latin typeface="Comic Sans MS" panose="030F0702030302020204" pitchFamily="66" charset="0"/>
              </a:rPr>
              <a:t>Geliefden, toen ik mij er met alle inzet toe zette u te schrijven over de gemeenschappelijke zaligheid, werd ik genoodzaakt u te schrijven met de aansporing om te strijden voor het geloof dat eenmaal aan de heiligen overgeleverd is.</a:t>
            </a:r>
            <a:r>
              <a:rPr lang="es-ES" b="1" dirty="0">
                <a:solidFill>
                  <a:schemeClr val="accent6">
                    <a:lumMod val="20000"/>
                    <a:lumOff val="80000"/>
                  </a:schemeClr>
                </a:solidFill>
                <a:effectLst>
                  <a:glow rad="88900">
                    <a:srgbClr val="003E09"/>
                  </a:glow>
                </a:effectLst>
                <a:latin typeface="Comic Sans MS" panose="030F0702030302020204" pitchFamily="66" charset="0"/>
              </a:rPr>
              <a:t>” </a:t>
            </a:r>
            <a:r>
              <a:rPr lang="es-ES" sz="1400" b="1" dirty="0">
                <a:solidFill>
                  <a:schemeClr val="accent6">
                    <a:lumMod val="20000"/>
                    <a:lumOff val="80000"/>
                  </a:schemeClr>
                </a:solidFill>
                <a:effectLst>
                  <a:glow rad="88900">
                    <a:srgbClr val="003E09"/>
                  </a:glow>
                </a:effectLst>
                <a:latin typeface="Comic Sans MS" panose="030F0702030302020204" pitchFamily="66" charset="0"/>
              </a:rPr>
              <a:t>(Judas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535052" y="1619687"/>
            <a:ext cx="865694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Toen de Roomse Kerk eenmaal de politieke macht had verworven, begon zij haar macht te gebruiken om van iedereen te eisen dat zij zich aan haar religieuze voorschriften hield, waarvan er vele verdraaid waren.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156" y="1756730"/>
            <a:ext cx="3288897" cy="469842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535052" y="3742608"/>
            <a:ext cx="6234072"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Maar hij kon het niet volledig vernietigen. Er stonden gelovigen op die, geleid door Bijbelse leringen en het advies van Judas opvolgend, krachtig vochten om hun geloof te verdedigen (Judas 1:3).</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535052" y="2687202"/>
            <a:ext cx="8656948"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Daarbij kwam nog de groeiende corruptie onder de religieuze leiders. Om te voorkomen dat de massa in opstand zou komen tegen zijn gezag, nam hij het kostbaarste van hen af: het Woord van God.</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918E90E7-8660-8D0C-DA6C-EF9A91A1CD92}"/>
              </a:ext>
            </a:extLst>
          </p:cNvPr>
          <p:cNvSpPr txBox="1"/>
          <p:nvPr/>
        </p:nvSpPr>
        <p:spPr>
          <a:xfrm>
            <a:off x="3535052" y="5131715"/>
            <a:ext cx="6234072"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Gesterkt door de kracht van het Woord verspreidden zij onbevreesd de leringen ervan. Gesterkt door beloften als Openbaring 2:10 waren ze getrouw tot de dood, wetende dat ze de kroon des levens zouden ontvangen.</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14E14C8E-E163-6ADB-0C18-01210A4A5D77}"/>
              </a:ext>
            </a:extLst>
          </p:cNvPr>
          <p:cNvSpPr txBox="1"/>
          <p:nvPr/>
        </p:nvSpPr>
        <p:spPr>
          <a:xfrm>
            <a:off x="156156" y="143332"/>
            <a:ext cx="1236949" cy="434303"/>
          </a:xfrm>
          <a:prstGeom prst="roundRect">
            <a:avLst>
              <a:gd name="adj" fmla="val 32159"/>
            </a:avLst>
          </a:prstGeom>
          <a:solidFill>
            <a:srgbClr val="C1F3CB"/>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maandag  </a:t>
            </a: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8)">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1659119" y="1536174"/>
            <a:ext cx="8059916"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nl-NL"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libri" panose="020F0502020204030204" pitchFamily="34" charset="0"/>
                <a:ea typeface="Calibri" panose="020F0502020204030204" pitchFamily="34" charset="0"/>
                <a:cs typeface="Calibri" panose="020F0502020204030204" pitchFamily="34" charset="0"/>
              </a:rPr>
              <a:t>DE VERDEDIGING VAN DE WAARHEID</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libri" panose="020F0502020204030204" pitchFamily="34" charset="0"/>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1273831" y="-81280"/>
            <a:ext cx="1079084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ffectLst>
                  <a:glow rad="25400">
                    <a:schemeClr val="accent3">
                      <a:lumMod val="75000"/>
                    </a:schemeClr>
                  </a:glow>
                </a:effectLst>
                <a:latin typeface="Calibri" panose="020F0502020204030204" pitchFamily="34" charset="0"/>
                <a:ea typeface="Calibri" panose="020F0502020204030204" pitchFamily="34" charset="0"/>
                <a:cs typeface="Calibri" panose="020F0502020204030204" pitchFamily="34" charset="0"/>
              </a:rPr>
              <a:t>HET DELEN VAN DE BIJBEL : </a:t>
            </a:r>
            <a:r>
              <a:rPr lang="nl-NL" sz="4400" b="1" dirty="0">
                <a:ln/>
                <a:solidFill>
                  <a:schemeClr val="accent1">
                    <a:lumMod val="40000"/>
                    <a:lumOff val="60000"/>
                  </a:schemeClr>
                </a:solidFill>
                <a:effectLst>
                  <a:glow rad="25400">
                    <a:schemeClr val="accent3">
                      <a:lumMod val="75000"/>
                    </a:schemeClr>
                  </a:glow>
                </a:effectLst>
                <a:latin typeface="Calibri" panose="020F0502020204030204" pitchFamily="34" charset="0"/>
                <a:ea typeface="Calibri" panose="020F0502020204030204" pitchFamily="34" charset="0"/>
                <a:cs typeface="Calibri" panose="020F0502020204030204" pitchFamily="34" charset="0"/>
              </a:rPr>
              <a:t>DE WALDENZEN</a:t>
            </a:r>
            <a:endParaRPr lang="es-ES" sz="4400" b="1" dirty="0">
              <a:ln/>
              <a:solidFill>
                <a:schemeClr val="accent1">
                  <a:lumMod val="40000"/>
                  <a:lumOff val="60000"/>
                </a:schemeClr>
              </a:solidFill>
              <a:effectLst>
                <a:glow rad="25400">
                  <a:schemeClr val="accent3">
                    <a:lumMod val="75000"/>
                  </a:schemeClr>
                </a:glow>
              </a:effectLst>
              <a:latin typeface="Calibri" panose="020F0502020204030204" pitchFamily="34" charset="0"/>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Maar Petrus en de apostelen antwoordden en zeiden: Men moet aan God meer gehoorzaam zijn dan aan mensen.</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(Handelingen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1234912" y="1320585"/>
            <a:ext cx="7126664" cy="1323439"/>
          </a:xfrm>
          <a:prstGeom prst="rect">
            <a:avLst/>
          </a:prstGeom>
          <a:noFill/>
        </p:spPr>
        <p:txBody>
          <a:bodyPr wrap="square" rtlCol="0">
            <a:spAutoFit/>
          </a:bodyPr>
          <a:lstStyle/>
          <a:p>
            <a:pPr algn="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Petrus Waldo (1140-1218), een rijke Franse zakenman die afstand deed van zijn rijkdom om Christus te prediken, stichtte de beweging ‘Armen van Lyon’, bekend als ‘Waldenzen’. Paus Alexander III aanvaardde zijn gelofte van armoede.</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63121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Tegen die tijd had paus Lucius III de volgelingen van Petrus Waldo als ketters veroordeeld. De Franciscanen werden echter een steunpilaar van de Roomse Kerk, terwijl de Waldenzen vervolgd werden tot bijna uitsterving. Waarom?</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111604" y="2951801"/>
            <a:ext cx="6514236"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Kort daarna richtte Franciscus van Assisi (1181-1226), die ook een gelofte van armoede aflegde, goedgekeurd door paus Innocentius III, de Franciscaanse beweging op.</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Voor hun trouw. De eersten waren trouw aan de paus, terwijl de laatstgenoemden trouw waren aan de leringen van de Bijbel.</a:t>
            </a:r>
            <a:endParaRPr lang="es-E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Tekstvak 11">
            <a:extLst>
              <a:ext uri="{FF2B5EF4-FFF2-40B4-BE49-F238E27FC236}">
                <a16:creationId xmlns:a16="http://schemas.microsoft.com/office/drawing/2014/main" id="{CDF103DA-A78A-C551-7624-368E51134F88}"/>
              </a:ext>
            </a:extLst>
          </p:cNvPr>
          <p:cNvSpPr txBox="1"/>
          <p:nvPr/>
        </p:nvSpPr>
        <p:spPr>
          <a:xfrm>
            <a:off x="127319" y="103159"/>
            <a:ext cx="1080000" cy="434303"/>
          </a:xfrm>
          <a:prstGeom prst="roundRect">
            <a:avLst>
              <a:gd name="adj" fmla="val 32159"/>
            </a:avLst>
          </a:prstGeom>
          <a:solidFill>
            <a:srgbClr val="61A281"/>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EAEEF6"/>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B280F9"/>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upLeft)">
                                      <p:cBhvr>
                                        <p:cTn id="28" dur="500"/>
                                        <p:tgtEl>
                                          <p:spTgt spid="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upRight)">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anim calcmode="lin" valueType="num">
                                      <p:cBhvr>
                                        <p:cTn id="54" dur="500" fill="hold"/>
                                        <p:tgtEl>
                                          <p:spTgt spid="7"/>
                                        </p:tgtEl>
                                        <p:attrNameLst>
                                          <p:attrName>ppt_x</p:attrName>
                                        </p:attrNameLst>
                                      </p:cBhvr>
                                      <p:tavLst>
                                        <p:tav tm="0">
                                          <p:val>
                                            <p:fltVal val="0.5"/>
                                          </p:val>
                                        </p:tav>
                                        <p:tav tm="100000">
                                          <p:val>
                                            <p:strVal val="#ppt_x"/>
                                          </p:val>
                                        </p:tav>
                                      </p:tavLst>
                                    </p:anim>
                                    <p:anim calcmode="lin" valueType="num">
                                      <p:cBhvr>
                                        <p:cTn id="55" dur="500" fill="hold"/>
                                        <p:tgtEl>
                                          <p:spTgt spid="7"/>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anim calcmode="lin" valueType="num">
                                      <p:cBhvr>
                                        <p:cTn id="61" dur="500" fill="hold"/>
                                        <p:tgtEl>
                                          <p:spTgt spid="11"/>
                                        </p:tgtEl>
                                        <p:attrNameLst>
                                          <p:attrName>ppt_x</p:attrName>
                                        </p:attrNameLst>
                                      </p:cBhvr>
                                      <p:tavLst>
                                        <p:tav tm="0">
                                          <p:val>
                                            <p:fltVal val="0.5"/>
                                          </p:val>
                                        </p:tav>
                                        <p:tav tm="100000">
                                          <p:val>
                                            <p:strVal val="#ppt_x"/>
                                          </p:val>
                                        </p:tav>
                                      </p:tavLst>
                                    </p:anim>
                                    <p:anim calcmode="lin" valueType="num">
                                      <p:cBhvr>
                                        <p:cTn id="62" dur="500" fill="hold"/>
                                        <p:tgtEl>
                                          <p:spTgt spid="11"/>
                                        </p:tgtEl>
                                        <p:attrNameLst>
                                          <p:attrName>ppt_y</p:attrName>
                                        </p:attrNameLst>
                                      </p:cBhvr>
                                      <p:tavLst>
                                        <p:tav tm="0">
                                          <p:val>
                                            <p:fltVal val="0.5"/>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P spid="12"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926</TotalTime>
  <Words>1818</Words>
  <Application>Microsoft Office PowerPoint</Application>
  <PresentationFormat>Panorámica</PresentationFormat>
  <Paragraphs>110</Paragraphs>
  <Slides>13</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105</cp:revision>
  <dcterms:created xsi:type="dcterms:W3CDTF">2024-04-06T15:01:35Z</dcterms:created>
  <dcterms:modified xsi:type="dcterms:W3CDTF">2024-04-26T06:08:15Z</dcterms:modified>
</cp:coreProperties>
</file>