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8D4"/>
    <a:srgbClr val="307184"/>
    <a:srgbClr val="93EDDA"/>
    <a:srgbClr val="529CCE"/>
    <a:srgbClr val="94D4C7"/>
    <a:srgbClr val="A8F1E2"/>
    <a:srgbClr val="C2FFC2"/>
    <a:srgbClr val="2F120C"/>
    <a:srgbClr val="FFB7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64" autoAdjust="0"/>
  </p:normalViewPr>
  <p:slideViewPr>
    <p:cSldViewPr snapToGrid="0">
      <p:cViewPr varScale="1">
        <p:scale>
          <a:sx n="37" d="100"/>
          <a:sy n="37" d="100"/>
        </p:scale>
        <p:origin x="54" y="9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nl-NL" b="1" dirty="0">
              <a:effectLst/>
              <a:latin typeface="Calibri" panose="020F0502020204030204" pitchFamily="34" charset="0"/>
              <a:ea typeface="Calibri" panose="020F0502020204030204" pitchFamily="34" charset="0"/>
              <a:cs typeface="Calibri" panose="020F0502020204030204" pitchFamily="34" charset="0"/>
            </a:rPr>
            <a:t>Er was een demon in de kerk. Er is “onkruid” in de kerk, en we kunnen ze niet onderscheiden (Mat. 13:24-30).</a:t>
          </a:r>
          <a:endParaRPr lang="es-ES" dirty="0">
            <a:effectLst/>
            <a:latin typeface="Calibri" panose="020F0502020204030204" pitchFamily="34" charset="0"/>
            <a:ea typeface="Calibri" panose="020F0502020204030204" pitchFamily="34" charset="0"/>
            <a:cs typeface="Calibri" panose="020F0502020204030204" pitchFamily="34" charset="0"/>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nl-NL" b="1" dirty="0">
              <a:effectLst/>
              <a:latin typeface="Calibri" panose="020F0502020204030204" pitchFamily="34" charset="0"/>
              <a:ea typeface="Calibri" panose="020F0502020204030204" pitchFamily="34" charset="0"/>
              <a:cs typeface="Calibri" panose="020F0502020204030204" pitchFamily="34" charset="0"/>
            </a:rPr>
            <a:t>De demon wist wie Jezus was en zocht naar een manier om Zijn invloed te neutraliseren.</a:t>
          </a:r>
          <a:endParaRPr lang="es-ES" dirty="0">
            <a:effectLst/>
            <a:latin typeface="Calibri" panose="020F0502020204030204" pitchFamily="34" charset="0"/>
            <a:ea typeface="Calibri" panose="020F0502020204030204" pitchFamily="34" charset="0"/>
            <a:cs typeface="Calibri" panose="020F0502020204030204" pitchFamily="34" charset="0"/>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nl-N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Jezus beval hem te zwijgen. Het was niet het moment om zichzelf als de Messias te openbaren.</a:t>
          </a:r>
          <a:endParaRPr lang="es-E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Calibri" panose="020F0502020204030204" pitchFamily="34" charset="0"/>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Nadat Hij hem had genezen, gaf Hij twee bevelen met een dubbel doel        (Markus 1:44)</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Laat jezelf zien aan de priesters</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toonde zijn respect voor de wet</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 gaf de priesters de gelegenheid Hem als de Messias te aanvaarden.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zwijgen opleggen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voorkwam dat de priesters zich bij voorbaat tegen de melaatse zouden keren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vermeed het wekken van messiaanse verwachtingen bij de menigte</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nl-NL" sz="1700" b="1" kern="1200" dirty="0">
              <a:effectLst/>
              <a:latin typeface="Calibri" panose="020F0502020204030204" pitchFamily="34" charset="0"/>
              <a:ea typeface="Calibri" panose="020F0502020204030204" pitchFamily="34" charset="0"/>
              <a:cs typeface="Calibri" panose="020F0502020204030204" pitchFamily="34" charset="0"/>
            </a:rPr>
            <a:t>Er was een demon in de kerk. Er is “onkruid” in de kerk, en we kunnen ze niet onderscheiden (Mat. 13:24-30).</a:t>
          </a:r>
          <a:endParaRPr lang="es-ES" sz="1700" kern="1200" dirty="0">
            <a:effectLst/>
            <a:latin typeface="Calibri" panose="020F0502020204030204" pitchFamily="34" charset="0"/>
            <a:ea typeface="Calibri" panose="020F0502020204030204" pitchFamily="34" charset="0"/>
            <a:cs typeface="Calibri" panose="020F0502020204030204" pitchFamily="34" charset="0"/>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Calibri" panose="020F0502020204030204" pitchFamily="34" charset="0"/>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nl-NL" sz="1700" b="1" kern="1200" dirty="0">
              <a:effectLst/>
              <a:latin typeface="Calibri" panose="020F0502020204030204" pitchFamily="34" charset="0"/>
              <a:ea typeface="Calibri" panose="020F0502020204030204" pitchFamily="34" charset="0"/>
              <a:cs typeface="Calibri" panose="020F0502020204030204" pitchFamily="34" charset="0"/>
            </a:rPr>
            <a:t>De demon wist wie Jezus was en zocht naar een manier om Zijn invloed te neutraliseren.</a:t>
          </a:r>
          <a:endParaRPr lang="es-ES" sz="1700" kern="1200" dirty="0">
            <a:effectLst/>
            <a:latin typeface="Calibri" panose="020F0502020204030204" pitchFamily="34" charset="0"/>
            <a:ea typeface="Calibri" panose="020F0502020204030204" pitchFamily="34" charset="0"/>
            <a:cs typeface="Calibri" panose="020F0502020204030204" pitchFamily="34" charset="0"/>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nl-NL" sz="17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Jezus beval hem te zwijgen. Het was niet het moment om zichzelf als de Messias te openbaren.</a:t>
          </a:r>
          <a:endParaRPr lang="es-ES" sz="17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Nadat Hij hem had genezen, gaf Hij twee bevelen met een dubbel doel        (Markus 1:44)</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Laat jezelf zien aan de priesters</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toonde zijn respect voor de wet</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 gaf de priesters de gelegenheid Hem als de Messias te aanvaarden.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zwijgen opleggen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voorkwam dat de priesters zich bij voorbaat tegen de melaatse zouden keren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vermeed het wekken van messiaanse verwachtingen bij de menigte</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AF9EAAC-A61C-494F-972E-736DF4819AAA}" type="datetimeFigureOut">
              <a:rPr lang="es-ES" smtClean="0"/>
              <a:pPr/>
              <a:t>12/07/2024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5EDB03C5-E108-4969-9DF6-9440DE0424FA}" type="slidenum">
              <a:rPr lang="es-ES" smtClean="0"/>
              <a:pPr/>
              <a:t>‹Nº›</a:t>
            </a:fld>
            <a:endParaRPr lang="es-ES" dirty="0"/>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87F35979-8E94-4217-9DE6-DE25763825D7}" type="datetimeFigureOut">
              <a:rPr lang="es-ES" smtClean="0"/>
              <a:pPr/>
              <a:t>12/07/2024</a:t>
            </a:fld>
            <a:endParaRPr lang="es-ES" dirty="0"/>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A14EF870-E7D2-4AAC-9B16-2C0C63F83CB6}" type="slidenum">
              <a:rPr lang="es-ES" smtClean="0"/>
              <a:pPr/>
              <a:t>‹Nº›</a:t>
            </a:fld>
            <a:endParaRPr lang="es-ES" dirty="0"/>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2B69537-2A60-420C-B346-C175C25B0EDD}" type="datetimeFigureOut">
              <a:rPr lang="es-ES" smtClean="0"/>
              <a:pPr/>
              <a:t>12/07/2024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7A71755-5112-4934-9115-8982FC6A3E0A}" type="slidenum">
              <a:rPr lang="es-ES" smtClean="0"/>
              <a:pPr/>
              <a:t>‹Nº›</a:t>
            </a:fld>
            <a:endParaRPr lang="es-ES" dirty="0"/>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nl-NL"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EEN DAG IN DE BEDIENING VAN JEZUS</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10043815" y="6374045"/>
            <a:ext cx="2071080" cy="338554"/>
          </a:xfrm>
          <a:prstGeom prst="rect">
            <a:avLst/>
          </a:prstGeom>
          <a:noFill/>
        </p:spPr>
        <p:txBody>
          <a:bodyPr wrap="none" rtlCol="0">
            <a:spAutoFit/>
          </a:bodyPr>
          <a:lstStyle/>
          <a:p>
            <a:pPr algn="r"/>
            <a:r>
              <a:rPr lang="nl-NL" sz="1600" b="1" dirty="0">
                <a:solidFill>
                  <a:srgbClr val="D4BDB0"/>
                </a:solidFill>
                <a:effectLst>
                  <a:outerShdw blurRad="38100" dist="38100" dir="2700000" algn="tl">
                    <a:srgbClr val="000000">
                      <a:alpha val="43137"/>
                    </a:srgbClr>
                  </a:outerShdw>
                </a:effectLst>
                <a:latin typeface="Calibri" panose="020F0502020204030204" pitchFamily="34" charset="0"/>
              </a:rPr>
              <a:t>Les 2 voor 13 juli 2024</a:t>
            </a:r>
            <a:endParaRPr lang="en" sz="1600" b="1" dirty="0">
              <a:solidFill>
                <a:srgbClr val="D4BDB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6599940" cy="769441"/>
          </a:xfrm>
          <a:prstGeom prst="rect">
            <a:avLst/>
          </a:prstGeom>
          <a:noFill/>
        </p:spPr>
        <p:txBody>
          <a:bodyPr wrap="square">
            <a:spAutoFit/>
          </a:bodyPr>
          <a:lstStyle/>
          <a:p>
            <a:pPr algn="ctr"/>
            <a:r>
              <a:rPr lang="nl-NL"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latin typeface="Calibri" panose="020F0502020204030204" pitchFamily="34" charset="0"/>
              </a:rPr>
              <a:t>BID EN PREEK</a:t>
            </a:r>
            <a:endPar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583043" y="591219"/>
            <a:ext cx="848415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En 's morgens vroeg, nog diep in de nacht, stond Hij op, ging naar buiten en begaf Zich naar een eenzame plaats, en bad daar.</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(Markus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83127" y="1348796"/>
            <a:ext cx="728164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Op zondag wachtten de discipelen tot Jezus in de stad zou preken. Maar de plannen van Jezus waren anders. Hij zou vele anderen ten goede komen met zijn woorden en daden (Markus 1:36-39).</a:t>
            </a:r>
            <a:endParaRPr lang="en" sz="2000" b="1" dirty="0">
              <a:latin typeface="Calibri" panose="020F0502020204030204" pitchFamily="34" charset="0"/>
            </a:endParaRP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2392" y="3749965"/>
            <a:ext cx="3472229" cy="2658908"/>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3962401" y="4564990"/>
            <a:ext cx="806767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Elke dag zocht Jezus God in gebed, en Hij nodigt ons uit om Hem te imiteren (Markus 6:46; Lukas 3:21; 5:16; 9:18; 11:1; 18:1). In bijzondere situaties wijdde Hij zelfs hele nachten aan gebed (Lukas 6:12-13; Mattheüs 14:21-23).</a:t>
            </a:r>
            <a:endParaRPr lang="en" sz="2000" b="1" dirty="0">
              <a:latin typeface="Calibri" panose="020F0502020204030204" pitchFamily="34" charset="0"/>
            </a:endParaRP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83126" y="2489584"/>
            <a:ext cx="742299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Jezus handelde niet op eigen initiatief. Zoals gewoonlijk was Hij eerst met zijn Vader gaan praten, zodat Hij Hem kon vertellen wat Hij die dag moest doen (Markus 1:35; Joh. 8:28).</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2BDA0610-0C72-A2DF-02CE-90CC805B91DB}"/>
              </a:ext>
            </a:extLst>
          </p:cNvPr>
          <p:cNvSpPr txBox="1"/>
          <p:nvPr/>
        </p:nvSpPr>
        <p:spPr>
          <a:xfrm>
            <a:off x="3962401" y="5888429"/>
            <a:ext cx="806767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Moeten wij niet, net als Jezus, God elke dag in gebed zoeken om Zijn wil te kennen? Zullen we Hem in bijzondere situaties niet vooral in gebed zoeken?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96BF51C5-69C9-DCD0-7F22-98EDD2CD5D94}"/>
              </a:ext>
            </a:extLst>
          </p:cNvPr>
          <p:cNvSpPr txBox="1"/>
          <p:nvPr/>
        </p:nvSpPr>
        <p:spPr>
          <a:xfrm>
            <a:off x="10783011" y="61076"/>
            <a:ext cx="1236949" cy="434303"/>
          </a:xfrm>
          <a:prstGeom prst="roundRect">
            <a:avLst>
              <a:gd name="adj" fmla="val 32159"/>
            </a:avLst>
          </a:prstGeom>
          <a:solidFill>
            <a:srgbClr val="F4F457"/>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8DA14C"/>
                </a:solidFill>
                <a:effectLst>
                  <a:innerShdw blurRad="63500" dist="50800" dir="13500000">
                    <a:srgbClr val="000000">
                      <a:alpha val="50000"/>
                    </a:srgbClr>
                  </a:innerShdw>
                </a:effectLst>
                <a:latin typeface="Comic Sans MS" panose="030F0702030302020204" pitchFamily="66" charset="0"/>
              </a:rPr>
              <a:t>woensdag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900" decel="100000" fill="hold"/>
                                        <p:tgtEl>
                                          <p:spTgt spid="1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1810326" y="-57150"/>
            <a:ext cx="10381673" cy="769441"/>
          </a:xfrm>
          <a:prstGeom prst="rect">
            <a:avLst/>
          </a:prstGeom>
          <a:noFill/>
        </p:spPr>
        <p:txBody>
          <a:bodyPr wrap="square">
            <a:spAutoFit/>
          </a:bodyPr>
          <a:lstStyle/>
          <a:p>
            <a:pPr algn="ctr"/>
            <a:r>
              <a:rPr lang="nl-NL" sz="4400" b="1" dirty="0">
                <a:ln w="12700" cmpd="sng">
                  <a:solidFill>
                    <a:schemeClr val="accent4"/>
                  </a:solidFill>
                  <a:prstDash val="solid"/>
                </a:ln>
                <a:solidFill>
                  <a:srgbClr val="FF0000"/>
                </a:solidFill>
                <a:effectLst>
                  <a:outerShdw blurRad="38100" dist="38100" dir="2700000" algn="tl">
                    <a:srgbClr val="000000">
                      <a:alpha val="71000"/>
                    </a:srgbClr>
                  </a:outerShdw>
                </a:effectLst>
                <a:latin typeface="Calibri" panose="020F0502020204030204" pitchFamily="34" charset="0"/>
              </a:rPr>
              <a:t>GENEES EN RESPECTEER DE WET</a:t>
            </a:r>
            <a:endParaRPr lang="en" sz="4400" b="1" dirty="0">
              <a:ln w="12700" cmpd="sng">
                <a:solidFill>
                  <a:schemeClr val="accent4"/>
                </a:solidFill>
                <a:prstDash val="solid"/>
              </a:ln>
              <a:solidFill>
                <a:srgbClr val="FF0000"/>
              </a:solidFill>
              <a:effectLst>
                <a:outerShdw blurRad="38100" dist="38100" dir="2700000" algn="tl">
                  <a:srgbClr val="000000">
                    <a:alpha val="71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452582" y="501313"/>
            <a:ext cx="1171084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nl-NL" b="1" dirty="0">
                <a:solidFill>
                  <a:srgbClr val="C00000"/>
                </a:solidFill>
                <a:latin typeface="Comic Sans MS" panose="030F0702030302020204" pitchFamily="66" charset="0"/>
              </a:rPr>
              <a:t>Denk erom dat u tegen niemand iets zegt, maar ga heen, laat uzelf aan de priester zien, en breng als offer voor uw reiniging wat Mozes voorgeschreven heeft, tot een getuigenis voor hen.</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(Markus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1221" y="1201617"/>
            <a:ext cx="7952205" cy="646331"/>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De melaatse, geïsoleerd van elk menselijk contact vanwege zijn ziekte, knielde voor Jezus en smeekte om genezing (Lev. 13:45; Markus 1:40).</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2684557599"/>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11221" y="3232942"/>
            <a:ext cx="7952205"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Als wij met onze zonden en vuiligheid tot Jezus komen, zal Hij niet van ons wijken. Hij zal ons vergeving en genezing geven, waardoor we net als Hij rein worden.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1909503"/>
            <a:ext cx="7981950"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Voor de menigte doet Jezus iets dat in strijd is met de wet: Hij raakt de melaatse aan en wordt daardoor onrein. Maar in plaats van de onreinheid van de melaatse te ontvangen, ontving de melaatse de genezing van Jezus.</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AC5D4970-F268-5CA0-6FE6-3B90B839F456}"/>
              </a:ext>
            </a:extLst>
          </p:cNvPr>
          <p:cNvSpPr txBox="1"/>
          <p:nvPr/>
        </p:nvSpPr>
        <p:spPr>
          <a:xfrm>
            <a:off x="137240" y="116733"/>
            <a:ext cx="1553015" cy="434303"/>
          </a:xfrm>
          <a:prstGeom prst="roundRect">
            <a:avLst>
              <a:gd name="adj" fmla="val 32159"/>
            </a:avLst>
          </a:prstGeom>
          <a:solidFill>
            <a:srgbClr val="98FF98"/>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B7998F"/>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D8C85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50"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E9F0718-86AD-4144-94E0-888551AD0C6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63" dur="500"/>
                                        <p:tgtEl>
                                          <p:spTgt spid="2">
                                            <p:graphicEl>
                                              <a:dgm id="{B4EB38D3-D434-42DD-A2E1-C57F19950AAD}"/>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6" dur="500"/>
                                        <p:tgtEl>
                                          <p:spTgt spid="2">
                                            <p:graphicEl>
                                              <a:dgm id="{3C0011EA-7A4C-4BF2-BF98-C9AE9B8378D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71" dur="500"/>
                                        <p:tgtEl>
                                          <p:spTgt spid="2">
                                            <p:graphicEl>
                                              <a:dgm id="{A1CE3E22-5047-4ABA-84B2-009AC3F5FE6E}"/>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4" dur="500"/>
                                        <p:tgtEl>
                                          <p:spTgt spid="2">
                                            <p:graphicEl>
                                              <a:dgm id="{00175583-3F81-48EA-8A88-0AD11337755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9" dur="500"/>
                                        <p:tgtEl>
                                          <p:spTgt spid="2">
                                            <p:graphicEl>
                                              <a:dgm id="{AAB14C4E-EB3F-4B63-A3E5-8C7FEFE744DE}"/>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82" dur="500"/>
                                        <p:tgtEl>
                                          <p:spTgt spid="2">
                                            <p:graphicEl>
                                              <a:dgm id="{818DD2AE-9A1C-483E-A733-B2B033A2446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7" dur="500"/>
                                        <p:tgtEl>
                                          <p:spTgt spid="2">
                                            <p:graphicEl>
                                              <a:dgm id="{8EC96310-F468-49E7-87A0-EE785DBACD38}"/>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90" dur="500"/>
                                        <p:tgtEl>
                                          <p:spTgt spid="2">
                                            <p:graphicEl>
                                              <a:dgm id="{15DA4E20-7669-4312-A511-02D49C6300C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5" dur="500"/>
                                        <p:tgtEl>
                                          <p:spTgt spid="2">
                                            <p:graphicEl>
                                              <a:dgm id="{FD8E8B9F-AFB5-45E2-BE81-E69F72320E45}"/>
                                            </p:graphic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8" dur="500"/>
                                        <p:tgtEl>
                                          <p:spTgt spid="2">
                                            <p:graphicEl>
                                              <a:dgm id="{56B951E8-A7F9-4B70-9A57-099C2A28B372}"/>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103" dur="500"/>
                                        <p:tgtEl>
                                          <p:spTgt spid="2">
                                            <p:graphicEl>
                                              <a:dgm id="{8F056144-A1FB-4626-BA89-593032624CAB}"/>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6"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076036" y="581680"/>
            <a:ext cx="10039927" cy="5447645"/>
          </a:xfrm>
          <a:prstGeom prst="rect">
            <a:avLst/>
          </a:prstGeom>
          <a:noFill/>
        </p:spPr>
        <p:txBody>
          <a:bodyPr wrap="square">
            <a:spAutoFit/>
          </a:bodyPr>
          <a:lstStyle/>
          <a:p>
            <a:pPr>
              <a:spcBef>
                <a:spcPts val="600"/>
              </a:spcBef>
            </a:pPr>
            <a:r>
              <a:rPr lang="nl-NL" sz="2900" b="1" dirty="0">
                <a:latin typeface="Constantia" panose="02030602050306030303" pitchFamily="18" charset="0"/>
              </a:rPr>
              <a:t>‘Het leven van de Heiland op aarde was niet gemakkelijk. Maar Hij werd nooit moe van het werken om verloren mensen te redden. Hij leidde een onzelfzuchtig leven vanaf Zijn geboorte tot aan Zijn dood. Hij probeerde niet vrij te zijn van hard werken en vermoeiende reizen. Hij zei dat de Zoon des mensen ‘niet gekomen is om gediend te worden, maar om te dienen en Zijn leven te geven om veel mensen te verlossen.’ Mattheüs 20:28. Dit was het enige grote doel van Zijn leven. Al het andere was minder belangrijk. Het doen van Gods wil en het voltooien van Zijn werk was voor Hem als eten en drinken. Er was geen sprake van egoïsme in Zijn werk.’</a:t>
            </a:r>
            <a:endParaRPr lang="en" sz="29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4820824" y="6029325"/>
            <a:ext cx="6142451" cy="338554"/>
          </a:xfrm>
          <a:prstGeom prst="rect">
            <a:avLst/>
          </a:prstGeom>
          <a:noFill/>
        </p:spPr>
        <p:txBody>
          <a:bodyPr wrap="none" rtlCol="0">
            <a:spAutoFit/>
          </a:bodyPr>
          <a:lstStyle/>
          <a:p>
            <a:pPr algn="r"/>
            <a:r>
              <a:rPr lang="nl-NL" sz="1600" b="1" dirty="0">
                <a:latin typeface="Calibri" panose="020F0502020204030204" pitchFamily="34" charset="0"/>
              </a:rPr>
              <a:t>Ellen G. White (Schreden naar Christus – Leven en Werken, blz. 51, 52)</a:t>
            </a:r>
            <a:endParaRPr lang="en" sz="1600" b="1" dirty="0">
              <a:latin typeface="Calibri" panose="020F0502020204030204" pitchFamily="34" charset="0"/>
            </a:endParaRP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0" y="308113"/>
            <a:ext cx="4438649" cy="6376104"/>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0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rPr>
              <a:t>“</a:t>
            </a:r>
            <a:r>
              <a:rPr kumimoji="0" lang="nl-NL" sz="40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rPr>
              <a:t>En Jezus zei tegen hen: ‘Kom en volg Mij, en Ik zal maken dat u vissers van mensen wordt.’“</a:t>
            </a:r>
            <a:endParaRPr kumimoji="0" lang="es-ES" sz="40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4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rPr>
              <a:t>(Markus 1:17, </a:t>
            </a:r>
            <a:r>
              <a:rPr kumimoji="0" lang="es-ES"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rPr>
              <a:t>HSV</a:t>
            </a:r>
            <a:r>
              <a:rPr kumimoji="0" lang="es-ES" sz="24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12700">
                <a:solidFill>
                  <a:srgbClr val="1453A0"/>
                </a:solidFill>
                <a:prstDash val="solid"/>
              </a:ln>
              <a:solidFill>
                <a:srgbClr val="67A8D4"/>
              </a:solid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7B0AEC"/>
                </a:solidFill>
                <a:latin typeface="Calibri" panose="020F0502020204030204" pitchFamily="34" charset="0"/>
              </a:rPr>
              <a:t>Speciale activiteiten</a:t>
            </a:r>
            <a:r>
              <a:rPr lang="en" sz="2000" b="1" dirty="0">
                <a:solidFill>
                  <a:srgbClr val="7B0AEC"/>
                </a:solidFill>
                <a:latin typeface="Calibri" panose="020F0502020204030204" pitchFamily="34" charset="0"/>
              </a:rPr>
              <a:t>:</a:t>
            </a:r>
          </a:p>
          <a:p>
            <a:pPr lvl="1">
              <a:spcBef>
                <a:spcPts val="600"/>
              </a:spcBef>
            </a:pPr>
            <a:r>
              <a:rPr lang="nl-NL" sz="2000" b="1" dirty="0">
                <a:latin typeface="Calibri" panose="020F0502020204030204" pitchFamily="34" charset="0"/>
              </a:rPr>
              <a:t>Roep discipelen. Markus</a:t>
            </a:r>
            <a:r>
              <a:rPr lang="en" sz="2000" b="1" dirty="0">
                <a:latin typeface="Calibri" panose="020F0502020204030204" pitchFamily="34" charset="0"/>
              </a:rPr>
              <a:t> 1:16-20.</a:t>
            </a:r>
          </a:p>
          <a:p>
            <a:pPr>
              <a:spcBef>
                <a:spcPts val="1800"/>
              </a:spcBef>
            </a:pPr>
            <a:r>
              <a:rPr lang="nl-NL" sz="2000" b="1" dirty="0">
                <a:solidFill>
                  <a:srgbClr val="B81111"/>
                </a:solidFill>
                <a:latin typeface="Calibri" panose="020F0502020204030204" pitchFamily="34" charset="0"/>
              </a:rPr>
              <a:t>Activiteiten op Sabbat</a:t>
            </a:r>
            <a:r>
              <a:rPr lang="en" sz="2000" b="1" dirty="0">
                <a:solidFill>
                  <a:srgbClr val="B81111"/>
                </a:solidFill>
                <a:latin typeface="Calibri" panose="020F0502020204030204" pitchFamily="34" charset="0"/>
              </a:rPr>
              <a:t>:</a:t>
            </a:r>
          </a:p>
          <a:p>
            <a:pPr lvl="1">
              <a:spcBef>
                <a:spcPts val="600"/>
              </a:spcBef>
            </a:pPr>
            <a:r>
              <a:rPr lang="nl-NL" sz="2000" b="1" dirty="0">
                <a:latin typeface="Calibri" panose="020F0502020204030204" pitchFamily="34" charset="0"/>
              </a:rPr>
              <a:t>Preek</a:t>
            </a:r>
            <a:r>
              <a:rPr lang="nl-NL" sz="2000" b="1" dirty="0">
                <a:solidFill>
                  <a:srgbClr val="FF0000"/>
                </a:solidFill>
                <a:latin typeface="Calibri" panose="020F0502020204030204" pitchFamily="34" charset="0"/>
              </a:rPr>
              <a:t> </a:t>
            </a:r>
            <a:r>
              <a:rPr lang="nl-NL" sz="2000" b="1" dirty="0">
                <a:latin typeface="Calibri" panose="020F0502020204030204" pitchFamily="34" charset="0"/>
              </a:rPr>
              <a:t>in de synagoge. Markus</a:t>
            </a:r>
            <a:r>
              <a:rPr lang="en" sz="2000" b="1" dirty="0">
                <a:latin typeface="Calibri" panose="020F0502020204030204" pitchFamily="34" charset="0"/>
              </a:rPr>
              <a:t> 1:21-28.</a:t>
            </a:r>
          </a:p>
          <a:p>
            <a:pPr lvl="1">
              <a:spcBef>
                <a:spcPts val="600"/>
              </a:spcBef>
            </a:pPr>
            <a:r>
              <a:rPr lang="nl-NL" sz="2000" b="1" dirty="0">
                <a:latin typeface="Calibri" panose="020F0502020204030204" pitchFamily="34" charset="0"/>
              </a:rPr>
              <a:t>Genees. Markus </a:t>
            </a:r>
            <a:r>
              <a:rPr lang="en" sz="2000" b="1" dirty="0">
                <a:latin typeface="Calibri" panose="020F0502020204030204" pitchFamily="34" charset="0"/>
              </a:rPr>
              <a:t>1:29-34.</a:t>
            </a:r>
          </a:p>
          <a:p>
            <a:pPr>
              <a:spcBef>
                <a:spcPts val="1800"/>
              </a:spcBef>
            </a:pPr>
            <a:r>
              <a:rPr lang="nl-NL" sz="2000" b="1" dirty="0">
                <a:solidFill>
                  <a:srgbClr val="29870C"/>
                </a:solidFill>
                <a:latin typeface="Calibri" panose="020F0502020204030204" pitchFamily="34" charset="0"/>
              </a:rPr>
              <a:t>Dagelijkse activiteiten</a:t>
            </a:r>
            <a:r>
              <a:rPr lang="en" sz="2000" b="1" dirty="0">
                <a:solidFill>
                  <a:srgbClr val="29870C"/>
                </a:solidFill>
                <a:latin typeface="Calibri" panose="020F0502020204030204" pitchFamily="34" charset="0"/>
              </a:rPr>
              <a:t>:</a:t>
            </a:r>
          </a:p>
          <a:p>
            <a:pPr lvl="1">
              <a:spcBef>
                <a:spcPts val="600"/>
              </a:spcBef>
            </a:pPr>
            <a:r>
              <a:rPr lang="nl-NL" sz="2000" b="1" dirty="0">
                <a:latin typeface="Calibri" panose="020F0502020204030204" pitchFamily="34" charset="0"/>
              </a:rPr>
              <a:t>Bid en preek. Markus</a:t>
            </a:r>
            <a:r>
              <a:rPr lang="en" sz="2000" b="1" dirty="0">
                <a:latin typeface="Calibri" panose="020F0502020204030204" pitchFamily="34" charset="0"/>
              </a:rPr>
              <a:t> 1:35-39.</a:t>
            </a:r>
          </a:p>
          <a:p>
            <a:pPr lvl="1">
              <a:spcBef>
                <a:spcPts val="600"/>
              </a:spcBef>
            </a:pPr>
            <a:r>
              <a:rPr lang="nl-NL" sz="2000" b="1" dirty="0">
                <a:latin typeface="Calibri" panose="020F0502020204030204" pitchFamily="34" charset="0"/>
              </a:rPr>
              <a:t>Genees en respecteer de Wet.</a:t>
            </a:r>
            <a:r>
              <a:rPr lang="nl-NL" sz="2000" b="1" dirty="0">
                <a:solidFill>
                  <a:srgbClr val="FF0000"/>
                </a:solidFill>
                <a:latin typeface="Calibri" panose="020F0502020204030204" pitchFamily="34" charset="0"/>
              </a:rPr>
              <a:t> </a:t>
            </a:r>
            <a:r>
              <a:rPr lang="nl-NL" sz="2000" b="1" dirty="0">
                <a:latin typeface="Calibri" panose="020F0502020204030204" pitchFamily="34" charset="0"/>
              </a:rPr>
              <a:t>Markus </a:t>
            </a:r>
            <a:r>
              <a:rPr lang="en" sz="2000" b="1" dirty="0">
                <a:latin typeface="Calibri" panose="020F0502020204030204" pitchFamily="34" charset="0"/>
              </a:rPr>
              <a:t>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147781" y="105440"/>
            <a:ext cx="666259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 zou een dag uit het leven van Jezus eruitzien? Wat als we hem een ​​hele week zouden vergezellen?</a:t>
            </a:r>
            <a:endParaRPr lang="en" sz="2000" b="1" dirty="0">
              <a:latin typeface="Calibri" panose="020F0502020204030204" pitchFamily="34" charset="0"/>
            </a:endParaRP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147780" y="1537168"/>
            <a:ext cx="6662593"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Wij zullen Jezus vergezellen tijdens een oproep aan een groep vissers om Hem fulltime te volgen; tijdens het genieten van een drukke sabbatdag; en ten slotte zullen we zien wat hun dagelijkse gewoonten waren.</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EE025ACE-C457-5DF8-71B0-FBADCE2DDCBE}"/>
              </a:ext>
            </a:extLst>
          </p:cNvPr>
          <p:cNvSpPr txBox="1"/>
          <p:nvPr/>
        </p:nvSpPr>
        <p:spPr>
          <a:xfrm>
            <a:off x="147780" y="812139"/>
            <a:ext cx="666259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Markus helpt ons deze ervaring te beleven in het laatste deel van zijn eerste hoofdstuk (Markus 1:16-45).</a:t>
            </a:r>
            <a:endParaRPr lang="en" sz="2000" b="1" dirty="0">
              <a:latin typeface="Calibri" panose="020F0502020204030204" pitchFamily="34" charset="0"/>
            </a:endParaRP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nl-NL"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latin typeface="Calibri" panose="020F0502020204030204" pitchFamily="34" charset="0"/>
              </a:rPr>
              <a:t>SPECIALE ACTIVITEITEN</a:t>
            </a:r>
            <a:endPar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latin typeface="Calibri" panose="020F0502020204030204" pitchFamily="34" charset="0"/>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6668279"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nl-NL"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ROEP DISCIPELEN</a:t>
            </a:r>
            <a:endPar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76216"/>
            <a:ext cx="6814663"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En Jezus zei tegen hen: Kom en volg Mij, en Ik zal maken dat u vissers van mensen wordt</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(Markus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Markus wordt gekenmerkt door zijn beknoptheid. Als we de andere evangeliën niet zouden raadplegen, zouden we tot verkeerde conclusies kunnen komen over deze roeping.</a:t>
            </a:r>
            <a:endParaRPr lang="en" sz="2000" b="1" dirty="0">
              <a:latin typeface="Calibri" panose="020F0502020204030204" pitchFamily="34" charset="0"/>
            </a:endParaRP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5312583"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Jezus preekt vanuit de boot van Petrus, en dan vindt er een wonderbaarlijke vangst plaats. De netten van de vier broers scheurden bijna door het aantal vissen (Lukas 5:1-7). Terwijl Jakobus en Johannes de netten repareren, valt Petrus aan de voeten van Jezus neer (Lukas 5:8-11).</a:t>
            </a:r>
            <a:endParaRPr lang="en" sz="2000" b="1" dirty="0">
              <a:latin typeface="Calibri" panose="020F0502020204030204" pitchFamily="34" charset="0"/>
            </a:endParaRP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Dit was niet de eerste keer dat deze mannen Jezus ontmoetten. Als volgelingen van Johannes de Doper hadden ze zijn woorden over Jezus gehoord en waren ze hem gevolgd. De eersten die dit deden waren Andreas en Johannes, gevolgd door hun respectieve broers (Johannes 1:35-42).</a:t>
            </a:r>
            <a:endParaRPr lang="en" sz="2000" b="1" dirty="0">
              <a:latin typeface="Calibri" panose="020F0502020204030204" pitchFamily="34" charset="0"/>
            </a:endParaRPr>
          </a:p>
        </p:txBody>
      </p:sp>
      <p:sp>
        <p:nvSpPr>
          <p:cNvPr id="24" name="CuadroTexto 23">
            <a:extLst>
              <a:ext uri="{FF2B5EF4-FFF2-40B4-BE49-F238E27FC236}">
                <a16:creationId xmlns:a16="http://schemas.microsoft.com/office/drawing/2014/main" id="{348E9CAC-0B46-2D52-F537-6897DD283ECA}"/>
              </a:ext>
            </a:extLst>
          </p:cNvPr>
          <p:cNvSpPr txBox="1"/>
          <p:nvPr/>
        </p:nvSpPr>
        <p:spPr>
          <a:xfrm>
            <a:off x="92364" y="5557680"/>
            <a:ext cx="7690737" cy="1200329"/>
          </a:xfrm>
          <a:prstGeom prst="rect">
            <a:avLst/>
          </a:prstGeom>
          <a:noFill/>
        </p:spPr>
        <p:txBody>
          <a:bodyPr wrap="square">
            <a:spAutoFit/>
          </a:bodyPr>
          <a:lstStyle/>
          <a:p>
            <a:pPr>
              <a:spcBef>
                <a:spcPts val="600"/>
              </a:spcBef>
            </a:pPr>
            <a:r>
              <a:rPr lang="nl-NL" b="1" dirty="0">
                <a:latin typeface="Calibri" panose="020F0502020204030204" pitchFamily="34" charset="0"/>
              </a:rPr>
              <a:t>Jakobus en Johannes lieten hun vader met de leiding over het familiebedrijf achter, en Petrus en Andreas verlieten hun levensonderhoud om zielenwinnaars te worden. Door de oproep van Jezus te gehoorzamen, veranderden ze hun leven, en dat van de hele wereld.</a:t>
            </a:r>
            <a:endParaRPr lang="en" b="1" dirty="0">
              <a:latin typeface="Calibri" panose="020F0502020204030204" pitchFamily="34" charset="0"/>
            </a:endParaRPr>
          </a:p>
        </p:txBody>
      </p:sp>
      <p:sp>
        <p:nvSpPr>
          <p:cNvPr id="7" name="Tekstvak 6">
            <a:extLst>
              <a:ext uri="{FF2B5EF4-FFF2-40B4-BE49-F238E27FC236}">
                <a16:creationId xmlns:a16="http://schemas.microsoft.com/office/drawing/2014/main" id="{4E0C3FC7-367B-84BD-7A7C-C12FB4A7C4D9}"/>
              </a:ext>
            </a:extLst>
          </p:cNvPr>
          <p:cNvSpPr txBox="1"/>
          <p:nvPr/>
        </p:nvSpPr>
        <p:spPr>
          <a:xfrm>
            <a:off x="10673090" y="152625"/>
            <a:ext cx="1236949" cy="434303"/>
          </a:xfrm>
          <a:prstGeom prst="roundRect">
            <a:avLst>
              <a:gd name="adj" fmla="val 32159"/>
            </a:avLst>
          </a:prstGeom>
          <a:solidFill>
            <a:srgbClr val="93EDDA"/>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307184"/>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25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7" fill="hold">
                            <p:stCondLst>
                              <p:cond delay="12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nl-NL"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latin typeface="Calibri" panose="020F0502020204030204" pitchFamily="34" charset="0"/>
              </a:rPr>
              <a:t>ACTIVITEITEN OP SABBAT</a:t>
            </a:r>
            <a:endPar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latin typeface="Calibri" panose="020F0502020204030204" pitchFamily="34" charset="0"/>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1757856" y="0"/>
            <a:ext cx="7633794"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nl-NL" sz="4400" b="1" dirty="0">
                <a:ln w="22225">
                  <a:noFill/>
                  <a:prstDash val="solid"/>
                </a:ln>
                <a:solidFill>
                  <a:schemeClr val="accent2">
                    <a:lumMod val="40000"/>
                    <a:lumOff val="60000"/>
                  </a:schemeClr>
                </a:solidFill>
                <a:latin typeface="Calibri" panose="020F0502020204030204" pitchFamily="34" charset="0"/>
              </a:rPr>
              <a:t>PREEK IN DE SYNAGOGE</a:t>
            </a:r>
            <a:endParaRPr lang="en" sz="4400" b="1" dirty="0">
              <a:ln w="22225">
                <a:noFill/>
                <a:prstDash val="solid"/>
              </a:ln>
              <a:solidFill>
                <a:schemeClr val="accent2">
                  <a:lumMod val="40000"/>
                  <a:lumOff val="60000"/>
                </a:schemeClr>
              </a:solidFill>
              <a:latin typeface="Calibri" panose="020F0502020204030204" pitchFamily="34" charset="0"/>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1699491" y="666273"/>
            <a:ext cx="7633794"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En zij kwamen in </a:t>
            </a:r>
            <a:r>
              <a:rPr lang="nl-NL"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Kapernaüm</a:t>
            </a:r>
            <a:r>
              <a:rPr lang="nl-NL"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en op de sabbat ging Hij meteen naar de synagoge en gaf Hij onderwijs.</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(Markus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707886"/>
          </a:xfrm>
          <a:prstGeom prst="rect">
            <a:avLst/>
          </a:prstGeom>
          <a:noFill/>
        </p:spPr>
        <p:txBody>
          <a:bodyPr wrap="square" rtlCol="0">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rPr>
              <a:t>De evangeliën maken duidelijk dat op sabbat naar de synagoge gaan een gewoonte van Jezus was, en geen geïsoleerde gebeurtenis (Lukas 4:16).</a:t>
            </a:r>
            <a:endParaRPr lang="en"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1485950507"/>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323439"/>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rPr>
              <a:t>Maar niet iedereen was blij. De vijand besloot de dienst te onderbreken, in de hoop de invloed van Jezus teniet te doen (Markus 1:23-26). Een snelle interventie zorgde ervoor dat de mensen nog meer door Hem beïnvloed werden (Markus 1:27-28).</a:t>
            </a:r>
            <a:endParaRPr lang="en"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rPr>
              <a:t>Hoe reageerden mensen op de prediking van Jezus? (Markus 1:22).</a:t>
            </a:r>
            <a:endParaRPr lang="en"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400110"/>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rPr>
              <a:t>Drie feiten vallen op in dit verhaal:</a:t>
            </a:r>
            <a:endParaRPr lang="en" sz="2000" b="1" dirty="0">
              <a:solidFill>
                <a:schemeClr val="bg1"/>
              </a:solidFill>
              <a:effectLst>
                <a:glow rad="101600">
                  <a:srgbClr val="3F211A"/>
                </a:glow>
                <a:outerShdw blurRad="38100" dist="38100" dir="2700000" algn="tl">
                  <a:srgbClr val="000000">
                    <a:alpha val="43137"/>
                  </a:srgbClr>
                </a:outerShdw>
              </a:effectLst>
              <a:latin typeface="Calibri" panose="020F0502020204030204" pitchFamily="34" charset="0"/>
            </a:endParaRPr>
          </a:p>
        </p:txBody>
      </p:sp>
      <p:sp>
        <p:nvSpPr>
          <p:cNvPr id="2" name="Tekstvak 1">
            <a:extLst>
              <a:ext uri="{FF2B5EF4-FFF2-40B4-BE49-F238E27FC236}">
                <a16:creationId xmlns:a16="http://schemas.microsoft.com/office/drawing/2014/main" id="{3183F4E6-EFAD-A20B-C540-CD1B57AA3CBE}"/>
              </a:ext>
            </a:extLst>
          </p:cNvPr>
          <p:cNvSpPr txBox="1"/>
          <p:nvPr/>
        </p:nvSpPr>
        <p:spPr>
          <a:xfrm>
            <a:off x="137240" y="116733"/>
            <a:ext cx="1236949" cy="434303"/>
          </a:xfrm>
          <a:prstGeom prst="roundRect">
            <a:avLst>
              <a:gd name="adj" fmla="val 32159"/>
            </a:avLst>
          </a:prstGeom>
          <a:solidFill>
            <a:srgbClr val="C2FFC2"/>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2F120C"/>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D8C85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4)">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strips(upRight)">
                                      <p:cBhvr>
                                        <p:cTn id="49" dur="500"/>
                                        <p:tgtEl>
                                          <p:spTgt spid="9"/>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strips(upLeft)">
                                      <p:cBhvr>
                                        <p:cTn id="58" dur="500"/>
                                        <p:tgtEl>
                                          <p:spTgt spid="11"/>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7" dur="1000"/>
                                        <p:tgtEl>
                                          <p:spTgt spid="18">
                                            <p:graphicEl>
                                              <a:dgm id="{78E2A81B-2DB6-4EA6-BFA5-CECBC545C4AD}"/>
                                            </p:graphicEl>
                                          </p:spTgt>
                                        </p:tgtEl>
                                      </p:cBhvr>
                                    </p:animEffect>
                                    <p:anim calcmode="lin" valueType="num">
                                      <p:cBhvr>
                                        <p:cTn id="68"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4" dur="500"/>
                                        <p:tgtEl>
                                          <p:spTgt spid="18">
                                            <p:graphicEl>
                                              <a:dgm id="{1F1B129A-2439-447A-96BB-D71F763F95D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9" dur="1000"/>
                                        <p:tgtEl>
                                          <p:spTgt spid="18">
                                            <p:graphicEl>
                                              <a:dgm id="{348BA8F0-75E9-46E8-9DDA-F69576D26EBF}"/>
                                            </p:graphicEl>
                                          </p:spTgt>
                                        </p:tgtEl>
                                      </p:cBhvr>
                                    </p:animEffect>
                                    <p:anim calcmode="lin" valueType="num">
                                      <p:cBhvr>
                                        <p:cTn id="80"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6" dur="500"/>
                                        <p:tgtEl>
                                          <p:spTgt spid="18">
                                            <p:graphicEl>
                                              <a:dgm id="{05BAB352-7CE5-4613-9F54-717DF064B952}"/>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91" dur="1000"/>
                                        <p:tgtEl>
                                          <p:spTgt spid="18">
                                            <p:graphicEl>
                                              <a:dgm id="{6FF5312E-9F45-469A-AF3A-453531A07A51}"/>
                                            </p:graphicEl>
                                          </p:spTgt>
                                        </p:tgtEl>
                                      </p:cBhvr>
                                    </p:animEffect>
                                    <p:anim calcmode="lin" valueType="num">
                                      <p:cBhvr>
                                        <p:cTn id="92"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8"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D0C93E01-7D64-B267-D5F3-3852EE6CAC4B}"/>
              </a:ext>
            </a:extLst>
          </p:cNvPr>
          <p:cNvSpPr txBox="1"/>
          <p:nvPr/>
        </p:nvSpPr>
        <p:spPr>
          <a:xfrm>
            <a:off x="155641" y="-99587"/>
            <a:ext cx="4197283" cy="1015663"/>
          </a:xfrm>
          <a:prstGeom prst="rect">
            <a:avLst/>
          </a:prstGeom>
          <a:noFill/>
        </p:spPr>
        <p:txBody>
          <a:bodyPr wrap="square">
            <a:spAutoFit/>
          </a:bodyPr>
          <a:lstStyle/>
          <a:p>
            <a:r>
              <a:rPr lang="nl-NL"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latin typeface="Calibri" panose="020F0502020204030204" pitchFamily="34" charset="0"/>
              </a:rPr>
              <a:t>GENEES</a:t>
            </a:r>
            <a:endPar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3604846" y="123110"/>
            <a:ext cx="8587153" cy="584775"/>
          </a:xfrm>
          <a:prstGeom prst="rect">
            <a:avLst/>
          </a:prstGeom>
          <a:noFill/>
        </p:spPr>
        <p:txBody>
          <a:bodyPr wrap="square">
            <a:spAutoFit/>
          </a:bodyPr>
          <a:lstStyle/>
          <a:p>
            <a:pPr algn="ctr"/>
            <a:r>
              <a:rPr lang="en"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Toen het nu avond geworden was en de zon onderging, brachten ze bij Hem allen die er slecht aan toe waren, en hen die door demonen bezeten waren.</a:t>
            </a:r>
            <a:r>
              <a:rPr lang="en"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(Markus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6" y="904804"/>
            <a:ext cx="8881653" cy="969496"/>
          </a:xfrm>
          <a:prstGeom prst="rect">
            <a:avLst/>
          </a:prstGeom>
          <a:noFill/>
        </p:spPr>
        <p:txBody>
          <a:bodyPr wrap="square" rtlCol="0">
            <a:spAutoFit/>
          </a:bodyPr>
          <a:lstStyle/>
          <a:p>
            <a:pPr>
              <a:spcBef>
                <a:spcPts val="600"/>
              </a:spcBef>
            </a:pPr>
            <a:r>
              <a:rPr lang="nl-NL" sz="1900" b="1" dirty="0">
                <a:latin typeface="Calibri" panose="020F0502020204030204" pitchFamily="34" charset="0"/>
              </a:rPr>
              <a:t>Aan het einde van de dienst in de synagoge trok Jezus zich met zijn vier discipelen terug in het huis van Petrus om in alle privacy van een maaltijd te genieten (Markus 1:29).</a:t>
            </a:r>
            <a:endParaRPr lang="en" sz="1900" b="1" dirty="0">
              <a:latin typeface="Calibri" panose="020F0502020204030204" pitchFamily="34" charset="0"/>
            </a:endParaRPr>
          </a:p>
        </p:txBody>
      </p:sp>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42033"/>
            <a:ext cx="5494248" cy="1554272"/>
          </a:xfrm>
          <a:prstGeom prst="rect">
            <a:avLst/>
          </a:prstGeom>
          <a:noFill/>
        </p:spPr>
        <p:txBody>
          <a:bodyPr wrap="square">
            <a:spAutoFit/>
          </a:bodyPr>
          <a:lstStyle/>
          <a:p>
            <a:pPr>
              <a:spcBef>
                <a:spcPts val="600"/>
              </a:spcBef>
            </a:pPr>
            <a:r>
              <a:rPr lang="nl-NL" sz="1900" b="1" dirty="0">
                <a:latin typeface="Calibri" panose="020F0502020204030204" pitchFamily="34" charset="0"/>
              </a:rPr>
              <a:t>Het wonder van de bezetene was het onderwerp van gesprek in veel huizen in Kafarnaüm. Dus aan het einde van de heilige uren van de sabbat, toen de zon onderging, brachten ze veel zieke mensen naar Jezus om genezen te worden (Markus 1:32-34).</a:t>
            </a:r>
            <a:endParaRPr lang="en" sz="1900" b="1" dirty="0">
              <a:latin typeface="Calibri" panose="020F0502020204030204" pitchFamily="34" charset="0"/>
            </a:endParaRP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839553"/>
            <a:ext cx="6420255" cy="1261884"/>
          </a:xfrm>
          <a:prstGeom prst="rect">
            <a:avLst/>
          </a:prstGeom>
          <a:noFill/>
        </p:spPr>
        <p:txBody>
          <a:bodyPr wrap="square">
            <a:spAutoFit/>
          </a:bodyPr>
          <a:lstStyle/>
          <a:p>
            <a:pPr>
              <a:spcBef>
                <a:spcPts val="600"/>
              </a:spcBef>
            </a:pPr>
            <a:r>
              <a:rPr lang="nl-NL" sz="1900" b="1" dirty="0">
                <a:latin typeface="Calibri" panose="020F0502020204030204" pitchFamily="34" charset="0"/>
              </a:rPr>
              <a:t>Wat een plezier! Wat een kreten van lof weerklonken in Simons huis! En niet alleen waren de genezen mensen aan het </a:t>
            </a:r>
            <a:r>
              <a:rPr lang="nl-NL" sz="1900" b="1" dirty="0" err="1">
                <a:latin typeface="Calibri" panose="020F0502020204030204" pitchFamily="34" charset="0"/>
              </a:rPr>
              <a:t>lofprijzen</a:t>
            </a:r>
            <a:r>
              <a:rPr lang="nl-NL" sz="1900" b="1" dirty="0">
                <a:latin typeface="Calibri" panose="020F0502020204030204" pitchFamily="34" charset="0"/>
              </a:rPr>
              <a:t>, Jezus zelf was er ook blij mee dat Hij hen genezing bracht.</a:t>
            </a:r>
            <a:endParaRPr lang="en" sz="1900" b="1" dirty="0">
              <a:latin typeface="Calibri" panose="020F0502020204030204" pitchFamily="34" charset="0"/>
            </a:endParaRPr>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834832"/>
            <a:ext cx="8726009" cy="1261884"/>
          </a:xfrm>
          <a:prstGeom prst="rect">
            <a:avLst/>
          </a:prstGeom>
          <a:noFill/>
        </p:spPr>
        <p:txBody>
          <a:bodyPr wrap="square">
            <a:spAutoFit/>
          </a:bodyPr>
          <a:lstStyle/>
          <a:p>
            <a:pPr>
              <a:spcBef>
                <a:spcPts val="600"/>
              </a:spcBef>
            </a:pPr>
            <a:r>
              <a:rPr lang="nl-NL" sz="1900" b="1" dirty="0">
                <a:latin typeface="Calibri" panose="020F0502020204030204" pitchFamily="34" charset="0"/>
              </a:rPr>
              <a:t>Terwijl ze de tafel aan het klaarmaken waren, vertelden ze Jezus over de schoonmoeder van Petrus, die last had van koorts (Markus 1:30). Eenmaal genezen wijdde deze vrouw zich aan het dienen van de gasten (Markus 1:31). De voordelen die Jezus ons schenkt, wekken bij ons het verlangen op om ze met anderen te delen.</a:t>
            </a:r>
            <a:endParaRPr lang="en" sz="1900" b="1" dirty="0">
              <a:latin typeface="Calibri" panose="020F0502020204030204" pitchFamily="34" charset="0"/>
            </a:endParaRPr>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420254" cy="677108"/>
          </a:xfrm>
          <a:prstGeom prst="rect">
            <a:avLst/>
          </a:prstGeom>
          <a:noFill/>
        </p:spPr>
        <p:txBody>
          <a:bodyPr wrap="square">
            <a:spAutoFit/>
          </a:bodyPr>
          <a:lstStyle/>
          <a:p>
            <a:pPr>
              <a:spcBef>
                <a:spcPts val="600"/>
              </a:spcBef>
            </a:pPr>
            <a:r>
              <a:rPr lang="nl-NL" sz="1900" b="1" dirty="0">
                <a:latin typeface="Calibri" panose="020F0502020204030204" pitchFamily="34" charset="0"/>
              </a:rPr>
              <a:t>Na een vermoeiende dag, tot diep in de nacht, kon Jezus eindelijk rusten.</a:t>
            </a:r>
            <a:endParaRPr lang="en" sz="1900" b="1" dirty="0">
              <a:latin typeface="Calibri" panose="020F0502020204030204" pitchFamily="34" charset="0"/>
            </a:endParaRP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
        <p:nvSpPr>
          <p:cNvPr id="2" name="Tekstvak 1">
            <a:extLst>
              <a:ext uri="{FF2B5EF4-FFF2-40B4-BE49-F238E27FC236}">
                <a16:creationId xmlns:a16="http://schemas.microsoft.com/office/drawing/2014/main" id="{3A79EE57-09ED-FA15-1309-A7D280C8A057}"/>
              </a:ext>
            </a:extLst>
          </p:cNvPr>
          <p:cNvSpPr txBox="1"/>
          <p:nvPr/>
        </p:nvSpPr>
        <p:spPr>
          <a:xfrm>
            <a:off x="78584" y="869535"/>
            <a:ext cx="1236949" cy="434303"/>
          </a:xfrm>
          <a:prstGeom prst="roundRect">
            <a:avLst>
              <a:gd name="adj" fmla="val 32159"/>
            </a:avLst>
          </a:prstGeom>
          <a:solidFill>
            <a:srgbClr val="FFB7F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4B446D"/>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D8C85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8C859"/>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9075" y="1103448"/>
            <a:ext cx="2751261" cy="3592857"/>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100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nl-NL"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latin typeface="Calibri" panose="020F0502020204030204" pitchFamily="34" charset="0"/>
              </a:rPr>
              <a:t>DAGELIJKSE ACTIVITEITEN</a:t>
            </a:r>
            <a:endPar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latin typeface="Calibri" panose="020F0502020204030204" pitchFamily="34" charset="0"/>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3466</TotalTime>
  <Words>1379</Words>
  <Application>Microsoft Office PowerPoint</Application>
  <PresentationFormat>Panorámica</PresentationFormat>
  <Paragraphs>66</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86</cp:revision>
  <dcterms:created xsi:type="dcterms:W3CDTF">2024-06-08T05:54:19Z</dcterms:created>
  <dcterms:modified xsi:type="dcterms:W3CDTF">2024-07-12T05:57:08Z</dcterms:modified>
</cp:coreProperties>
</file>