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04" r:id="rId4"/>
    <p:sldId id="257" r:id="rId5"/>
    <p:sldId id="258" r:id="rId6"/>
    <p:sldId id="259" r:id="rId7"/>
    <p:sldId id="260" r:id="rId8"/>
    <p:sldId id="305" r:id="rId9"/>
    <p:sldId id="262" r:id="rId10"/>
    <p:sldId id="263" r:id="rId11"/>
    <p:sldId id="264" r:id="rId12"/>
    <p:sldId id="303"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3B04"/>
    <a:srgbClr val="683191"/>
    <a:srgbClr val="3D1C55"/>
    <a:srgbClr val="CCCCE5"/>
    <a:srgbClr val="165A9D"/>
    <a:srgbClr val="FD98E9"/>
    <a:srgbClr val="501574"/>
    <a:srgbClr val="F9D25B"/>
    <a:srgbClr val="030EB0"/>
    <a:srgbClr val="C0C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101"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 het pad</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Binnen een paar dagen sterft het zaad </a:t>
          </a:r>
          <a:r>
            <a:rPr lang="en" sz="2000" b="1" dirty="0">
              <a:latin typeface="Calibri" panose="020F0502020204030204" pitchFamily="34" charset="0"/>
              <a:ea typeface="Calibri" panose="020F0502020204030204" pitchFamily="34" charset="0"/>
              <a:cs typeface="Calibri" panose="020F0502020204030204" pitchFamily="34" charset="0"/>
            </a:rPr>
            <a:t>(Markus 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tussen stenen</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Binnen een paar weken sterft het zaad</a:t>
          </a:r>
          <a:br>
            <a:rPr lang="es-ES" sz="2000" b="1" dirty="0">
              <a:latin typeface="Calibri" panose="020F0502020204030204" pitchFamily="34" charset="0"/>
              <a:ea typeface="Calibri" panose="020F0502020204030204" pitchFamily="34" charset="0"/>
              <a:cs typeface="Calibri" panose="020F0502020204030204" pitchFamily="34" charset="0"/>
            </a:rPr>
          </a:br>
          <a:r>
            <a:rPr lang="en" sz="2000" b="1" dirty="0">
              <a:latin typeface="Calibri" panose="020F0502020204030204" pitchFamily="34" charset="0"/>
              <a:ea typeface="Calibri" panose="020F0502020204030204" pitchFamily="34" charset="0"/>
              <a:cs typeface="Calibri" panose="020F0502020204030204" pitchFamily="34" charset="0"/>
            </a:rPr>
            <a:t>(Markus 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tussen doornen</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nl-NL" sz="2000" b="1" dirty="0">
              <a:latin typeface="Calibri" panose="020F0502020204030204" pitchFamily="34" charset="0"/>
              <a:ea typeface="Calibri" panose="020F0502020204030204" pitchFamily="34" charset="0"/>
              <a:cs typeface="Calibri" panose="020F0502020204030204" pitchFamily="34" charset="0"/>
            </a:rPr>
            <a:t>Binnen een paar maanden sterft het zaad </a:t>
          </a:r>
          <a:r>
            <a:rPr lang="en" sz="2000" b="1" dirty="0">
              <a:latin typeface="Calibri" panose="020F0502020204030204" pitchFamily="34" charset="0"/>
              <a:ea typeface="Calibri" panose="020F0502020204030204" pitchFamily="34" charset="0"/>
              <a:cs typeface="Calibri" panose="020F0502020204030204" pitchFamily="34" charset="0"/>
            </a:rPr>
            <a:t>(Markus 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 goede grond</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nl-NL" sz="2000" b="1" u="none" dirty="0">
              <a:latin typeface="Calibri" panose="020F0502020204030204" pitchFamily="34" charset="0"/>
              <a:ea typeface="Calibri" panose="020F0502020204030204" pitchFamily="34" charset="0"/>
              <a:cs typeface="Calibri" panose="020F0502020204030204" pitchFamily="34" charset="0"/>
            </a:rPr>
            <a:t>Aan het einde van het seizoen draagt ​​het zaad vrucht </a:t>
          </a:r>
          <a:r>
            <a:rPr lang="en" sz="2000" b="1" u="none" dirty="0">
              <a:latin typeface="Calibri" panose="020F0502020204030204" pitchFamily="34" charset="0"/>
              <a:ea typeface="Calibri" panose="020F0502020204030204" pitchFamily="34" charset="0"/>
              <a:cs typeface="Calibri" panose="020F0502020204030204" pitchFamily="34" charset="0"/>
            </a:rPr>
            <a:t>(Markus 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 het pad</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Ze hebben geen interesse en Satan leidt hen op een dwaalspoor </a:t>
          </a:r>
          <a:r>
            <a:rPr lang="en" sz="1800" b="1" dirty="0">
              <a:latin typeface="Calibri" panose="020F0502020204030204" pitchFamily="34" charset="0"/>
              <a:ea typeface="Calibri" panose="020F0502020204030204" pitchFamily="34" charset="0"/>
              <a:cs typeface="Calibri" panose="020F0502020204030204" pitchFamily="34" charset="0"/>
            </a:rPr>
            <a:t>(Markus 4:15)</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Tussen stenen</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Ze ontvangen het woord, maar verdragen de beproevingen niet</a:t>
          </a:r>
          <a:r>
            <a:rPr lang="en" sz="1800" b="1" dirty="0">
              <a:latin typeface="Calibri" panose="020F0502020204030204" pitchFamily="34" charset="0"/>
              <a:ea typeface="Calibri" panose="020F0502020204030204" pitchFamily="34" charset="0"/>
              <a:cs typeface="Calibri" panose="020F0502020204030204" pitchFamily="34" charset="0"/>
            </a:rPr>
            <a:t> (Markus 4:16-17)</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Tussen doornen</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lIns="252000" tIns="0" rIns="0" bIns="0" anchor="t" anchorCtr="0"/>
        <a:lstStyle/>
        <a:p>
          <a:r>
            <a:rPr lang="nl-NL" sz="1800" b="1" dirty="0">
              <a:latin typeface="Calibri" panose="020F0502020204030204" pitchFamily="34" charset="0"/>
              <a:ea typeface="Calibri" panose="020F0502020204030204" pitchFamily="34" charset="0"/>
              <a:cs typeface="Calibri" panose="020F0502020204030204" pitchFamily="34" charset="0"/>
            </a:rPr>
            <a:t>Ze ontvangen het woord, maar voelen zich op hun gemak</a:t>
          </a:r>
          <a:r>
            <a:rPr lang="en" sz="1800" b="1" dirty="0">
              <a:latin typeface="Calibri" panose="020F0502020204030204" pitchFamily="34" charset="0"/>
              <a:ea typeface="Calibri" panose="020F0502020204030204" pitchFamily="34" charset="0"/>
              <a:cs typeface="Calibri" panose="020F0502020204030204" pitchFamily="34" charset="0"/>
            </a:rPr>
            <a:t> (Markus 4:18-19)</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 goede grond</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bg2"/>
        </a:solidFill>
      </dgm:spPr>
      <dgm:t>
        <a:bodyPr tIns="0" rIns="216000"/>
        <a:lstStyle/>
        <a:p>
          <a:r>
            <a:rPr lang="nl-NL" sz="1800" b="1" dirty="0">
              <a:latin typeface="Calibri" panose="020F0502020204030204" pitchFamily="34" charset="0"/>
              <a:ea typeface="Calibri" panose="020F0502020204030204" pitchFamily="34" charset="0"/>
              <a:cs typeface="Calibri" panose="020F0502020204030204" pitchFamily="34" charset="0"/>
            </a:rPr>
            <a:t>Ze weerstaan ​​de beproevingen en nemen geen genoegen. Ze dragen vrucht</a:t>
          </a:r>
          <a:r>
            <a:rPr lang="en" sz="1800" b="1" dirty="0">
              <a:latin typeface="Calibri" panose="020F0502020204030204" pitchFamily="34" charset="0"/>
              <a:ea typeface="Calibri" panose="020F0502020204030204" pitchFamily="34" charset="0"/>
              <a:cs typeface="Calibri" panose="020F0502020204030204" pitchFamily="34" charset="0"/>
            </a:rPr>
            <a:t> (Markus 4:20)</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219636"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216153" custLinFactNeighborX="-67460" custLinFactNeighborY="2060"/>
      <dgm:spPr>
        <a:prstGeom prst="roundRect">
          <a:avLst/>
        </a:prstGeom>
      </dgm:spPr>
    </dgm:pt>
    <dgm:pt modelId="{7577070F-68EE-46BF-94D7-0DD34B6FE624}" type="pres">
      <dgm:prSet presAssocID="{8FD64FF5-D023-43A1-834A-547DBCF7C8F0}" presName="child4Text" presStyleLbl="bgAcc1" presStyleIdx="3" presStyleCnt="4">
        <dgm:presLayoutVars>
          <dgm:bulletEnabled val="1"/>
        </dgm:presLayoutVars>
      </dgm:prSet>
      <dgm:spPr>
        <a:prstGeom prst="roundRect">
          <a:avLst/>
        </a:prstGeom>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Graan</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Aar</a:t>
          </a: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Korrel</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
    <dgm:cxn modelId="{070FD146-EE3D-4F58-8C2C-90551CC6B923}" type="presOf" srcId="{5825EADE-16B2-4123-B2A6-E9A2CDA3F6E6}" destId="{9AA26D14-39E6-4E82-9B46-13471A44E430}" srcOrd="0" destOrd="0" presId="urn:microsoft.com/office/officeart/2005/8/layout/vList3"/>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
    <dgm:cxn modelId="{0AD753D7-2878-4AED-90AD-371B2A785955}" type="presOf" srcId="{1D68A674-1DE5-4323-B32D-53EED5A67125}" destId="{8BA70435-5FAD-42E8-9F23-90240F30B4C7}" srcOrd="0" destOrd="0" presId="urn:microsoft.com/office/officeart/2005/8/layout/vList3"/>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
    <dgm:cxn modelId="{81CB2D54-B393-466B-92A9-E6495341534B}" type="presParOf" srcId="{7FAAFE69-1A22-4F50-9954-F168DFBB8BD9}" destId="{C0B3A958-0776-44B9-B7C7-E8872E090D6B}" srcOrd="0" destOrd="0" presId="urn:microsoft.com/office/officeart/2005/8/layout/vList3"/>
    <dgm:cxn modelId="{85B79684-2890-494A-9CE7-6C5E3018CDC9}" type="presParOf" srcId="{7FAAFE69-1A22-4F50-9954-F168DFBB8BD9}" destId="{ABA808DD-1189-44FF-B581-DD7BBCE32F8A}" srcOrd="1" destOrd="0" presId="urn:microsoft.com/office/officeart/2005/8/layout/vList3"/>
    <dgm:cxn modelId="{DAEA2875-7FE1-407F-ACCE-4506309D0B0C}" type="presParOf" srcId="{8BA70435-5FAD-42E8-9F23-90240F30B4C7}" destId="{9DC8D688-8A36-45C4-BF41-B031D213D749}" srcOrd="1" destOrd="0" presId="urn:microsoft.com/office/officeart/2005/8/layout/vList3"/>
    <dgm:cxn modelId="{03E32E70-6150-4BAA-AE79-72298E2C650E}" type="presParOf" srcId="{8BA70435-5FAD-42E8-9F23-90240F30B4C7}" destId="{683A1D57-D035-4040-8081-45091B2A1D73}" srcOrd="2" destOrd="0" presId="urn:microsoft.com/office/officeart/2005/8/layout/vList3"/>
    <dgm:cxn modelId="{24EE5F70-5B26-46B2-8C08-6BC3BE31671B}" type="presParOf" srcId="{683A1D57-D035-4040-8081-45091B2A1D73}" destId="{1AC7A243-61B0-4E04-8942-4D8F704535D2}" srcOrd="0" destOrd="0" presId="urn:microsoft.com/office/officeart/2005/8/layout/vList3"/>
    <dgm:cxn modelId="{BE6FE939-9A9B-4EF3-A717-3AC1E96C6DB9}" type="presParOf" srcId="{683A1D57-D035-4040-8081-45091B2A1D73}" destId="{9AA26D14-39E6-4E82-9B46-13471A44E430}" srcOrd="1" destOrd="0" presId="urn:microsoft.com/office/officeart/2005/8/layout/vList3"/>
    <dgm:cxn modelId="{E7512C63-2E07-4C76-BC7A-1F61C9D5B8CB}" type="presParOf" srcId="{8BA70435-5FAD-42E8-9F23-90240F30B4C7}" destId="{61FBBEDE-778F-4790-BFD2-0154001AE3CC}" srcOrd="3" destOrd="0" presId="urn:microsoft.com/office/officeart/2005/8/layout/vList3"/>
    <dgm:cxn modelId="{068B26E7-12E6-4007-B228-B13FA564972D}" type="presParOf" srcId="{8BA70435-5FAD-42E8-9F23-90240F30B4C7}" destId="{64A705E1-D376-4AFA-B88E-133E0119C9A6}" srcOrd="4" destOrd="0" presId="urn:microsoft.com/office/officeart/2005/8/layout/vList3"/>
    <dgm:cxn modelId="{3A14FAB2-A712-4808-BD34-DDFDD5377CC8}" type="presParOf" srcId="{64A705E1-D376-4AFA-B88E-133E0119C9A6}" destId="{22BDD43C-4E0C-456C-8FF6-04452655EE07}" srcOrd="0" destOrd="0" presId="urn:microsoft.com/office/officeart/2005/8/layout/vList3"/>
    <dgm:cxn modelId="{20550378-F570-4D42-B58A-48F2122929F7}" type="presParOf" srcId="{64A705E1-D376-4AFA-B88E-133E0119C9A6}" destId="{111DDA5F-B481-4D23-8A95-865B9A8A4D1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nl-NL" sz="2000" b="1" kern="1200" dirty="0">
              <a:latin typeface="Calibri" panose="020F0502020204030204" pitchFamily="34" charset="0"/>
              <a:ea typeface="Calibri" panose="020F0502020204030204" pitchFamily="34" charset="0"/>
              <a:cs typeface="Calibri" panose="020F0502020204030204" pitchFamily="34" charset="0"/>
            </a:rPr>
            <a:t>Binnen een paar maanden sterft het zaad </a:t>
          </a:r>
          <a:r>
            <a:rPr lang="en" sz="2000" b="1" kern="1200" dirty="0">
              <a:latin typeface="Calibri" panose="020F0502020204030204" pitchFamily="34" charset="0"/>
              <a:ea typeface="Calibri" panose="020F0502020204030204" pitchFamily="34" charset="0"/>
              <a:cs typeface="Calibri" panose="020F0502020204030204" pitchFamily="34" charset="0"/>
            </a:rPr>
            <a:t>(Markus 4:7)</a:t>
          </a:r>
        </a:p>
      </dsp:txBody>
      <dsp:txXfrm>
        <a:off x="6295727"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nl-NL" sz="2000" b="1" u="none" kern="1200" dirty="0">
              <a:latin typeface="Calibri" panose="020F0502020204030204" pitchFamily="34" charset="0"/>
              <a:ea typeface="Calibri" panose="020F0502020204030204" pitchFamily="34" charset="0"/>
              <a:cs typeface="Calibri" panose="020F0502020204030204" pitchFamily="34" charset="0"/>
            </a:rPr>
            <a:t>Aan het einde van het seizoen draagt ​​het zaad vrucht </a:t>
          </a:r>
          <a:r>
            <a:rPr lang="en" sz="2000" b="1" u="none" kern="1200" dirty="0">
              <a:latin typeface="Calibri" panose="020F0502020204030204" pitchFamily="34" charset="0"/>
              <a:ea typeface="Calibri" panose="020F0502020204030204" pitchFamily="34" charset="0"/>
              <a:cs typeface="Calibri" panose="020F0502020204030204" pitchFamily="34" charset="0"/>
            </a:rPr>
            <a:t>(Markus 4:8)</a:t>
          </a:r>
        </a:p>
      </dsp:txBody>
      <dsp:txXfrm>
        <a:off x="30388" y="3603681"/>
        <a:ext cx="2925173" cy="976745"/>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nl-NL" sz="2000" b="1" kern="1200" dirty="0">
              <a:latin typeface="Calibri" panose="020F0502020204030204" pitchFamily="34" charset="0"/>
              <a:ea typeface="Calibri" panose="020F0502020204030204" pitchFamily="34" charset="0"/>
              <a:cs typeface="Calibri" panose="020F0502020204030204" pitchFamily="34" charset="0"/>
            </a:rPr>
            <a:t>Binnen een paar weken sterft het zaad</a:t>
          </a:r>
          <a:br>
            <a:rPr lang="es-ES" sz="2000" b="1" kern="1200" dirty="0">
              <a:latin typeface="Calibri" panose="020F0502020204030204" pitchFamily="34" charset="0"/>
              <a:ea typeface="Calibri" panose="020F0502020204030204" pitchFamily="34" charset="0"/>
              <a:cs typeface="Calibri" panose="020F0502020204030204" pitchFamily="34" charset="0"/>
            </a:rPr>
          </a:br>
          <a:r>
            <a:rPr lang="en" sz="2000" b="1" kern="1200" dirty="0">
              <a:latin typeface="Calibri" panose="020F0502020204030204" pitchFamily="34" charset="0"/>
              <a:ea typeface="Calibri" panose="020F0502020204030204" pitchFamily="34" charset="0"/>
              <a:cs typeface="Calibri" panose="020F0502020204030204" pitchFamily="34" charset="0"/>
            </a:rPr>
            <a:t>(Markus 4:5-6)</a:t>
          </a: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nl-NL" sz="2000" b="1" kern="1200" dirty="0">
              <a:latin typeface="Calibri" panose="020F0502020204030204" pitchFamily="34" charset="0"/>
              <a:ea typeface="Calibri" panose="020F0502020204030204" pitchFamily="34" charset="0"/>
              <a:cs typeface="Calibri" panose="020F0502020204030204" pitchFamily="34" charset="0"/>
            </a:rPr>
            <a:t>Binnen een paar dagen sterft het zaad </a:t>
          </a:r>
          <a:r>
            <a:rPr lang="en" sz="2000" b="1" kern="1200" dirty="0">
              <a:latin typeface="Calibri" panose="020F0502020204030204" pitchFamily="34" charset="0"/>
              <a:ea typeface="Calibri" panose="020F0502020204030204" pitchFamily="34" charset="0"/>
              <a:cs typeface="Calibri" panose="020F0502020204030204" pitchFamily="34" charset="0"/>
            </a:rPr>
            <a:t>(Markus 4:4)</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 het pad</a:t>
          </a:r>
          <a:endParaRPr lang="en"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tussen stenen</a:t>
          </a:r>
          <a:endParaRPr lang="en"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tussen doornen</a:t>
          </a:r>
          <a:endParaRPr lang="en"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 goede grond</a:t>
          </a:r>
          <a:endParaRPr lang="en"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252382" y="3402058"/>
          <a:ext cx="5002742"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2000" tIns="0" rIns="0" bIns="0" numCol="1" spcCol="1270" anchor="t" anchorCtr="0">
          <a:noAutofit/>
        </a:bodyPr>
        <a:lstStyle/>
        <a:p>
          <a:pPr marL="171450" lvl="1" indent="-171450" algn="l" defTabSz="800100">
            <a:lnSpc>
              <a:spcPct val="90000"/>
            </a:lnSpc>
            <a:spcBef>
              <a:spcPct val="0"/>
            </a:spcBef>
            <a:spcAft>
              <a:spcPct val="15000"/>
            </a:spcAft>
            <a:buChar char="•"/>
          </a:pPr>
          <a:r>
            <a:rPr lang="nl-NL" sz="1800" b="1" kern="1200" dirty="0">
              <a:latin typeface="Calibri" panose="020F0502020204030204" pitchFamily="34" charset="0"/>
              <a:ea typeface="Calibri" panose="020F0502020204030204" pitchFamily="34" charset="0"/>
              <a:cs typeface="Calibri" panose="020F0502020204030204" pitchFamily="34" charset="0"/>
            </a:rPr>
            <a:t>Ze ontvangen het woord, maar voelen zich op hun gemak</a:t>
          </a:r>
          <a:r>
            <a:rPr lang="en" sz="1800" b="1" kern="1200" dirty="0">
              <a:latin typeface="Calibri" panose="020F0502020204030204" pitchFamily="34" charset="0"/>
              <a:ea typeface="Calibri" panose="020F0502020204030204" pitchFamily="34" charset="0"/>
              <a:cs typeface="Calibri" panose="020F0502020204030204" pitchFamily="34" charset="0"/>
            </a:rPr>
            <a:t> (Markus 4:18-19)</a:t>
          </a:r>
        </a:p>
      </dsp:txBody>
      <dsp:txXfrm>
        <a:off x="5779757" y="3730799"/>
        <a:ext cx="3448815" cy="853463"/>
      </dsp:txXfrm>
    </dsp:sp>
    <dsp:sp modelId="{3E21B8AA-6BE1-48BB-9AA7-0F2EFA4E13D4}">
      <dsp:nvSpPr>
        <dsp:cNvPr id="0" name=""/>
        <dsp:cNvSpPr/>
      </dsp:nvSpPr>
      <dsp:spPr>
        <a:xfrm>
          <a:off x="0" y="3135354"/>
          <a:ext cx="4923408" cy="1475460"/>
        </a:xfrm>
        <a:prstGeom prst="roundRect">
          <a:avLst/>
        </a:prstGeom>
        <a:solidFill>
          <a:schemeClr val="bg2"/>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0" rIns="216000" bIns="68580" numCol="1" spcCol="1270" anchor="t" anchorCtr="0">
          <a:noAutofit/>
        </a:bodyPr>
        <a:lstStyle/>
        <a:p>
          <a:pPr marL="171450" lvl="1" indent="-171450" algn="l" defTabSz="800100">
            <a:lnSpc>
              <a:spcPct val="90000"/>
            </a:lnSpc>
            <a:spcBef>
              <a:spcPct val="0"/>
            </a:spcBef>
            <a:spcAft>
              <a:spcPct val="15000"/>
            </a:spcAft>
            <a:buChar char="•"/>
          </a:pPr>
          <a:r>
            <a:rPr lang="nl-NL" sz="1800" b="1" kern="1200" dirty="0">
              <a:latin typeface="Calibri" panose="020F0502020204030204" pitchFamily="34" charset="0"/>
              <a:ea typeface="Calibri" panose="020F0502020204030204" pitchFamily="34" charset="0"/>
              <a:cs typeface="Calibri" panose="020F0502020204030204" pitchFamily="34" charset="0"/>
            </a:rPr>
            <a:t>Ze weerstaan ​​de beproevingen en nemen geen genoegen. Ze dragen vrucht</a:t>
          </a:r>
          <a:r>
            <a:rPr lang="en" sz="1800" b="1" kern="1200" dirty="0">
              <a:latin typeface="Calibri" panose="020F0502020204030204" pitchFamily="34" charset="0"/>
              <a:ea typeface="Calibri" panose="020F0502020204030204" pitchFamily="34" charset="0"/>
              <a:cs typeface="Calibri" panose="020F0502020204030204" pitchFamily="34" charset="0"/>
            </a:rPr>
            <a:t> (Markus 4:20)</a:t>
          </a:r>
        </a:p>
      </dsp:txBody>
      <dsp:txXfrm>
        <a:off x="54020" y="3558239"/>
        <a:ext cx="3338346" cy="998555"/>
      </dsp:txXfrm>
    </dsp:sp>
    <dsp:sp modelId="{39112137-0F1D-44D8-945A-5202FCF184D6}">
      <dsp:nvSpPr>
        <dsp:cNvPr id="0" name=""/>
        <dsp:cNvSpPr/>
      </dsp:nvSpPr>
      <dsp:spPr>
        <a:xfrm>
          <a:off x="4969649" y="0"/>
          <a:ext cx="4265642"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nl-NL" sz="1800" b="1" kern="1200" dirty="0">
              <a:latin typeface="Calibri" panose="020F0502020204030204" pitchFamily="34" charset="0"/>
              <a:ea typeface="Calibri" panose="020F0502020204030204" pitchFamily="34" charset="0"/>
              <a:cs typeface="Calibri" panose="020F0502020204030204" pitchFamily="34" charset="0"/>
            </a:rPr>
            <a:t>Ze ontvangen het woord, maar verdragen de beproevingen niet</a:t>
          </a:r>
          <a:r>
            <a:rPr lang="en" sz="1800" b="1" kern="1200" dirty="0">
              <a:latin typeface="Calibri" panose="020F0502020204030204" pitchFamily="34" charset="0"/>
              <a:ea typeface="Calibri" panose="020F0502020204030204" pitchFamily="34" charset="0"/>
              <a:cs typeface="Calibri" panose="020F0502020204030204" pitchFamily="34" charset="0"/>
            </a:rPr>
            <a:t> (Markus 4:16-17)</a:t>
          </a:r>
        </a:p>
      </dsp:txBody>
      <dsp:txXfrm>
        <a:off x="6277096" y="27754"/>
        <a:ext cx="2930441"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nl-NL" sz="1800" b="1" kern="1200" dirty="0">
              <a:latin typeface="Calibri" panose="020F0502020204030204" pitchFamily="34" charset="0"/>
              <a:ea typeface="Calibri" panose="020F0502020204030204" pitchFamily="34" charset="0"/>
              <a:cs typeface="Calibri" panose="020F0502020204030204" pitchFamily="34" charset="0"/>
            </a:rPr>
            <a:t>Ze hebben geen interesse en Satan leidt hen op een dwaalspoor </a:t>
          </a:r>
          <a:r>
            <a:rPr lang="en" sz="1800" b="1" kern="1200" dirty="0">
              <a:latin typeface="Calibri" panose="020F0502020204030204" pitchFamily="34" charset="0"/>
              <a:ea typeface="Calibri" panose="020F0502020204030204" pitchFamily="34" charset="0"/>
              <a:cs typeface="Calibri" panose="020F0502020204030204" pitchFamily="34" charset="0"/>
            </a:rPr>
            <a:t>(Markus 4:15)</a:t>
          </a:r>
        </a:p>
      </dsp:txBody>
      <dsp:txXfrm>
        <a:off x="27754" y="27754"/>
        <a:ext cx="3183332" cy="892069"/>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 het pad</a:t>
          </a:r>
          <a:endParaRPr lang="en"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Tussen stenen</a:t>
          </a:r>
          <a:endParaRPr lang="en"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Tussen doornen</a:t>
          </a:r>
          <a:endParaRPr lang="en"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 goede grond</a:t>
          </a:r>
          <a:endParaRPr lang="en" sz="23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0352" y="986"/>
          <a:ext cx="1596854" cy="316948"/>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6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Graan</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219589" y="986"/>
        <a:ext cx="1517617" cy="316948"/>
      </dsp:txXfrm>
    </dsp:sp>
    <dsp:sp modelId="{C0B3A958-0776-44B9-B7C7-E8872E090D6B}">
      <dsp:nvSpPr>
        <dsp:cNvPr id="0" name=""/>
        <dsp:cNvSpPr/>
      </dsp:nvSpPr>
      <dsp:spPr>
        <a:xfrm>
          <a:off x="42397" y="986"/>
          <a:ext cx="316948" cy="316948"/>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0352" y="412546"/>
          <a:ext cx="1596854" cy="316948"/>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65"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Aar</a:t>
          </a:r>
        </a:p>
      </dsp:txBody>
      <dsp:txXfrm rot="10800000">
        <a:off x="219589" y="412546"/>
        <a:ext cx="1517617" cy="316948"/>
      </dsp:txXfrm>
    </dsp:sp>
    <dsp:sp modelId="{1AC7A243-61B0-4E04-8942-4D8F704535D2}">
      <dsp:nvSpPr>
        <dsp:cNvPr id="0" name=""/>
        <dsp:cNvSpPr/>
      </dsp:nvSpPr>
      <dsp:spPr>
        <a:xfrm>
          <a:off x="42397" y="412546"/>
          <a:ext cx="316948" cy="316948"/>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0352" y="824105"/>
          <a:ext cx="1596854" cy="316948"/>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6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Korrel</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219589" y="824105"/>
        <a:ext cx="1517617" cy="316948"/>
      </dsp:txXfrm>
    </dsp:sp>
    <dsp:sp modelId="{22BDD43C-4E0C-456C-8FF6-04452655EE07}">
      <dsp:nvSpPr>
        <dsp:cNvPr id="0" name=""/>
        <dsp:cNvSpPr/>
      </dsp:nvSpPr>
      <dsp:spPr>
        <a:xfrm>
          <a:off x="42397" y="824105"/>
          <a:ext cx="316948" cy="316948"/>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4C5BC017-21D1-4603-8DDA-F0CCFD6B99B1}" type="datetimeFigureOut">
              <a:rPr lang="es-ES" smtClean="0"/>
              <a:pPr/>
              <a:t>23/07/2024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4E7D2432-C65C-4967-AC8B-A6F7478A5871}" type="slidenum">
              <a:rPr lang="es-ES" smtClean="0"/>
              <a:pPr/>
              <a:t>‹Nº›</a:t>
            </a:fld>
            <a:endParaRPr lang="es-ES" dirty="0"/>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7D2432-C65C-4967-AC8B-A6F7478A5871}" type="slidenum">
              <a:rPr lang="es-ES" smtClean="0"/>
              <a:pPr/>
              <a:t>3</a:t>
            </a:fld>
            <a:endParaRPr lang="es-ES" dirty="0"/>
          </a:p>
        </p:txBody>
      </p:sp>
    </p:spTree>
    <p:extLst>
      <p:ext uri="{BB962C8B-B14F-4D97-AF65-F5344CB8AC3E}">
        <p14:creationId xmlns:p14="http://schemas.microsoft.com/office/powerpoint/2010/main" val="93170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t>10</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83F3C6C-ABC7-40AF-8981-6784D4F800DF}" type="datetimeFigureOut">
              <a:rPr lang="es-ES" smtClean="0"/>
              <a:pPr/>
              <a:t>23/07/2024</a:t>
            </a:fld>
            <a:endParaRPr lang="es-ES" dirty="0"/>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B87E46DF-C07B-4FCE-A9C6-46C3A1B6B0D9}" type="slidenum">
              <a:rPr lang="es-ES" smtClean="0"/>
              <a:pPr/>
              <a:t>‹Nº›</a:t>
            </a:fld>
            <a:endParaRPr lang="es-ES" dirty="0"/>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2B69537-2A60-420C-B346-C175C25B0EDD}" type="datetimeFigureOut">
              <a:rPr lang="es-ES" smtClean="0"/>
              <a:pPr/>
              <a:t>23/07/2024</a:t>
            </a:fld>
            <a:endParaRPr lang="es-ES" dirty="0"/>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7A71755-5112-4934-9115-8982FC6A3E0A}" type="slidenum">
              <a:rPr lang="es-ES" smtClean="0"/>
              <a:pPr/>
              <a:t>‹Nº›</a:t>
            </a:fld>
            <a:endParaRPr lang="es-ES" dirty="0"/>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1.jpeg"/><Relationship Id="rId7" Type="http://schemas.openxmlformats.org/officeDocument/2006/relationships/diagramLayout" Target="../diagrams/layout3.xml"/><Relationship Id="rId12"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6.png"/><Relationship Id="rId5" Type="http://schemas.openxmlformats.org/officeDocument/2006/relationships/image" Target="../media/image42.png"/><Relationship Id="rId10" Type="http://schemas.microsoft.com/office/2007/relationships/diagramDrawing" Target="../diagrams/drawing3.xml"/><Relationship Id="rId4" Type="http://schemas.openxmlformats.org/officeDocument/2006/relationships/image" Target="../media/image3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diagramData" Target="../diagrams/data1.xml"/><Relationship Id="rId12" Type="http://schemas.openxmlformats.org/officeDocument/2006/relationships/image" Target="../media/image25.png"/><Relationship Id="rId2" Type="http://schemas.openxmlformats.org/officeDocument/2006/relationships/image" Target="../media/image2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image" Target="../media/image23.jpg"/><Relationship Id="rId1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2.jpeg"/><Relationship Id="rId9" Type="http://schemas.openxmlformats.org/officeDocument/2006/relationships/diagramQuickStyle" Target="../diagrams/quickStyle1.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image" Target="../media/image3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110837" y="2554861"/>
            <a:ext cx="6391565" cy="1107996"/>
          </a:xfrm>
          <a:prstGeom prst="rect">
            <a:avLst/>
          </a:prstGeom>
          <a:noFill/>
        </p:spPr>
        <p:txBody>
          <a:bodyPr wrap="square" rtlCol="0">
            <a:spAutoFit/>
          </a:bodyPr>
          <a:lstStyle/>
          <a:p>
            <a:pPr lvl="1" algn="ctr"/>
            <a:r>
              <a:rPr lang="nl-NL"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GELIJKENISSEN</a:t>
            </a:r>
            <a:endParaRPr lang="en"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endParaRPr>
          </a:p>
        </p:txBody>
      </p:sp>
      <p:sp>
        <p:nvSpPr>
          <p:cNvPr id="5" name="CuadroTexto 4">
            <a:extLst>
              <a:ext uri="{FF2B5EF4-FFF2-40B4-BE49-F238E27FC236}">
                <a16:creationId xmlns:a16="http://schemas.microsoft.com/office/drawing/2014/main" id="{67E522BC-B18A-B9DC-6AD7-0754F19ECA89}"/>
              </a:ext>
            </a:extLst>
          </p:cNvPr>
          <p:cNvSpPr txBox="1"/>
          <p:nvPr/>
        </p:nvSpPr>
        <p:spPr>
          <a:xfrm>
            <a:off x="9306483" y="6378943"/>
            <a:ext cx="2071080"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nl-NL" sz="1600" b="1" dirty="0">
                <a:latin typeface="Calibri" panose="020F0502020204030204" pitchFamily="34" charset="0"/>
              </a:rPr>
              <a:t>Les 4 voor 27 juli 2024</a:t>
            </a:r>
            <a:endParaRPr lang="en" sz="1600" b="1" dirty="0">
              <a:latin typeface="Calibri" panose="020F0502020204030204" pitchFamily="34" charset="0"/>
            </a:endParaRPr>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72844" y="2006964"/>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1611984" y="-57150"/>
            <a:ext cx="9021451" cy="769441"/>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nl-NL" dirty="0">
                <a:ln w="22225">
                  <a:solidFill>
                    <a:schemeClr val="bg2">
                      <a:lumMod val="90000"/>
                    </a:schemeClr>
                  </a:solidFill>
                  <a:prstDash val="solid"/>
                </a:ln>
                <a:solidFill>
                  <a:schemeClr val="bg2">
                    <a:lumMod val="90000"/>
                  </a:schemeClr>
                </a:solidFill>
                <a:latin typeface="Calibri" panose="020F0502020204030204" pitchFamily="34" charset="0"/>
              </a:rPr>
              <a:t>GROEI EN MOSTERD</a:t>
            </a:r>
            <a:endParaRPr lang="en" dirty="0">
              <a:ln w="22225">
                <a:solidFill>
                  <a:schemeClr val="bg2">
                    <a:lumMod val="90000"/>
                  </a:schemeClr>
                </a:solidFill>
                <a:prstDash val="solid"/>
              </a:ln>
              <a:solidFill>
                <a:schemeClr val="bg2">
                  <a:lumMod val="90000"/>
                </a:schemeClr>
              </a:solidFill>
              <a:latin typeface="Calibri" panose="020F0502020204030204" pitchFamily="34" charset="0"/>
            </a:endParaRP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729852"/>
            <a:ext cx="5867400" cy="86177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nl-NL" b="1" dirty="0">
                <a:effectLst>
                  <a:outerShdw blurRad="38100" dist="38100" dir="2700000" algn="tl">
                    <a:srgbClr val="000000">
                      <a:alpha val="43137"/>
                    </a:srgbClr>
                  </a:outerShdw>
                </a:effectLst>
                <a:latin typeface="Comic Sans MS" panose="030F0702030302020204" pitchFamily="66" charset="0"/>
              </a:rPr>
              <a:t>Ook zei Hij: Zo is het Koninkrijk van God: als wanneer iemand het zaad in de aarde werpt</a:t>
            </a:r>
            <a:r>
              <a:rPr lang="en" b="1" dirty="0">
                <a:effectLst>
                  <a:outerShdw blurRad="38100" dist="38100" dir="2700000" algn="tl">
                    <a:srgbClr val="000000">
                      <a:alpha val="43137"/>
                    </a:srgbClr>
                  </a:outerShdw>
                </a:effectLst>
                <a:latin typeface="Comic Sans MS" panose="030F0702030302020204" pitchFamily="66" charset="0"/>
              </a:rPr>
              <a:t>” </a:t>
            </a:r>
            <a:br>
              <a:rPr lang="es-ES" b="1" dirty="0">
                <a:effectLst>
                  <a:outerShdw blurRad="38100" dist="38100" dir="2700000" algn="tl">
                    <a:srgbClr val="000000">
                      <a:alpha val="43137"/>
                    </a:srgbClr>
                  </a:outerShdw>
                </a:effectLst>
                <a:latin typeface="Comic Sans MS" panose="030F0702030302020204" pitchFamily="66" charset="0"/>
              </a:rPr>
            </a:br>
            <a:r>
              <a:rPr lang="en" sz="1400" b="1" dirty="0">
                <a:effectLst>
                  <a:outerShdw blurRad="38100" dist="38100" dir="2700000" algn="tl">
                    <a:srgbClr val="000000">
                      <a:alpha val="43137"/>
                    </a:srgbClr>
                  </a:outerShdw>
                </a:effectLst>
                <a:latin typeface="Comic Sans MS" panose="030F0702030302020204" pitchFamily="66" charset="0"/>
              </a:rPr>
              <a:t>(Markus 4:26)</a:t>
            </a:r>
            <a:endParaRPr lang="es-ES"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300" y="1566650"/>
            <a:ext cx="5800721"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Jezus herinnert Zich de cyclus van graangroei (Markus 4:28):</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926442573"/>
              </p:ext>
            </p:extLst>
          </p:nvPr>
        </p:nvGraphicFramePr>
        <p:xfrm>
          <a:off x="147634" y="2340493"/>
          <a:ext cx="1877559" cy="11420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471380"/>
            <a:ext cx="5800722"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is een proces dat van God afhangt, niet van de mens (Markus 4:27).</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5C74D90A-619A-87EE-8492-E24BD32D941B}"/>
              </a:ext>
            </a:extLst>
          </p:cNvPr>
          <p:cNvSpPr txBox="1"/>
          <p:nvPr/>
        </p:nvSpPr>
        <p:spPr>
          <a:xfrm>
            <a:off x="6210300" y="729852"/>
            <a:ext cx="5867400"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outerShdw blurRad="38100" dist="38100" dir="2700000" algn="tl">
                    <a:srgbClr val="000000">
                      <a:alpha val="43137"/>
                    </a:srgbClr>
                  </a:outerShdw>
                </a:effectLst>
                <a:latin typeface="Comic Sans MS" panose="030F0702030302020204" pitchFamily="66" charset="0"/>
              </a:rPr>
              <a:t>Het is als een mosterdzaad dat, als het in de aarde gezaaid wordt, het kleinste is van alle zaden die er op de aarde zijn.</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(Markus 4:31)</a:t>
            </a:r>
            <a:endParaRPr lang="es-ES" sz="1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81739" y="2887813"/>
            <a:ext cx="3587673"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50 dagen na het zaaien wordt de mosterd 30-40 cm hoog en kan hij al oogstbaar fruit produceren. Hij kan tot 7 meter hoog worden.</a:t>
            </a:r>
            <a:endParaRPr lang="en" sz="2000" b="1" dirty="0">
              <a:latin typeface="Calibri" panose="020F0502020204030204" pitchFamily="34" charset="0"/>
            </a:endParaRP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64656" y="1796924"/>
            <a:ext cx="2179710" cy="2460771"/>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71877" y="4342925"/>
            <a:ext cx="2282982"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 y="4237051"/>
            <a:ext cx="3624256"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Dit is het zaad van het evangelie dat in de vruchtbare grond van de gelovige wordt geplant.</a:t>
            </a:r>
            <a:endParaRPr lang="en" sz="2000" b="1" dirty="0">
              <a:latin typeface="Calibri" panose="020F0502020204030204" pitchFamily="34" charset="0"/>
            </a:endParaRPr>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62680" y="4697518"/>
            <a:ext cx="596914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Het begin was natuurlijk klein: 120 ‘ongeletterde’ mensen verborgen in een kamer in Jeruzalem.</a:t>
            </a:r>
            <a:endParaRPr lang="en" sz="2000" b="1" dirty="0">
              <a:latin typeface="Calibri" panose="020F0502020204030204" pitchFamily="34" charset="0"/>
            </a:endParaRP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62680" y="1610857"/>
            <a:ext cx="3587674"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Het Koninkrijk der hemelen is vergelijkbaar met een klein mosterdzaadje (Markus 4:30-31).</a:t>
            </a:r>
            <a:endParaRPr lang="en" sz="2000" b="1" dirty="0">
              <a:latin typeface="Calibri" panose="020F0502020204030204" pitchFamily="34" charset="0"/>
            </a:endParaRP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62680" y="5551672"/>
            <a:ext cx="5969141"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Maar de expansie ervan heeft de hele wereld bereikt en is de religie geworden met het grootste aantal gelovigen.</a:t>
            </a:r>
            <a:endParaRPr lang="es-ES" sz="2000" dirty="0">
              <a:latin typeface="Calibri" panose="020F0502020204030204" pitchFamily="34" charset="0"/>
            </a:endParaRPr>
          </a:p>
        </p:txBody>
      </p:sp>
      <p:sp>
        <p:nvSpPr>
          <p:cNvPr id="13" name="CuadroTexto 12">
            <a:extLst>
              <a:ext uri="{FF2B5EF4-FFF2-40B4-BE49-F238E27FC236}">
                <a16:creationId xmlns:a16="http://schemas.microsoft.com/office/drawing/2014/main" id="{BB501A1F-FE54-8CA2-748A-928CE1284882}"/>
              </a:ext>
            </a:extLst>
          </p:cNvPr>
          <p:cNvSpPr txBox="1"/>
          <p:nvPr/>
        </p:nvSpPr>
        <p:spPr>
          <a:xfrm>
            <a:off x="0" y="5376110"/>
            <a:ext cx="3576639"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Door de werking van de Heilige Geest groeien we steeds meer in de waarheid... totdat Jezus komt (Markus 4:29; Mat. 13:39).</a:t>
            </a:r>
            <a:endParaRPr lang="en" sz="2000" b="1" dirty="0">
              <a:latin typeface="Calibri" panose="020F0502020204030204" pitchFamily="34" charset="0"/>
            </a:endParaRPr>
          </a:p>
        </p:txBody>
      </p:sp>
      <p:sp>
        <p:nvSpPr>
          <p:cNvPr id="6" name="Tekstvak 5">
            <a:extLst>
              <a:ext uri="{FF2B5EF4-FFF2-40B4-BE49-F238E27FC236}">
                <a16:creationId xmlns:a16="http://schemas.microsoft.com/office/drawing/2014/main" id="{9E2C74E6-FBFB-AC8E-00E9-0B32E75E3671}"/>
              </a:ext>
            </a:extLst>
          </p:cNvPr>
          <p:cNvSpPr txBox="1"/>
          <p:nvPr/>
        </p:nvSpPr>
        <p:spPr>
          <a:xfrm>
            <a:off x="79195" y="90000"/>
            <a:ext cx="1381960" cy="434303"/>
          </a:xfrm>
          <a:prstGeom prst="roundRect">
            <a:avLst>
              <a:gd name="adj" fmla="val 32159"/>
            </a:avLst>
          </a:prstGeom>
          <a:solidFill>
            <a:srgbClr val="FD98E9"/>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501574"/>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C0CD97"/>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529CCE"/>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6"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C0B3A958-0776-44B9-B7C7-E8872E090D6B}"/>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42" dur="500"/>
                                        <p:tgtEl>
                                          <p:spTgt spid="2">
                                            <p:graphicEl>
                                              <a:dgm id="{ABA808DD-1189-44FF-B581-DD7BBCE32F8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7"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1AC7A243-61B0-4E04-8942-4D8F704535D2}"/>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53" dur="500"/>
                                        <p:tgtEl>
                                          <p:spTgt spid="2">
                                            <p:graphicEl>
                                              <a:dgm id="{9AA26D14-39E6-4E82-9B46-13471A44E43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8"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22BDD43C-4E0C-456C-8FF6-04452655EE07}"/>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4" dur="500"/>
                                        <p:tgtEl>
                                          <p:spTgt spid="2">
                                            <p:graphicEl>
                                              <a:dgm id="{111DDA5F-B481-4D23-8A95-865B9A8A4D1D}"/>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left)">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1000"/>
                                        <p:tgtEl>
                                          <p:spTgt spid="8"/>
                                        </p:tgtEl>
                                      </p:cBhvr>
                                    </p:animEffect>
                                    <p:anim calcmode="lin" valueType="num">
                                      <p:cBhvr>
                                        <p:cTn id="92" dur="1000" fill="hold"/>
                                        <p:tgtEl>
                                          <p:spTgt spid="8"/>
                                        </p:tgtEl>
                                        <p:attrNameLst>
                                          <p:attrName>ppt_x</p:attrName>
                                        </p:attrNameLst>
                                      </p:cBhvr>
                                      <p:tavLst>
                                        <p:tav tm="0">
                                          <p:val>
                                            <p:strVal val="#ppt_x"/>
                                          </p:val>
                                        </p:tav>
                                        <p:tav tm="100000">
                                          <p:val>
                                            <p:strVal val="#ppt_x"/>
                                          </p:val>
                                        </p:tav>
                                      </p:tavLst>
                                    </p:anim>
                                    <p:anim calcmode="lin" valueType="num">
                                      <p:cBhvr>
                                        <p:cTn id="93" dur="1000" fill="hold"/>
                                        <p:tgtEl>
                                          <p:spTgt spid="8"/>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left)">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wipe(left)">
                                      <p:cBhvr>
                                        <p:cTn id="108" dur="500"/>
                                        <p:tgtEl>
                                          <p:spTgt spid="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wipe(left)">
                                      <p:cBhvr>
                                        <p:cTn id="113" dur="5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left)">
                                      <p:cBhvr>
                                        <p:cTn id="1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997527" y="506797"/>
            <a:ext cx="9970580" cy="5262979"/>
          </a:xfrm>
          <a:prstGeom prst="rect">
            <a:avLst/>
          </a:prstGeom>
          <a:noFill/>
        </p:spPr>
        <p:txBody>
          <a:bodyPr wrap="square">
            <a:spAutoFit/>
          </a:bodyPr>
          <a:lstStyle/>
          <a:p>
            <a:pPr algn="just">
              <a:spcBef>
                <a:spcPts val="600"/>
              </a:spcBef>
            </a:pPr>
            <a:r>
              <a:rPr lang="nl-NL" sz="2400" b="1" dirty="0">
                <a:solidFill>
                  <a:schemeClr val="accent6">
                    <a:lumMod val="75000"/>
                  </a:schemeClr>
                </a:solidFill>
                <a:latin typeface="Constantia" panose="02030602050306030303" pitchFamily="18" charset="0"/>
              </a:rPr>
              <a:t>‘In gelijkenissen en vergelijkingen vond Hij de beste methode om goddelijke waarheid over te brengen. In eenvoudige taal, met behulp van figuren en illustraties uit de natuurlijke wereld, opende Hij de geestelijke waarheid voor Zijn toehoorders, en gaf uitdrukking aan kostbare principes die uit hun gedachten zouden zijn verdwenen en nauwelijks een spoor zouden hebben nagelaten, als Hij Zijn woorden niet had verbonden met bezielende  scènes uit het leven, de ervaring of de natuur. Op deze manier trok Hij hun belangstelling, wekte vragen bij hen op, en toen drukte Hij vastberaden het getuigenis der waarheid op hen. Op deze manier kon Hij voldoende indruk op het hart maken, zodat Zijn toehoorders daarna konden kijken naar datgene waarmee Hij Zijn les in verband bracht, en zich de woorden van de goddelijke Leraar konden herinneren.’</a:t>
            </a:r>
            <a:endParaRPr lang="en" sz="2400" b="1" dirty="0">
              <a:solidFill>
                <a:schemeClr val="accent6">
                  <a:lumMod val="75000"/>
                </a:schemeClr>
              </a:solidFill>
              <a:latin typeface="Constantia" panose="02030602050306030303" pitchFamily="18" charset="0"/>
            </a:endParaRPr>
          </a:p>
        </p:txBody>
      </p:sp>
      <p:sp>
        <p:nvSpPr>
          <p:cNvPr id="4" name="CuadroTexto 3">
            <a:extLst>
              <a:ext uri="{FF2B5EF4-FFF2-40B4-BE49-F238E27FC236}">
                <a16:creationId xmlns:a16="http://schemas.microsoft.com/office/drawing/2014/main" id="{93387825-029F-6CD4-E069-AAC21188EC30}"/>
              </a:ext>
            </a:extLst>
          </p:cNvPr>
          <p:cNvSpPr txBox="1"/>
          <p:nvPr/>
        </p:nvSpPr>
        <p:spPr>
          <a:xfrm>
            <a:off x="5423384" y="6012649"/>
            <a:ext cx="5544723" cy="338554"/>
          </a:xfrm>
          <a:prstGeom prst="rect">
            <a:avLst/>
          </a:prstGeom>
          <a:noFill/>
        </p:spPr>
        <p:txBody>
          <a:bodyPr wrap="none" rtlCol="0">
            <a:spAutoFit/>
          </a:bodyPr>
          <a:lstStyle/>
          <a:p>
            <a:pPr algn="r"/>
            <a:r>
              <a:rPr lang="en" sz="1600" b="1" dirty="0">
                <a:solidFill>
                  <a:srgbClr val="354800"/>
                </a:solidFill>
                <a:latin typeface="Calibri" panose="020F0502020204030204" pitchFamily="34" charset="0"/>
              </a:rPr>
              <a:t>Ellen G. White (</a:t>
            </a:r>
            <a:r>
              <a:rPr lang="nl-NL" sz="1600" b="1" dirty="0">
                <a:solidFill>
                  <a:srgbClr val="354800"/>
                </a:solidFill>
                <a:latin typeface="Calibri" panose="020F0502020204030204" pitchFamily="34" charset="0"/>
              </a:rPr>
              <a:t>Grondbeginselen van christelijk onderwijs</a:t>
            </a:r>
            <a:r>
              <a:rPr lang="en" sz="1600" b="1" dirty="0">
                <a:solidFill>
                  <a:srgbClr val="354800"/>
                </a:solidFill>
                <a:latin typeface="Calibri" panose="020F0502020204030204" pitchFamily="34" charset="0"/>
              </a:rPr>
              <a:t>, 236)</a:t>
            </a:r>
            <a:endParaRPr lang="es-ES" sz="1600" b="1" dirty="0">
              <a:solidFill>
                <a:srgbClr val="354800"/>
              </a:solidFill>
              <a:latin typeface="Calibri" panose="020F0502020204030204" pitchFamily="34" charset="0"/>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7083741" y="458956"/>
            <a:ext cx="5105211" cy="5940088"/>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a:solidFill>
                  <a:schemeClr val="accent4">
                    <a:lumMod val="50000"/>
                  </a:schemeClr>
                </a:solidFill>
                <a:effectLst/>
                <a:uLnTx/>
                <a:uFillTx/>
                <a:latin typeface="Comic Sans MS" panose="030F0702030302020204" pitchFamily="66" charset="0"/>
                <a:ea typeface="+mn-ea"/>
                <a:cs typeface="+mn-cs"/>
              </a:rPr>
              <a:t>“</a:t>
            </a:r>
            <a:r>
              <a:rPr kumimoji="0" lang="nl-NL" sz="3000" b="1" i="0" u="none" strike="noStrike" kern="1200" cap="none" spc="0" normalizeH="0" baseline="0" noProof="0" dirty="0">
                <a:ln/>
                <a:solidFill>
                  <a:schemeClr val="accent4">
                    <a:lumMod val="50000"/>
                  </a:schemeClr>
                </a:solidFill>
                <a:effectLst/>
                <a:uLnTx/>
                <a:uFillTx/>
                <a:latin typeface="Comic Sans MS" panose="030F0702030302020204" pitchFamily="66" charset="0"/>
                <a:ea typeface="+mn-ea"/>
                <a:cs typeface="+mn-cs"/>
              </a:rPr>
              <a:t>En Hij zei tegen hen: Let op wat u hoort. Met de maat waarmee u meet, zal u gemeten worden, en aan u die hoort, zal er meer bij gegeven worden.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000" b="1" i="0" u="none" strike="noStrike" kern="1200" cap="none" spc="0" normalizeH="0" baseline="0" noProof="0" dirty="0">
                <a:ln/>
                <a:solidFill>
                  <a:schemeClr val="accent4">
                    <a:lumMod val="50000"/>
                  </a:schemeClr>
                </a:solidFill>
                <a:effectLst/>
                <a:uLnTx/>
                <a:uFillTx/>
                <a:latin typeface="Comic Sans MS" panose="030F0702030302020204" pitchFamily="66" charset="0"/>
                <a:ea typeface="+mn-ea"/>
                <a:cs typeface="+mn-cs"/>
              </a:rPr>
              <a:t>Want wie heeft, aan hem zal gegeven worden; en wie niet heeft, van hem zal afgenomen worden zelfs wat hij heeft. De gelijkenis van het zaad</a:t>
            </a:r>
            <a:r>
              <a:rPr kumimoji="0" lang="es-ES" sz="3000" b="1" i="0" u="none" strike="noStrike" kern="1200" cap="none" spc="0" normalizeH="0" baseline="0" noProof="0" dirty="0">
                <a:ln/>
                <a:solidFill>
                  <a:schemeClr val="accent4">
                    <a:lumMod val="50000"/>
                  </a:scheme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solidFill>
                  <a:schemeClr val="accent4">
                    <a:lumMod val="50000"/>
                  </a:schemeClr>
                </a:solidFill>
                <a:effectLst/>
                <a:uLnTx/>
                <a:uFillTx/>
                <a:latin typeface="Comic Sans MS" panose="030F0702030302020204" pitchFamily="66" charset="0"/>
                <a:ea typeface="+mn-ea"/>
                <a:cs typeface="+mn-cs"/>
              </a:rPr>
              <a:t>(Markus 4:24-25, </a:t>
            </a:r>
            <a:r>
              <a:rPr kumimoji="0" lang="es-ES" sz="1600" b="1" i="0" u="none" strike="noStrike" kern="1200" cap="none" spc="0" normalizeH="0" baseline="0" noProof="0" dirty="0">
                <a:ln/>
                <a:solidFill>
                  <a:schemeClr val="accent4">
                    <a:lumMod val="50000"/>
                  </a:schemeClr>
                </a:solidFill>
                <a:effectLst/>
                <a:uLnTx/>
                <a:uFillTx/>
                <a:latin typeface="Comic Sans MS" panose="030F0702030302020204" pitchFamily="66" charset="0"/>
                <a:ea typeface="+mn-ea"/>
                <a:cs typeface="+mn-cs"/>
              </a:rPr>
              <a:t>HSV</a:t>
            </a:r>
            <a:r>
              <a:rPr kumimoji="0" lang="es-ES" sz="2000" b="1" i="0" u="none" strike="noStrike" kern="1200" cap="none" spc="0" normalizeH="0" baseline="0" noProof="0" dirty="0">
                <a:ln/>
                <a:solidFill>
                  <a:schemeClr val="accent4">
                    <a:lumMod val="50000"/>
                  </a:schemeClr>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chemeClr val="accent4">
                  <a:lumMod val="50000"/>
                </a:scheme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344384" y="3714750"/>
            <a:ext cx="6847616"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chemeClr val="accent1">
                    <a:lumMod val="75000"/>
                  </a:schemeClr>
                </a:solidFill>
                <a:latin typeface="Calibri" panose="020F0502020204030204" pitchFamily="34" charset="0"/>
              </a:rPr>
              <a:t>De reden van het bestaan ​​van gelijkenissen. Markus </a:t>
            </a:r>
            <a:r>
              <a:rPr lang="en" sz="2000" b="1" dirty="0">
                <a:solidFill>
                  <a:schemeClr val="accent1">
                    <a:lumMod val="75000"/>
                  </a:schemeClr>
                </a:solidFill>
                <a:latin typeface="Calibri" panose="020F0502020204030204" pitchFamily="34" charset="0"/>
              </a:rPr>
              <a:t>4:10-12.</a:t>
            </a:r>
            <a:endParaRPr lang="es-ES" sz="2000" b="1" dirty="0">
              <a:solidFill>
                <a:schemeClr val="accent1">
                  <a:lumMod val="75000"/>
                </a:schemeClr>
              </a:solidFill>
              <a:latin typeface="Calibri" panose="020F0502020204030204" pitchFamily="34" charset="0"/>
            </a:endParaRPr>
          </a:p>
          <a:p>
            <a:pPr>
              <a:spcBef>
                <a:spcPts val="1800"/>
              </a:spcBef>
            </a:pPr>
            <a:r>
              <a:rPr lang="nl-NL" sz="2000" b="1" dirty="0">
                <a:solidFill>
                  <a:schemeClr val="accent6">
                    <a:lumMod val="75000"/>
                  </a:schemeClr>
                </a:solidFill>
                <a:latin typeface="Calibri" panose="020F0502020204030204" pitchFamily="34" charset="0"/>
              </a:rPr>
              <a:t>De gelijkenis van de zaaier</a:t>
            </a:r>
            <a:r>
              <a:rPr lang="en" sz="2000" b="1" dirty="0">
                <a:solidFill>
                  <a:schemeClr val="accent6">
                    <a:lumMod val="75000"/>
                  </a:schemeClr>
                </a:solidFill>
                <a:latin typeface="Calibri" panose="020F0502020204030204" pitchFamily="34" charset="0"/>
              </a:rPr>
              <a:t>:</a:t>
            </a:r>
          </a:p>
          <a:p>
            <a:pPr lvl="1">
              <a:spcBef>
                <a:spcPts val="600"/>
              </a:spcBef>
            </a:pPr>
            <a:r>
              <a:rPr lang="nl-NL" sz="2000" b="1" dirty="0">
                <a:latin typeface="Calibri" panose="020F0502020204030204" pitchFamily="34" charset="0"/>
              </a:rPr>
              <a:t>De zaaier ging uit om te zaaien... Markus</a:t>
            </a:r>
            <a:r>
              <a:rPr lang="en" sz="2000" b="1" dirty="0">
                <a:latin typeface="Calibri" panose="020F0502020204030204" pitchFamily="34" charset="0"/>
              </a:rPr>
              <a:t> 4:1-9.</a:t>
            </a:r>
          </a:p>
          <a:p>
            <a:pPr lvl="1">
              <a:spcBef>
                <a:spcPts val="600"/>
              </a:spcBef>
            </a:pPr>
            <a:r>
              <a:rPr lang="nl-NL" sz="2000" b="1" dirty="0">
                <a:latin typeface="Calibri" panose="020F0502020204030204" pitchFamily="34" charset="0"/>
              </a:rPr>
              <a:t>De uitleg van de gelijkenis. Markus</a:t>
            </a:r>
            <a:r>
              <a:rPr lang="en" sz="2000" b="1" dirty="0">
                <a:latin typeface="Calibri" panose="020F0502020204030204" pitchFamily="34" charset="0"/>
              </a:rPr>
              <a:t> 4:13-20.</a:t>
            </a:r>
          </a:p>
          <a:p>
            <a:pPr>
              <a:spcBef>
                <a:spcPts val="1800"/>
              </a:spcBef>
            </a:pPr>
            <a:r>
              <a:rPr lang="nl-NL" sz="2000" b="1" dirty="0">
                <a:solidFill>
                  <a:srgbClr val="9A0000"/>
                </a:solidFill>
                <a:latin typeface="Calibri" panose="020F0502020204030204" pitchFamily="34" charset="0"/>
              </a:rPr>
              <a:t>Andere gelijkenissen</a:t>
            </a:r>
            <a:r>
              <a:rPr lang="en" sz="2000" b="1" dirty="0">
                <a:solidFill>
                  <a:srgbClr val="9A0000"/>
                </a:solidFill>
                <a:latin typeface="Calibri" panose="020F0502020204030204" pitchFamily="34" charset="0"/>
              </a:rPr>
              <a:t>:</a:t>
            </a:r>
          </a:p>
          <a:p>
            <a:pPr lvl="1">
              <a:spcBef>
                <a:spcPts val="600"/>
              </a:spcBef>
            </a:pPr>
            <a:r>
              <a:rPr lang="nl-NL" sz="2000" b="1" dirty="0">
                <a:latin typeface="Calibri" panose="020F0502020204030204" pitchFamily="34" charset="0"/>
              </a:rPr>
              <a:t>De lamp en de meting. Markus</a:t>
            </a:r>
            <a:r>
              <a:rPr lang="en" sz="2000" b="1" dirty="0">
                <a:latin typeface="Calibri" panose="020F0502020204030204" pitchFamily="34" charset="0"/>
              </a:rPr>
              <a:t> 4:21-25.</a:t>
            </a:r>
          </a:p>
          <a:p>
            <a:pPr lvl="1">
              <a:spcBef>
                <a:spcPts val="600"/>
              </a:spcBef>
            </a:pPr>
            <a:r>
              <a:rPr lang="nl-NL" sz="2000" b="1" dirty="0">
                <a:latin typeface="Calibri" panose="020F0502020204030204" pitchFamily="34" charset="0"/>
              </a:rPr>
              <a:t>Groei en mosterd. Markus </a:t>
            </a:r>
            <a:r>
              <a:rPr lang="en" sz="2000" b="1" dirty="0">
                <a:latin typeface="Calibri" panose="020F0502020204030204" pitchFamily="34" charset="0"/>
              </a:rPr>
              <a:t>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12765"/>
            <a:ext cx="6097389"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Een gelijkenis is een verhaal van een fictieve gebeurtenis (al dan niet gebaseerd op echte gebeurtenissen) waaruit door vergelijking of gelijkenis een belangrijke waarheid of morele leer wordt afgeleid.</a:t>
            </a:r>
            <a:endParaRPr lang="en" sz="2000" b="1" dirty="0">
              <a:latin typeface="Calibri" panose="020F0502020204030204" pitchFamily="34" charset="0"/>
            </a:endParaRPr>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375" y="3556821"/>
            <a:ext cx="4509537" cy="3143250"/>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0000"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40000" y="429577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40000" y="377666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6400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6400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6400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64000"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659643"/>
            <a:ext cx="6105926"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Toen zijn luisteraars naar huis terugkeerden, deelden ze wat ze leerden met hun familie en vrienden.</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5" y="1336204"/>
            <a:ext cx="609600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Dit is het systeem dat Jezus voornamelijk gebruikte in zijn leringen (Markus 4:34). Zijn gelijkenissen waren over het algemeen ontleend aan het dagelijks leven en daarom gemakkelijk te onthouden en toe te passen.</a:t>
            </a:r>
            <a:endParaRPr lang="en" sz="2000" b="1" dirty="0">
              <a:latin typeface="Calibri" panose="020F0502020204030204" pitchFamily="34" charset="0"/>
            </a:endParaRPr>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dirty="0">
                <a:ln/>
                <a:solidFill>
                  <a:schemeClr val="accent4"/>
                </a:solidFill>
                <a:latin typeface="Calibri" panose="020F0502020204030204" pitchFamily="34" charset="0"/>
              </a:rPr>
              <a:t>DE REDEN VAN HET BESTAAN ​​VAN GELIJKENISSEN</a:t>
            </a:r>
            <a:endParaRPr lang="en" sz="4400" b="1" dirty="0">
              <a:ln/>
              <a:solidFill>
                <a:schemeClr val="accent4"/>
              </a:solidFill>
              <a:latin typeface="Calibri" panose="020F0502020204030204" pitchFamily="34" charset="0"/>
            </a:endParaRPr>
          </a:p>
        </p:txBody>
      </p:sp>
      <p:sp>
        <p:nvSpPr>
          <p:cNvPr id="5" name="CuadroTexto 4">
            <a:extLst>
              <a:ext uri="{FF2B5EF4-FFF2-40B4-BE49-F238E27FC236}">
                <a16:creationId xmlns:a16="http://schemas.microsoft.com/office/drawing/2014/main" id="{5B1BAD2D-4A51-478A-9139-427AB1BE5263}"/>
              </a:ext>
            </a:extLst>
          </p:cNvPr>
          <p:cNvSpPr txBox="1"/>
          <p:nvPr/>
        </p:nvSpPr>
        <p:spPr>
          <a:xfrm>
            <a:off x="1541746" y="628947"/>
            <a:ext cx="10270039"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opdat zij ziende zien en niet doorzien, en horende horen en niet begrijpen; opdat zij zich niet op enig moment bekeren en de zonden hun vergeven worden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(Markus 4:12)</a:t>
            </a:r>
          </a:p>
        </p:txBody>
      </p:sp>
      <p:sp>
        <p:nvSpPr>
          <p:cNvPr id="6" name="CuadroTexto 5">
            <a:extLst>
              <a:ext uri="{FF2B5EF4-FFF2-40B4-BE49-F238E27FC236}">
                <a16:creationId xmlns:a16="http://schemas.microsoft.com/office/drawing/2014/main" id="{7E9DC13B-167C-9F4E-99BC-F2EFA47E8433}"/>
              </a:ext>
            </a:extLst>
          </p:cNvPr>
          <p:cNvSpPr txBox="1"/>
          <p:nvPr/>
        </p:nvSpPr>
        <p:spPr>
          <a:xfrm>
            <a:off x="4914900" y="1369216"/>
            <a:ext cx="7038975" cy="923330"/>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De prediking van Jezus draaide om het Koninkrijk der hemelen (Markus 1:14-15). Veel van zijn gelijkenissen werden verteld om de aard van dat koninkrijk uit te leggen (Marcus 4:30).</a:t>
            </a:r>
            <a:endParaRPr lang="en" sz="2000" b="1" dirty="0">
              <a:latin typeface="Calibri" panose="020F0502020204030204" pitchFamily="34" charset="0"/>
            </a:endParaRPr>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4"/>
          <a:stretch>
            <a:fillRect/>
          </a:stretch>
        </p:blipFill>
        <p:spPr>
          <a:xfrm>
            <a:off x="152399" y="1465063"/>
            <a:ext cx="4668746" cy="350329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66675" y="5081856"/>
            <a:ext cx="5353050" cy="1754326"/>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Hij die hongert naar het Woord van God zal de waarheid horen en zich verheugen. Maar degenen die het niet willen horen, hoe simpel deze waarheid ook wordt gepresenteerd, zullen weigeren het te begrijpen, te veranderen en verlossing te bereiken.</a:t>
            </a:r>
            <a:endParaRPr lang="en" sz="2000" b="1" dirty="0">
              <a:latin typeface="Calibri" panose="020F0502020204030204" pitchFamily="34" charset="0"/>
            </a:endParaRPr>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05449" y="5051163"/>
            <a:ext cx="652462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914900" y="3523957"/>
            <a:ext cx="7277100" cy="1477328"/>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Dit was niets nieuws. Toen God hem de opdracht gaf te prediken, zei hij tegen Jesaja: ‘Hoor goed, en begrijp niet; zie het inderdaad, maar begrijp het niet. […] opdat hij niet met zijn ogen ziet, noch met zijn oren hoort, noch met zijn hart begrijpt, noch zich bekeert, en er genezing voor hem is” (Jesaja 6:9-10).</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38B09EA4-10DA-B6CB-4403-712EFABD7A46}"/>
              </a:ext>
            </a:extLst>
          </p:cNvPr>
          <p:cNvSpPr txBox="1"/>
          <p:nvPr/>
        </p:nvSpPr>
        <p:spPr>
          <a:xfrm>
            <a:off x="4914901" y="2308087"/>
            <a:ext cx="7277099" cy="1200329"/>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Interessant genoeg is de reden die Jezus zelf gaf voor het gebruik van gelijkenissen werkelijk verbazingwekkend: opdat zij het niet zouden begrijpen, zich zouden bekeren, of vergeven zouden worden! (Markus 4:12).</a:t>
            </a:r>
            <a:endParaRPr lang="en" sz="2000" b="1" dirty="0">
              <a:latin typeface="Calibri" panose="020F0502020204030204" pitchFamily="34" charset="0"/>
            </a:endParaRPr>
          </a:p>
        </p:txBody>
      </p:sp>
      <p:sp>
        <p:nvSpPr>
          <p:cNvPr id="4" name="Tekstvak 3">
            <a:extLst>
              <a:ext uri="{FF2B5EF4-FFF2-40B4-BE49-F238E27FC236}">
                <a16:creationId xmlns:a16="http://schemas.microsoft.com/office/drawing/2014/main" id="{48D47C9D-BA19-F1B6-FDFA-1D6BF4B97E88}"/>
              </a:ext>
            </a:extLst>
          </p:cNvPr>
          <p:cNvSpPr txBox="1"/>
          <p:nvPr/>
        </p:nvSpPr>
        <p:spPr>
          <a:xfrm>
            <a:off x="380215" y="805208"/>
            <a:ext cx="1009133" cy="434303"/>
          </a:xfrm>
          <a:prstGeom prst="roundRect">
            <a:avLst>
              <a:gd name="adj" fmla="val 32159"/>
            </a:avLst>
          </a:prstGeom>
          <a:solidFill>
            <a:srgbClr val="FFFFA3"/>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165A9D"/>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solidFill>
                  <a:srgbClr val="307184"/>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529CCE"/>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1000"/>
                                        <p:tgtEl>
                                          <p:spTgt spid="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295275" y="301079"/>
            <a:ext cx="6076950" cy="1938992"/>
          </a:xfrm>
          <a:prstGeom prst="rect">
            <a:avLst/>
          </a:prstGeom>
          <a:noFill/>
        </p:spPr>
        <p:txBody>
          <a:bodyPr wrap="square">
            <a:spAutoFit/>
          </a:bodyPr>
          <a:lstStyle/>
          <a:p>
            <a:pPr algn="ctr"/>
            <a:r>
              <a:rPr lang="nl-NL" sz="6000" dirty="0">
                <a:ln w="0"/>
                <a:solidFill>
                  <a:srgbClr val="2E2F64"/>
                </a:solidFill>
                <a:effectLst>
                  <a:outerShdw blurRad="38100" dist="19050" dir="2700000" algn="tl" rotWithShape="0">
                    <a:schemeClr val="dk1">
                      <a:alpha val="40000"/>
                    </a:schemeClr>
                  </a:outerShdw>
                </a:effectLst>
                <a:latin typeface="Calibri" panose="020F0502020204030204" pitchFamily="34" charset="0"/>
              </a:rPr>
              <a:t>DE GELIJKENIS VAN DE ZAAIER</a:t>
            </a:r>
            <a:endParaRPr lang="en" sz="6000" dirty="0">
              <a:ln w="0"/>
              <a:solidFill>
                <a:srgbClr val="2E2F64"/>
              </a:solidFill>
              <a:effectLst>
                <a:outerShdw blurRad="38100" dist="19050" dir="2700000" algn="tl" rotWithShape="0">
                  <a:schemeClr val="dk1">
                    <a:alpha val="40000"/>
                  </a:schemeClr>
                </a:outerShdw>
              </a:effectLst>
              <a:latin typeface="Calibri" panose="020F0502020204030204" pitchFamily="34" charset="0"/>
            </a:endParaRP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357767937"/>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819149" y="0"/>
            <a:ext cx="1050244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solidFill>
                  <a:srgbClr val="AC3900"/>
                </a:solidFill>
                <a:effectLst>
                  <a:glow rad="63500">
                    <a:schemeClr val="bg1">
                      <a:alpha val="47000"/>
                    </a:schemeClr>
                  </a:glow>
                </a:effectLst>
                <a:latin typeface="Calibri" panose="020F0502020204030204" pitchFamily="34" charset="0"/>
              </a:rPr>
              <a:t>DE ZAAIER GING UIT OM TE ZAAIEN... </a:t>
            </a:r>
            <a:endParaRPr lang="en" sz="4400" b="1" dirty="0">
              <a:ln/>
              <a:solidFill>
                <a:srgbClr val="AC3900"/>
              </a:solidFill>
              <a:effectLst>
                <a:glow rad="63500">
                  <a:schemeClr val="bg1">
                    <a:alpha val="47000"/>
                  </a:schemeClr>
                </a:glow>
              </a:effectLst>
              <a:latin typeface="Calibri" panose="020F0502020204030204" pitchFamily="34" charset="0"/>
            </a:endParaRPr>
          </a:p>
        </p:txBody>
      </p:sp>
      <p:sp>
        <p:nvSpPr>
          <p:cNvPr id="5" name="CuadroTexto 4">
            <a:extLst>
              <a:ext uri="{FF2B5EF4-FFF2-40B4-BE49-F238E27FC236}">
                <a16:creationId xmlns:a16="http://schemas.microsoft.com/office/drawing/2014/main" id="{7CEE9F9B-995B-2908-AB35-7CDD7C60DF4D}"/>
              </a:ext>
            </a:extLst>
          </p:cNvPr>
          <p:cNvSpPr txBox="1"/>
          <p:nvPr/>
        </p:nvSpPr>
        <p:spPr>
          <a:xfrm>
            <a:off x="1468434" y="695622"/>
            <a:ext cx="9255126"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nl-NL" b="1" dirty="0">
                <a:solidFill>
                  <a:schemeClr val="accent2">
                    <a:lumMod val="50000"/>
                  </a:schemeClr>
                </a:solidFill>
                <a:latin typeface="Comic Sans MS" panose="030F0702030302020204" pitchFamily="66" charset="0"/>
              </a:rPr>
              <a:t>En Hij onderwees hun veel dingen door gelijkenissen en zei in Zijn onderricht tegen hen: Luister! Zie, een zaaier ging eropuit om te zaaien. </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(Markus 4:2-3)</a:t>
            </a: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707886"/>
          </a:xfrm>
          <a:prstGeom prst="rect">
            <a:avLst/>
          </a:prstGeom>
          <a:noFill/>
        </p:spPr>
        <p:txBody>
          <a:bodyPr wrap="square" rtlCol="0">
            <a:spAutoFit/>
          </a:bodyPr>
          <a:lstStyle/>
          <a:p>
            <a:pPr algn="ctr">
              <a:spcBef>
                <a:spcPts val="600"/>
              </a:spcBef>
            </a:pPr>
            <a:r>
              <a:rPr lang="nl-NL" sz="2000" b="1" dirty="0">
                <a:latin typeface="Calibri" panose="020F0502020204030204" pitchFamily="34" charset="0"/>
              </a:rPr>
              <a:t>De zaaier en het zaad variëren niet. Het resultaat is echter voor elk van de vier terreinen totaal verschillend. Het hangt allemaal af van de manier waarop het zaad wordt ontvangen.</a:t>
            </a:r>
            <a:endParaRPr lang="en" sz="2000" b="1" dirty="0">
              <a:latin typeface="Calibri" panose="020F0502020204030204" pitchFamily="34" charset="0"/>
            </a:endParaRPr>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
        <p:nvSpPr>
          <p:cNvPr id="2" name="Tekstvak 1">
            <a:extLst>
              <a:ext uri="{FF2B5EF4-FFF2-40B4-BE49-F238E27FC236}">
                <a16:creationId xmlns:a16="http://schemas.microsoft.com/office/drawing/2014/main" id="{1D19A8A6-A932-B40A-0B5D-F034C8D5254C}"/>
              </a:ext>
            </a:extLst>
          </p:cNvPr>
          <p:cNvSpPr txBox="1"/>
          <p:nvPr/>
        </p:nvSpPr>
        <p:spPr>
          <a:xfrm>
            <a:off x="409573" y="769441"/>
            <a:ext cx="1165945" cy="434303"/>
          </a:xfrm>
          <a:prstGeom prst="roundRect">
            <a:avLst>
              <a:gd name="adj" fmla="val 32159"/>
            </a:avLst>
          </a:prstGeom>
          <a:solidFill>
            <a:srgbClr val="4D3B04"/>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C0CD97"/>
                </a:solidFill>
                <a:effectLst>
                  <a:innerShdw blurRad="63500" dist="50800" dir="13500000">
                    <a:srgbClr val="000000">
                      <a:alpha val="50000"/>
                    </a:srgbClr>
                  </a:innerShdw>
                </a:effectLst>
                <a:latin typeface="Comic Sans MS" panose="030F0702030302020204" pitchFamily="66" charset="0"/>
              </a:rPr>
              <a:t>maandag </a:t>
            </a:r>
            <a:r>
              <a:rPr lang="nl-NL" sz="1600" b="1" kern="0" spc="50" dirty="0">
                <a:ln w="0"/>
                <a:solidFill>
                  <a:srgbClr val="529CCE"/>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7" dur="10"/>
                                        <p:tgtEl>
                                          <p:spTgt spid="7">
                                            <p:graphicEl>
                                              <a:dgm id="{6CA6D5FA-4612-42E9-B85B-6FC124476DE1}"/>
                                            </p:graphic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30" dur="10"/>
                                        <p:tgtEl>
                                          <p:spTgt spid="7">
                                            <p:graphicEl>
                                              <a:dgm id="{0DCB8363-C161-499C-AA30-118274397EFE}"/>
                                            </p:graphicEl>
                                          </p:spTgt>
                                        </p:tgtEl>
                                      </p:cBhvr>
                                    </p:animEffect>
                                  </p:childTnLst>
                                </p:cTn>
                              </p:par>
                            </p:childTnLst>
                          </p:cTn>
                        </p:par>
                        <p:par>
                          <p:cTn id="31" fill="hold">
                            <p:stCondLst>
                              <p:cond delay="10"/>
                            </p:stCondLst>
                            <p:childTnLst>
                              <p:par>
                                <p:cTn id="32" presetID="37"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8" fill="hold">
                            <p:stCondLst>
                              <p:cond delay="1010"/>
                            </p:stCondLst>
                            <p:childTnLst>
                              <p:par>
                                <p:cTn id="39" presetID="18" presetClass="entr" presetSubtype="9" fill="hold" grpId="0" nodeType="afterEffect">
                                  <p:stCondLst>
                                    <p:cond delay="0"/>
                                  </p:stCondLst>
                                  <p:childTnLst>
                                    <p:set>
                                      <p:cBhvr>
                                        <p:cTn id="40"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41" dur="500"/>
                                        <p:tgtEl>
                                          <p:spTgt spid="7">
                                            <p:graphicEl>
                                              <a:dgm id="{E4BC403A-C3ED-4131-9EDB-897F78181761}"/>
                                            </p:graphicEl>
                                          </p:spTgt>
                                        </p:tgtEl>
                                      </p:cBhvr>
                                    </p:animEffect>
                                  </p:childTnLst>
                                </p:cTn>
                              </p:par>
                            </p:childTnLst>
                          </p:cTn>
                        </p:par>
                        <p:par>
                          <p:cTn id="42" fill="hold">
                            <p:stCondLst>
                              <p:cond delay="1510"/>
                            </p:stCondLst>
                            <p:childTnLst>
                              <p:par>
                                <p:cTn id="43" presetID="14" presetClass="entr" presetSubtype="1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1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50" dur="500"/>
                                        <p:tgtEl>
                                          <p:spTgt spid="7">
                                            <p:graphicEl>
                                              <a:dgm id="{5804DF38-08B4-4912-B8B9-426D8DAFB99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9" fill="hold">
                            <p:stCondLst>
                              <p:cond delay="1000"/>
                            </p:stCondLst>
                            <p:childTnLst>
                              <p:par>
                                <p:cTn id="60" presetID="18" presetClass="entr" presetSubtype="3" fill="hold" grpId="0" nodeType="afterEffect">
                                  <p:stCondLst>
                                    <p:cond delay="0"/>
                                  </p:stCondLst>
                                  <p:childTnLst>
                                    <p:set>
                                      <p:cBhvr>
                                        <p:cTn id="61"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62" dur="500"/>
                                        <p:tgtEl>
                                          <p:spTgt spid="7">
                                            <p:graphicEl>
                                              <a:dgm id="{7C2D19D2-3A29-4CC8-812B-7D17A6A5BD12}"/>
                                            </p:graphicEl>
                                          </p:spTgt>
                                        </p:tgtEl>
                                      </p:cBhvr>
                                    </p:animEffect>
                                  </p:childTnLst>
                                </p:cTn>
                              </p:par>
                            </p:childTnLst>
                          </p:cTn>
                        </p:par>
                        <p:par>
                          <p:cTn id="63" fill="hold">
                            <p:stCondLst>
                              <p:cond delay="1500"/>
                            </p:stCondLst>
                            <p:childTnLst>
                              <p:par>
                                <p:cTn id="64" presetID="14"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randombar(horizontal)">
                                      <p:cBhvr>
                                        <p:cTn id="66" dur="1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71" dur="500"/>
                                        <p:tgtEl>
                                          <p:spTgt spid="7">
                                            <p:graphicEl>
                                              <a:dgm id="{39112137-0F1D-44D8-945A-5202FCF184D6}"/>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900" decel="100000" fill="hold"/>
                                        <p:tgtEl>
                                          <p:spTgt spid="1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80" fill="hold">
                            <p:stCondLst>
                              <p:cond delay="1000"/>
                            </p:stCondLst>
                            <p:childTnLst>
                              <p:par>
                                <p:cTn id="81" presetID="18" presetClass="entr" presetSubtype="6" fill="hold" grpId="0" nodeType="afterEffect">
                                  <p:stCondLst>
                                    <p:cond delay="0"/>
                                  </p:stCondLst>
                                  <p:childTnLst>
                                    <p:set>
                                      <p:cBhvr>
                                        <p:cTn id="82"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83" dur="500"/>
                                        <p:tgtEl>
                                          <p:spTgt spid="7">
                                            <p:graphicEl>
                                              <a:dgm id="{A6F7080D-E7C6-4714-88CE-67A29D69A07B}"/>
                                            </p:graphicEl>
                                          </p:spTgt>
                                        </p:tgtEl>
                                      </p:cBhvr>
                                    </p:animEffect>
                                  </p:childTnLst>
                                </p:cTn>
                              </p:par>
                            </p:childTnLst>
                          </p:cTn>
                        </p:par>
                        <p:par>
                          <p:cTn id="84" fill="hold">
                            <p:stCondLst>
                              <p:cond delay="1500"/>
                            </p:stCondLst>
                            <p:childTnLst>
                              <p:par>
                                <p:cTn id="85" presetID="14" presetClass="entr" presetSubtype="10"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randombar(horizontal)">
                                      <p:cBhvr>
                                        <p:cTn id="87" dur="1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92" dur="500"/>
                                        <p:tgtEl>
                                          <p:spTgt spid="7">
                                            <p:graphicEl>
                                              <a:dgm id="{5D273B0B-BBFA-4FF4-ACAC-F8A7D060978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37" presetClass="entr" presetSubtype="0"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anim calcmode="lin" valueType="num">
                                      <p:cBhvr>
                                        <p:cTn id="98" dur="1000" fill="hold"/>
                                        <p:tgtEl>
                                          <p:spTgt spid="15"/>
                                        </p:tgtEl>
                                        <p:attrNameLst>
                                          <p:attrName>ppt_x</p:attrName>
                                        </p:attrNameLst>
                                      </p:cBhvr>
                                      <p:tavLst>
                                        <p:tav tm="0">
                                          <p:val>
                                            <p:strVal val="#ppt_x"/>
                                          </p:val>
                                        </p:tav>
                                        <p:tav tm="100000">
                                          <p:val>
                                            <p:strVal val="#ppt_x"/>
                                          </p:val>
                                        </p:tav>
                                      </p:tavLst>
                                    </p:anim>
                                    <p:anim calcmode="lin" valueType="num">
                                      <p:cBhvr>
                                        <p:cTn id="99" dur="900" decel="100000" fill="hold"/>
                                        <p:tgtEl>
                                          <p:spTgt spid="1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1" fill="hold">
                            <p:stCondLst>
                              <p:cond delay="1000"/>
                            </p:stCondLst>
                            <p:childTnLst>
                              <p:par>
                                <p:cTn id="102" presetID="18" presetClass="entr" presetSubtype="12" fill="hold" grpId="0" nodeType="afterEffect">
                                  <p:stCondLst>
                                    <p:cond delay="0"/>
                                  </p:stCondLst>
                                  <p:childTnLst>
                                    <p:set>
                                      <p:cBhvr>
                                        <p:cTn id="103"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4" dur="500"/>
                                        <p:tgtEl>
                                          <p:spTgt spid="7">
                                            <p:graphicEl>
                                              <a:dgm id="{C536AB7B-425C-4E0D-B8D3-38DA9C16A1A0}"/>
                                            </p:graphicEl>
                                          </p:spTgt>
                                        </p:tgtEl>
                                      </p:cBhvr>
                                    </p:animEffect>
                                  </p:childTnLst>
                                </p:cTn>
                              </p:par>
                            </p:childTnLst>
                          </p:cTn>
                        </p:par>
                        <p:par>
                          <p:cTn id="105" fill="hold">
                            <p:stCondLst>
                              <p:cond delay="1500"/>
                            </p:stCondLst>
                            <p:childTnLst>
                              <p:par>
                                <p:cTn id="106" presetID="14" presetClass="entr" presetSubtype="10" fill="hold"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randombar(horizontal)">
                                      <p:cBhvr>
                                        <p:cTn id="108" dur="10"/>
                                        <p:tgtEl>
                                          <p:spTgt spid="25"/>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grpId="0" nodeType="clickEffect">
                                  <p:stCondLst>
                                    <p:cond delay="0"/>
                                  </p:stCondLst>
                                  <p:childTnLst>
                                    <p:set>
                                      <p:cBhvr>
                                        <p:cTn id="112"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13" dur="500"/>
                                        <p:tgtEl>
                                          <p:spTgt spid="7">
                                            <p:graphicEl>
                                              <a:dgm id="{3E21B8AA-6BE1-48BB-9AA7-0F2EFA4E13D4}"/>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wipe(left)">
                                      <p:cBhvr>
                                        <p:cTn id="1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1800520" y="0"/>
            <a:ext cx="864437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solidFill>
                  <a:srgbClr val="C00000"/>
                </a:solidFill>
                <a:effectLst>
                  <a:glow rad="63500">
                    <a:schemeClr val="bg1">
                      <a:alpha val="50000"/>
                    </a:schemeClr>
                  </a:glow>
                </a:effectLst>
                <a:latin typeface="Calibri" panose="020F0502020204030204" pitchFamily="34" charset="0"/>
              </a:rPr>
              <a:t>DE UITLEG VAN DE GELIJKENIS</a:t>
            </a:r>
            <a:endParaRPr lang="en" sz="4400" b="1" dirty="0">
              <a:ln/>
              <a:solidFill>
                <a:srgbClr val="C00000"/>
              </a:solidFill>
              <a:effectLst>
                <a:glow rad="63500">
                  <a:schemeClr val="bg1">
                    <a:alpha val="50000"/>
                  </a:schemeClr>
                </a:glow>
              </a:effectLst>
              <a:latin typeface="Calibri" panose="020F0502020204030204" pitchFamily="34" charset="0"/>
            </a:endParaRP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00110"/>
          </a:xfrm>
          <a:prstGeom prst="rect">
            <a:avLst/>
          </a:prstGeom>
          <a:noFill/>
        </p:spPr>
        <p:txBody>
          <a:bodyPr wrap="square" rtlCol="0">
            <a:spAutoFit/>
          </a:bodyPr>
          <a:lstStyle/>
          <a:p>
            <a:pPr algn="ctr">
              <a:spcBef>
                <a:spcPts val="600"/>
              </a:spcBef>
            </a:pPr>
            <a:r>
              <a:rPr lang="nl-NL" sz="2000" b="1" dirty="0">
                <a:latin typeface="Calibri" panose="020F0502020204030204" pitchFamily="34" charset="0"/>
              </a:rPr>
              <a:t>Wat voor grondsoort ben ik? Wat moet ik doen om vruchtbaar te zijn?</a:t>
            </a: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718125"/>
            <a:ext cx="80962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i="0" u="none" strike="noStrike" baseline="0" dirty="0">
                <a:solidFill>
                  <a:srgbClr val="7030A0"/>
                </a:solidFill>
                <a:latin typeface="Comic Sans MS" panose="030F0702030302020204" pitchFamily="66" charset="0"/>
              </a:rPr>
              <a:t>“</a:t>
            </a:r>
            <a:r>
              <a:rPr lang="nl-NL" b="1" dirty="0">
                <a:solidFill>
                  <a:srgbClr val="7030A0"/>
                </a:solidFill>
                <a:latin typeface="Comic Sans MS" panose="030F0702030302020204" pitchFamily="66" charset="0"/>
              </a:rPr>
              <a:t>De zaaier is hij die het Woord zaait.</a:t>
            </a:r>
            <a:r>
              <a:rPr lang="en" b="1" i="0" u="none" strike="noStrike" baseline="0" dirty="0">
                <a:solidFill>
                  <a:srgbClr val="7030A0"/>
                </a:solidFill>
                <a:latin typeface="Comic Sans MS" panose="030F0702030302020204" pitchFamily="66" charset="0"/>
              </a:rPr>
              <a:t>” </a:t>
            </a:r>
            <a:r>
              <a:rPr lang="en" sz="1400" b="1" i="0" u="none" strike="noStrike" baseline="0" dirty="0">
                <a:solidFill>
                  <a:srgbClr val="7030A0"/>
                </a:solidFill>
                <a:latin typeface="Comic Sans MS" panose="030F0702030302020204" pitchFamily="66" charset="0"/>
              </a:rPr>
              <a:t>(Markus 4:14)</a:t>
            </a: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73020"/>
            <a:ext cx="11372850" cy="400110"/>
          </a:xfrm>
          <a:prstGeom prst="rect">
            <a:avLst/>
          </a:prstGeom>
          <a:noFill/>
        </p:spPr>
        <p:txBody>
          <a:bodyPr wrap="square" rtlCol="0">
            <a:spAutoFit/>
          </a:bodyPr>
          <a:lstStyle/>
          <a:p>
            <a:pPr algn="ctr">
              <a:spcBef>
                <a:spcPts val="600"/>
              </a:spcBef>
            </a:pPr>
            <a:r>
              <a:rPr lang="nl-NL" sz="2000" b="1" dirty="0">
                <a:latin typeface="Calibri" panose="020F0502020204030204" pitchFamily="34" charset="0"/>
              </a:rPr>
              <a:t>Het zaad is het Woord van God, en de zaaier is iedereen die het doorgeeft.</a:t>
            </a:r>
            <a:endParaRPr lang="en" sz="2000" b="1" dirty="0">
              <a:latin typeface="Calibri" panose="020F0502020204030204" pitchFamily="34" charset="0"/>
            </a:endParaRPr>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3571801334"/>
              </p:ext>
            </p:extLst>
          </p:nvPr>
        </p:nvGraphicFramePr>
        <p:xfrm>
          <a:off x="1357921" y="1467236"/>
          <a:ext cx="9255125"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
        <p:nvSpPr>
          <p:cNvPr id="2" name="Tekstvak 1">
            <a:extLst>
              <a:ext uri="{FF2B5EF4-FFF2-40B4-BE49-F238E27FC236}">
                <a16:creationId xmlns:a16="http://schemas.microsoft.com/office/drawing/2014/main" id="{409CC7C3-3F04-41A3-48DE-46F974427005}"/>
              </a:ext>
            </a:extLst>
          </p:cNvPr>
          <p:cNvSpPr txBox="1"/>
          <p:nvPr/>
        </p:nvSpPr>
        <p:spPr>
          <a:xfrm>
            <a:off x="205654" y="769441"/>
            <a:ext cx="1236949" cy="434303"/>
          </a:xfrm>
          <a:prstGeom prst="roundRect">
            <a:avLst>
              <a:gd name="adj" fmla="val 32159"/>
            </a:avLst>
          </a:prstGeom>
          <a:solidFill>
            <a:srgbClr val="683191"/>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CCCCE5"/>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solidFill>
                  <a:srgbClr val="C0CD97"/>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529CCE"/>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56148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 calcmode="lin" valueType="num">
                                      <p:cBhvr>
                                        <p:cTn id="41" dur="500" fill="hold"/>
                                        <p:tgtEl>
                                          <p:spTgt spid="5"/>
                                        </p:tgtEl>
                                        <p:attrNameLst>
                                          <p:attrName>style.rotation</p:attrName>
                                        </p:attrNameLst>
                                      </p:cBhvr>
                                      <p:tavLst>
                                        <p:tav tm="0">
                                          <p:val>
                                            <p:fltVal val="90"/>
                                          </p:val>
                                        </p:tav>
                                        <p:tav tm="100000">
                                          <p:val>
                                            <p:fltVal val="0"/>
                                          </p:val>
                                        </p:tav>
                                      </p:tavLst>
                                    </p:anim>
                                    <p:animEffect transition="in" filter="fade">
                                      <p:cBhvr>
                                        <p:cTn id="42" dur="500"/>
                                        <p:tgtEl>
                                          <p:spTgt spid="5"/>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6" dur="10"/>
                                        <p:tgtEl>
                                          <p:spTgt spid="9">
                                            <p:graphicEl>
                                              <a:dgm id="{6CA6D5FA-4612-42E9-B85B-6FC124476DE1}"/>
                                            </p:graphic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9" dur="10"/>
                                        <p:tgtEl>
                                          <p:spTgt spid="9">
                                            <p:graphicEl>
                                              <a:dgm id="{0DCB8363-C161-499C-AA30-118274397EFE}"/>
                                            </p:graphicEl>
                                          </p:spTgt>
                                        </p:tgtEl>
                                      </p:cBhvr>
                                    </p:animEffect>
                                  </p:childTnLst>
                                </p:cTn>
                              </p:par>
                            </p:childTnLst>
                          </p:cTn>
                        </p:par>
                        <p:par>
                          <p:cTn id="50" fill="hold">
                            <p:stCondLst>
                              <p:cond delay="510"/>
                            </p:stCondLst>
                            <p:childTnLst>
                              <p:par>
                                <p:cTn id="51" presetID="18" presetClass="entr" presetSubtype="9" fill="hold" grpId="0" nodeType="afterEffect">
                                  <p:stCondLst>
                                    <p:cond delay="0"/>
                                  </p:stCondLst>
                                  <p:childTnLst>
                                    <p:set>
                                      <p:cBhvr>
                                        <p:cTn id="52"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53" dur="500"/>
                                        <p:tgtEl>
                                          <p:spTgt spid="9">
                                            <p:graphicEl>
                                              <a:dgm id="{E4BC403A-C3ED-4131-9EDB-897F78181761}"/>
                                            </p:graphicEl>
                                          </p:spTgt>
                                        </p:tgtEl>
                                      </p:cBhvr>
                                    </p:animEffect>
                                  </p:childTnLst>
                                </p:cTn>
                              </p:par>
                            </p:childTnLst>
                          </p:cTn>
                        </p:par>
                        <p:par>
                          <p:cTn id="54" fill="hold">
                            <p:stCondLst>
                              <p:cond delay="1010"/>
                            </p:stCondLst>
                            <p:childTnLst>
                              <p:par>
                                <p:cTn id="55" presetID="14" presetClass="entr" presetSubtype="1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randombar(horizontal)">
                                      <p:cBhvr>
                                        <p:cTn id="57" dur="1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62" dur="500"/>
                                        <p:tgtEl>
                                          <p:spTgt spid="9">
                                            <p:graphicEl>
                                              <a:dgm id="{5804DF38-08B4-4912-B8B9-426D8DAFB991}"/>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90"/>
                                          </p:val>
                                        </p:tav>
                                        <p:tav tm="100000">
                                          <p:val>
                                            <p:fltVal val="0"/>
                                          </p:val>
                                        </p:tav>
                                      </p:tavLst>
                                    </p:anim>
                                    <p:animEffect transition="in" filter="fade">
                                      <p:cBhvr>
                                        <p:cTn id="70" dur="500"/>
                                        <p:tgtEl>
                                          <p:spTgt spid="10"/>
                                        </p:tgtEl>
                                      </p:cBhvr>
                                    </p:animEffect>
                                  </p:childTnLst>
                                </p:cTn>
                              </p:par>
                            </p:childTnLst>
                          </p:cTn>
                        </p:par>
                        <p:par>
                          <p:cTn id="71" fill="hold">
                            <p:stCondLst>
                              <p:cond delay="500"/>
                            </p:stCondLst>
                            <p:childTnLst>
                              <p:par>
                                <p:cTn id="72" presetID="18" presetClass="entr" presetSubtype="3" fill="hold" grpId="0" nodeType="afterEffect">
                                  <p:stCondLst>
                                    <p:cond delay="0"/>
                                  </p:stCondLst>
                                  <p:childTnLst>
                                    <p:set>
                                      <p:cBhvr>
                                        <p:cTn id="73"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4" dur="500"/>
                                        <p:tgtEl>
                                          <p:spTgt spid="9">
                                            <p:graphicEl>
                                              <a:dgm id="{7C2D19D2-3A29-4CC8-812B-7D17A6A5BD12}"/>
                                            </p:graphicEl>
                                          </p:spTgt>
                                        </p:tgtEl>
                                      </p:cBhvr>
                                    </p:animEffect>
                                  </p:childTnLst>
                                </p:cTn>
                              </p:par>
                            </p:childTnLst>
                          </p:cTn>
                        </p:par>
                        <p:par>
                          <p:cTn id="75" fill="hold">
                            <p:stCondLst>
                              <p:cond delay="1000"/>
                            </p:stCondLst>
                            <p:childTnLst>
                              <p:par>
                                <p:cTn id="76" presetID="14" presetClass="entr" presetSubtype="10" fill="hold"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randombar(horizontal)">
                                      <p:cBhvr>
                                        <p:cTn id="78" dur="1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83" dur="500"/>
                                        <p:tgtEl>
                                          <p:spTgt spid="9">
                                            <p:graphicEl>
                                              <a:dgm id="{39112137-0F1D-44D8-945A-5202FCF184D6}"/>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 calcmode="lin" valueType="num">
                                      <p:cBhvr>
                                        <p:cTn id="90" dur="500" fill="hold"/>
                                        <p:tgtEl>
                                          <p:spTgt spid="12"/>
                                        </p:tgtEl>
                                        <p:attrNameLst>
                                          <p:attrName>style.rotation</p:attrName>
                                        </p:attrNameLst>
                                      </p:cBhvr>
                                      <p:tavLst>
                                        <p:tav tm="0">
                                          <p:val>
                                            <p:fltVal val="90"/>
                                          </p:val>
                                        </p:tav>
                                        <p:tav tm="100000">
                                          <p:val>
                                            <p:fltVal val="0"/>
                                          </p:val>
                                        </p:tav>
                                      </p:tavLst>
                                    </p:anim>
                                    <p:animEffect transition="in" filter="fade">
                                      <p:cBhvr>
                                        <p:cTn id="91" dur="500"/>
                                        <p:tgtEl>
                                          <p:spTgt spid="12"/>
                                        </p:tgtEl>
                                      </p:cBhvr>
                                    </p:animEffect>
                                  </p:childTnLst>
                                </p:cTn>
                              </p:par>
                            </p:childTnLst>
                          </p:cTn>
                        </p:par>
                        <p:par>
                          <p:cTn id="92" fill="hold">
                            <p:stCondLst>
                              <p:cond delay="500"/>
                            </p:stCondLst>
                            <p:childTnLst>
                              <p:par>
                                <p:cTn id="93" presetID="18" presetClass="entr" presetSubtype="6" fill="hold" grpId="0" nodeType="afterEffect">
                                  <p:stCondLst>
                                    <p:cond delay="0"/>
                                  </p:stCondLst>
                                  <p:childTnLst>
                                    <p:set>
                                      <p:cBhvr>
                                        <p:cTn id="94"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5" dur="500"/>
                                        <p:tgtEl>
                                          <p:spTgt spid="9">
                                            <p:graphicEl>
                                              <a:dgm id="{A6F7080D-E7C6-4714-88CE-67A29D69A07B}"/>
                                            </p:graphicEl>
                                          </p:spTgt>
                                        </p:tgtEl>
                                      </p:cBhvr>
                                    </p:animEffect>
                                  </p:childTnLst>
                                </p:cTn>
                              </p:par>
                            </p:childTnLst>
                          </p:cTn>
                        </p:par>
                        <p:par>
                          <p:cTn id="96" fill="hold">
                            <p:stCondLst>
                              <p:cond delay="1000"/>
                            </p:stCondLst>
                            <p:childTnLst>
                              <p:par>
                                <p:cTn id="97" presetID="14" presetClass="entr" presetSubtype="10"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randombar(horizontal)">
                                      <p:cBhvr>
                                        <p:cTn id="99" dur="1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4" dur="500"/>
                                        <p:tgtEl>
                                          <p:spTgt spid="9">
                                            <p:graphicEl>
                                              <a:dgm id="{5D273B0B-BBFA-4FF4-ACAC-F8A7D0609781}"/>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500" fill="hold"/>
                                        <p:tgtEl>
                                          <p:spTgt spid="14"/>
                                        </p:tgtEl>
                                        <p:attrNameLst>
                                          <p:attrName>ppt_w</p:attrName>
                                        </p:attrNameLst>
                                      </p:cBhvr>
                                      <p:tavLst>
                                        <p:tav tm="0">
                                          <p:val>
                                            <p:fltVal val="0"/>
                                          </p:val>
                                        </p:tav>
                                        <p:tav tm="100000">
                                          <p:val>
                                            <p:strVal val="#ppt_w"/>
                                          </p:val>
                                        </p:tav>
                                      </p:tavLst>
                                    </p:anim>
                                    <p:anim calcmode="lin" valueType="num">
                                      <p:cBhvr>
                                        <p:cTn id="110" dur="500" fill="hold"/>
                                        <p:tgtEl>
                                          <p:spTgt spid="14"/>
                                        </p:tgtEl>
                                        <p:attrNameLst>
                                          <p:attrName>ppt_h</p:attrName>
                                        </p:attrNameLst>
                                      </p:cBhvr>
                                      <p:tavLst>
                                        <p:tav tm="0">
                                          <p:val>
                                            <p:fltVal val="0"/>
                                          </p:val>
                                        </p:tav>
                                        <p:tav tm="100000">
                                          <p:val>
                                            <p:strVal val="#ppt_h"/>
                                          </p:val>
                                        </p:tav>
                                      </p:tavLst>
                                    </p:anim>
                                    <p:anim calcmode="lin" valueType="num">
                                      <p:cBhvr>
                                        <p:cTn id="111" dur="500" fill="hold"/>
                                        <p:tgtEl>
                                          <p:spTgt spid="14"/>
                                        </p:tgtEl>
                                        <p:attrNameLst>
                                          <p:attrName>style.rotation</p:attrName>
                                        </p:attrNameLst>
                                      </p:cBhvr>
                                      <p:tavLst>
                                        <p:tav tm="0">
                                          <p:val>
                                            <p:fltVal val="90"/>
                                          </p:val>
                                        </p:tav>
                                        <p:tav tm="100000">
                                          <p:val>
                                            <p:fltVal val="0"/>
                                          </p:val>
                                        </p:tav>
                                      </p:tavLst>
                                    </p:anim>
                                    <p:animEffect transition="in" filter="fade">
                                      <p:cBhvr>
                                        <p:cTn id="112" dur="500"/>
                                        <p:tgtEl>
                                          <p:spTgt spid="14"/>
                                        </p:tgtEl>
                                      </p:cBhvr>
                                    </p:animEffect>
                                  </p:childTnLst>
                                </p:cTn>
                              </p:par>
                            </p:childTnLst>
                          </p:cTn>
                        </p:par>
                        <p:par>
                          <p:cTn id="113" fill="hold">
                            <p:stCondLst>
                              <p:cond delay="500"/>
                            </p:stCondLst>
                            <p:childTnLst>
                              <p:par>
                                <p:cTn id="114" presetID="18" presetClass="entr" presetSubtype="12" fill="hold" grpId="0" nodeType="afterEffect">
                                  <p:stCondLst>
                                    <p:cond delay="0"/>
                                  </p:stCondLst>
                                  <p:childTnLst>
                                    <p:set>
                                      <p:cBhvr>
                                        <p:cTn id="115"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6" dur="500"/>
                                        <p:tgtEl>
                                          <p:spTgt spid="9">
                                            <p:graphicEl>
                                              <a:dgm id="{C536AB7B-425C-4E0D-B8D3-38DA9C16A1A0}"/>
                                            </p:graphicEl>
                                          </p:spTgt>
                                        </p:tgtEl>
                                      </p:cBhvr>
                                    </p:animEffect>
                                  </p:childTnLst>
                                </p:cTn>
                              </p:par>
                            </p:childTnLst>
                          </p:cTn>
                        </p:par>
                        <p:par>
                          <p:cTn id="117" fill="hold">
                            <p:stCondLst>
                              <p:cond delay="1000"/>
                            </p:stCondLst>
                            <p:childTnLst>
                              <p:par>
                                <p:cTn id="118" presetID="14" presetClass="entr" presetSubtype="10" fill="hold" nodeType="after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randombar(horizontal)">
                                      <p:cBhvr>
                                        <p:cTn id="120" dur="10"/>
                                        <p:tgtEl>
                                          <p:spTgt spid="2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5" dur="500"/>
                                        <p:tgtEl>
                                          <p:spTgt spid="9">
                                            <p:graphicEl>
                                              <a:dgm id="{3E21B8AA-6BE1-48BB-9AA7-0F2EFA4E13D4}"/>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37" fill="hold" grpId="0" nodeType="clickEffect">
                                  <p:stCondLst>
                                    <p:cond delay="0"/>
                                  </p:stCondLst>
                                  <p:childTnLst>
                                    <p:set>
                                      <p:cBhvr>
                                        <p:cTn id="129" dur="1" fill="hold">
                                          <p:stCondLst>
                                            <p:cond delay="0"/>
                                          </p:stCondLst>
                                        </p:cTn>
                                        <p:tgtEl>
                                          <p:spTgt spid="4"/>
                                        </p:tgtEl>
                                        <p:attrNameLst>
                                          <p:attrName>style.visibility</p:attrName>
                                        </p:attrNameLst>
                                      </p:cBhvr>
                                      <p:to>
                                        <p:strVal val="visible"/>
                                      </p:to>
                                    </p:set>
                                    <p:animEffect transition="in" filter="barn(outVertical)">
                                      <p:cBhvr>
                                        <p:cTn id="1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0" y="596354"/>
            <a:ext cx="6096000" cy="2308324"/>
          </a:xfrm>
          <a:prstGeom prst="rect">
            <a:avLst/>
          </a:prstGeom>
          <a:noFill/>
        </p:spPr>
        <p:txBody>
          <a:bodyPr wrap="square">
            <a:spAutoFit/>
            <a:scene3d>
              <a:camera prst="orthographicFront"/>
              <a:lightRig rig="threePt" dir="t"/>
            </a:scene3d>
            <a:sp3d extrusionH="57150">
              <a:bevelT h="25400" prst="softRound"/>
            </a:sp3d>
          </a:bodyPr>
          <a:lstStyle/>
          <a:p>
            <a:pPr algn="ctr"/>
            <a:r>
              <a:rPr lang="nl-NL" sz="7200" b="1" dirty="0">
                <a:ln w="6600">
                  <a:solidFill>
                    <a:schemeClr val="accent2"/>
                  </a:solidFill>
                  <a:prstDash val="solid"/>
                </a:ln>
                <a:solidFill>
                  <a:schemeClr val="accent5">
                    <a:lumMod val="75000"/>
                  </a:schemeClr>
                </a:solidFill>
                <a:effectLst>
                  <a:outerShdw dist="38100" dir="2700000" algn="tl" rotWithShape="0">
                    <a:schemeClr val="accent2"/>
                  </a:outerShdw>
                </a:effectLst>
                <a:latin typeface="Calibri" panose="020F0502020204030204" pitchFamily="34" charset="0"/>
              </a:rPr>
              <a:t>ANDERE GELIJKENISSEN</a:t>
            </a:r>
            <a:endParaRPr lang="en" sz="7200" b="1" dirty="0">
              <a:ln w="6600">
                <a:solidFill>
                  <a:schemeClr val="accent2"/>
                </a:solidFill>
                <a:prstDash val="solid"/>
              </a:ln>
              <a:solidFill>
                <a:schemeClr val="accent5">
                  <a:lumMod val="75000"/>
                </a:schemeClr>
              </a:solidFill>
              <a:effectLst>
                <a:outerShdw dist="38100" dir="2700000" algn="tl" rotWithShape="0">
                  <a:schemeClr val="accent2"/>
                </a:outerShdw>
              </a:effectLst>
              <a:latin typeface="Calibri" panose="020F0502020204030204" pitchFamily="34" charset="0"/>
            </a:endParaRP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6199" y="2077708"/>
            <a:ext cx="2275022" cy="178973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1611985" y="-38912"/>
            <a:ext cx="8955462"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nl-NL" sz="4400" b="1" dirty="0">
                <a:ln w="22225">
                  <a:solidFill>
                    <a:schemeClr val="accent2"/>
                  </a:solidFill>
                  <a:prstDash val="solid"/>
                </a:ln>
                <a:solidFill>
                  <a:schemeClr val="accent2">
                    <a:lumMod val="40000"/>
                    <a:lumOff val="60000"/>
                  </a:schemeClr>
                </a:solidFill>
                <a:latin typeface="Calibri" panose="020F0502020204030204" pitchFamily="34" charset="0"/>
              </a:rPr>
              <a:t>DE LAMP EN DE METING</a:t>
            </a:r>
            <a:endParaRPr lang="en" sz="4400" b="1" dirty="0">
              <a:ln w="22225">
                <a:solidFill>
                  <a:schemeClr val="accent2"/>
                </a:solidFill>
                <a:prstDash val="solid"/>
              </a:ln>
              <a:solidFill>
                <a:schemeClr val="accent2">
                  <a:lumMod val="40000"/>
                  <a:lumOff val="60000"/>
                </a:schemeClr>
              </a:solidFill>
              <a:latin typeface="Calibri" panose="020F0502020204030204" pitchFamily="34" charset="0"/>
            </a:endParaRP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114300" y="712626"/>
            <a:ext cx="5867400"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nl-NL" b="1" dirty="0">
                <a:effectLst>
                  <a:outerShdw blurRad="38100" dist="38100" dir="2700000" algn="tl">
                    <a:srgbClr val="000000">
                      <a:alpha val="43137"/>
                    </a:srgbClr>
                  </a:outerShdw>
                </a:effectLst>
                <a:latin typeface="Comic Sans MS" panose="030F0702030302020204" pitchFamily="66" charset="0"/>
              </a:rPr>
              <a:t>Hij zei ook tegen hen: De lamp wordt toch niet binnengebracht om onder de korenmaat of onder het bed gezet te worden? Is het niet om op de standaard gezet te worden?</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(Markus 4:21)</a:t>
            </a:r>
          </a:p>
        </p:txBody>
      </p:sp>
      <p:sp>
        <p:nvSpPr>
          <p:cNvPr id="8" name="CuadroTexto 7">
            <a:extLst>
              <a:ext uri="{FF2B5EF4-FFF2-40B4-BE49-F238E27FC236}">
                <a16:creationId xmlns:a16="http://schemas.microsoft.com/office/drawing/2014/main" id="{2BB3AF9D-0FED-DD17-1D2A-58C40BB35FC9}"/>
              </a:ext>
            </a:extLst>
          </p:cNvPr>
          <p:cNvSpPr txBox="1"/>
          <p:nvPr/>
        </p:nvSpPr>
        <p:spPr>
          <a:xfrm>
            <a:off x="63362" y="2006051"/>
            <a:ext cx="6032637" cy="646331"/>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Visualiseer het gesprek: “Brengt u… binnen?” "Nee!"; “Plaats je het niet...?” “Nou natuurlijk!”</a:t>
            </a:r>
            <a:endParaRPr lang="en" sz="2000" b="1" dirty="0">
              <a:latin typeface="Calibri" panose="020F0502020204030204" pitchFamily="34" charset="0"/>
            </a:endParaRP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33821" y="742379"/>
            <a:ext cx="5867400" cy="113877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outerShdw blurRad="38100" dist="38100" dir="2700000" algn="tl">
                    <a:srgbClr val="000000">
                      <a:alpha val="43137"/>
                    </a:srgbClr>
                  </a:outerShdw>
                </a:effectLst>
                <a:latin typeface="Comic Sans MS" panose="030F0702030302020204" pitchFamily="66" charset="0"/>
              </a:rPr>
              <a:t>En Hij zei tegen hen: Let op wat u hoort. Met de maat waarmee u meet, zal u gemeten worden, en aan u die hoort, zal er meer bij gegeven worden.</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(Markus 4:24).</a:t>
            </a: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183918" y="2026554"/>
            <a:ext cx="3686237" cy="224676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de straten van de stad verkochten kooplieden hun producten die min of meer standaardafmetingen gebruikten om de hoeveelheid van het product te meten die de koper wilde.</a:t>
            </a:r>
            <a:endParaRPr lang="en" sz="2000" b="1" dirty="0">
              <a:latin typeface="Calibri" panose="020F0502020204030204" pitchFamily="34" charset="0"/>
            </a:endParaRPr>
          </a:p>
        </p:txBody>
      </p:sp>
      <p:sp>
        <p:nvSpPr>
          <p:cNvPr id="5" name="CuadroTexto 4">
            <a:extLst>
              <a:ext uri="{FF2B5EF4-FFF2-40B4-BE49-F238E27FC236}">
                <a16:creationId xmlns:a16="http://schemas.microsoft.com/office/drawing/2014/main" id="{4B1AB147-A543-111B-4C35-12F2BAC17877}"/>
              </a:ext>
            </a:extLst>
          </p:cNvPr>
          <p:cNvSpPr txBox="1"/>
          <p:nvPr/>
        </p:nvSpPr>
        <p:spPr>
          <a:xfrm>
            <a:off x="2705737" y="3450126"/>
            <a:ext cx="3346303" cy="1477328"/>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Beetje bij beetje openbaarde Jezus de waarheid van het evangelie, zodat het bij iedereen bekend zou worden (Markus 4:22).</a:t>
            </a:r>
            <a:endParaRPr lang="en" sz="2000" b="1" dirty="0">
              <a:latin typeface="Calibri" panose="020F0502020204030204" pitchFamily="34" charset="0"/>
            </a:endParaRPr>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73" y="3727267"/>
            <a:ext cx="2425044" cy="2969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10299" y="4273323"/>
            <a:ext cx="2222501" cy="2423041"/>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505761" y="3966665"/>
            <a:ext cx="3728771"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Als de verkoper goed was, zou hij wat meer van het product aan de maat toevoegen om zijn klant tevreden te stellen.</a:t>
            </a:r>
            <a:endParaRPr lang="en" sz="2000" b="1" dirty="0">
              <a:latin typeface="Calibri" panose="020F0502020204030204" pitchFamily="34" charset="0"/>
            </a:endParaRPr>
          </a:p>
        </p:txBody>
      </p:sp>
      <p:sp>
        <p:nvSpPr>
          <p:cNvPr id="6" name="CuadroTexto 5">
            <a:extLst>
              <a:ext uri="{FF2B5EF4-FFF2-40B4-BE49-F238E27FC236}">
                <a16:creationId xmlns:a16="http://schemas.microsoft.com/office/drawing/2014/main" id="{FE2E53C5-6134-C2AC-CED8-7DD882C47974}"/>
              </a:ext>
            </a:extLst>
          </p:cNvPr>
          <p:cNvSpPr txBox="1"/>
          <p:nvPr/>
        </p:nvSpPr>
        <p:spPr>
          <a:xfrm>
            <a:off x="25253" y="2729552"/>
            <a:ext cx="6057890" cy="923330"/>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Jezus wist hoe Hij de aandacht van Zijn toehoorders moest trekken. Nu waren ze klaar om de geestelijke les te ontvangen.</a:t>
            </a:r>
            <a:endParaRPr lang="en" sz="2000" b="1" dirty="0">
              <a:latin typeface="Calibri" panose="020F0502020204030204" pitchFamily="34" charset="0"/>
            </a:endParaRPr>
          </a:p>
        </p:txBody>
      </p:sp>
      <p:sp>
        <p:nvSpPr>
          <p:cNvPr id="14" name="CuadroTexto 13">
            <a:extLst>
              <a:ext uri="{FF2B5EF4-FFF2-40B4-BE49-F238E27FC236}">
                <a16:creationId xmlns:a16="http://schemas.microsoft.com/office/drawing/2014/main" id="{D4948954-0F78-A9B1-5CF7-006A18699235}"/>
              </a:ext>
            </a:extLst>
          </p:cNvPr>
          <p:cNvSpPr txBox="1"/>
          <p:nvPr/>
        </p:nvSpPr>
        <p:spPr>
          <a:xfrm>
            <a:off x="2705737" y="5013387"/>
            <a:ext cx="3320300" cy="1754326"/>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Die avond, toen ze thuis hun lampen aanstaken, “herinnerden degenen die oren hebben om te horen” (Markus 4:23) zich ongetwijfeld de les.</a:t>
            </a:r>
            <a:endParaRPr lang="en" sz="2000" b="1" dirty="0">
              <a:latin typeface="Calibri" panose="020F0502020204030204" pitchFamily="34" charset="0"/>
            </a:endParaRPr>
          </a:p>
        </p:txBody>
      </p:sp>
      <p:sp>
        <p:nvSpPr>
          <p:cNvPr id="18" name="CuadroTexto 17">
            <a:extLst>
              <a:ext uri="{FF2B5EF4-FFF2-40B4-BE49-F238E27FC236}">
                <a16:creationId xmlns:a16="http://schemas.microsoft.com/office/drawing/2014/main" id="{F36EE333-43BF-8385-07BF-FE11176A779F}"/>
              </a:ext>
            </a:extLst>
          </p:cNvPr>
          <p:cNvSpPr txBox="1"/>
          <p:nvPr/>
        </p:nvSpPr>
        <p:spPr>
          <a:xfrm>
            <a:off x="8505762" y="5178844"/>
            <a:ext cx="3686237"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Als iemand ontvankelijk is voor de waarheid, krijgt hij nog meer. Maar als je het afwijst, zal zelfs de waarheid die je hebt verloren gaan (Markus 4:25).</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256F9923-5280-1AFE-4F5C-BB69B98AA84D}"/>
              </a:ext>
            </a:extLst>
          </p:cNvPr>
          <p:cNvSpPr txBox="1"/>
          <p:nvPr/>
        </p:nvSpPr>
        <p:spPr>
          <a:xfrm>
            <a:off x="79195" y="90000"/>
            <a:ext cx="1236949" cy="434303"/>
          </a:xfrm>
          <a:prstGeom prst="roundRect">
            <a:avLst>
              <a:gd name="adj" fmla="val 32159"/>
            </a:avLst>
          </a:prstGeom>
          <a:solidFill>
            <a:srgbClr val="F9D25B"/>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030EB0"/>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C0CD97"/>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529CCE"/>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7" presetClass="entr" presetSubtype="4"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ppt_h/2"/>
                                          </p:val>
                                        </p:tav>
                                        <p:tav tm="100000">
                                          <p:val>
                                            <p:strVal val="#ppt_y"/>
                                          </p:val>
                                        </p:tav>
                                      </p:tavLst>
                                    </p:anim>
                                    <p:anim calcmode="lin" valueType="num">
                                      <p:cBhvr>
                                        <p:cTn id="59" dur="500" fill="hold"/>
                                        <p:tgtEl>
                                          <p:spTgt spid="15"/>
                                        </p:tgtEl>
                                        <p:attrNameLst>
                                          <p:attrName>ppt_w</p:attrName>
                                        </p:attrNameLst>
                                      </p:cBhvr>
                                      <p:tavLst>
                                        <p:tav tm="0">
                                          <p:val>
                                            <p:strVal val="#ppt_w"/>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fltVal val="0"/>
                                          </p:val>
                                        </p:tav>
                                        <p:tav tm="100000">
                                          <p:val>
                                            <p:strVal val="#ppt_w"/>
                                          </p:val>
                                        </p:tav>
                                      </p:tavLst>
                                    </p:anim>
                                    <p:anim calcmode="lin" valueType="num">
                                      <p:cBhvr>
                                        <p:cTn id="71" dur="1000" fill="hold"/>
                                        <p:tgtEl>
                                          <p:spTgt spid="13"/>
                                        </p:tgtEl>
                                        <p:attrNameLst>
                                          <p:attrName>ppt_h</p:attrName>
                                        </p:attrNameLst>
                                      </p:cBhvr>
                                      <p:tavLst>
                                        <p:tav tm="0">
                                          <p:val>
                                            <p:fltVal val="0"/>
                                          </p:val>
                                        </p:tav>
                                        <p:tav tm="100000">
                                          <p:val>
                                            <p:strVal val="#ppt_h"/>
                                          </p:val>
                                        </p:tav>
                                      </p:tavLst>
                                    </p:anim>
                                    <p:anim calcmode="lin" valueType="num">
                                      <p:cBhvr>
                                        <p:cTn id="72" dur="1000" fill="hold"/>
                                        <p:tgtEl>
                                          <p:spTgt spid="13"/>
                                        </p:tgtEl>
                                        <p:attrNameLst>
                                          <p:attrName>style.rotation</p:attrName>
                                        </p:attrNameLst>
                                      </p:cBhvr>
                                      <p:tavLst>
                                        <p:tav tm="0">
                                          <p:val>
                                            <p:fltVal val="90"/>
                                          </p:val>
                                        </p:tav>
                                        <p:tav tm="100000">
                                          <p:val>
                                            <p:fltVal val="0"/>
                                          </p:val>
                                        </p:tav>
                                      </p:tavLst>
                                    </p:anim>
                                    <p:animEffect transition="in" filter="fade">
                                      <p:cBhvr>
                                        <p:cTn id="73" dur="1000"/>
                                        <p:tgtEl>
                                          <p:spTgt spid="13"/>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P spid="2" grpId="0" animBg="1"/>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1135</TotalTime>
  <Words>1375</Words>
  <Application>Microsoft Office PowerPoint</Application>
  <PresentationFormat>Panorámica</PresentationFormat>
  <Paragraphs>79</Paragraphs>
  <Slides>11</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Comic Sans MS</vt:lpstr>
      <vt:lpstr>Constantia</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101</cp:revision>
  <dcterms:created xsi:type="dcterms:W3CDTF">2024-06-23T07:23:14Z</dcterms:created>
  <dcterms:modified xsi:type="dcterms:W3CDTF">2024-07-23T06:02:38Z</dcterms:modified>
</cp:coreProperties>
</file>