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5635"/>
    <a:srgbClr val="FAFA00"/>
    <a:srgbClr val="906D3D"/>
    <a:srgbClr val="FFE8C5"/>
    <a:srgbClr val="00C600"/>
    <a:srgbClr val="FFD494"/>
    <a:srgbClr val="00E690"/>
    <a:srgbClr val="FCFB66"/>
    <a:srgbClr val="9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26" d="100"/>
          <a:sy n="26" d="100"/>
        </p:scale>
        <p:origin x="72" y="17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2" qsCatId="3D" csTypeId="urn:microsoft.com/office/officeart/2005/8/colors/colorful5#1"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nl-NL" sz="2000" b="1" spc="300" dirty="0" err="1">
              <a:solidFill>
                <a:schemeClr val="tx1"/>
              </a:solidFill>
              <a:latin typeface="Calibri" panose="020F0502020204030204" pitchFamily="34" charset="0"/>
              <a:ea typeface="Calibri" panose="020F0502020204030204" pitchFamily="34" charset="0"/>
              <a:cs typeface="Calibri" panose="020F0502020204030204" pitchFamily="34" charset="0"/>
            </a:rPr>
            <a:t>Bezaleel</a:t>
          </a:r>
          <a:r>
            <a:rPr lang="nl-NL" sz="2000" b="1" spc="300" dirty="0">
              <a:solidFill>
                <a:schemeClr val="tx1"/>
              </a:solidFill>
              <a:latin typeface="Calibri" panose="020F0502020204030204" pitchFamily="34" charset="0"/>
              <a:ea typeface="Calibri" panose="020F0502020204030204" pitchFamily="34" charset="0"/>
              <a:cs typeface="Calibri" panose="020F0502020204030204" pitchFamily="34" charset="0"/>
            </a:rPr>
            <a:t>, die het hele project regisseerde </a:t>
          </a:r>
          <a:r>
            <a:rPr lang="en-GB" sz="2000" b="1" spc="300" dirty="0">
              <a:solidFill>
                <a:schemeClr val="tx1"/>
              </a:solidFill>
              <a:latin typeface="Calibri" panose="020F0502020204030204" pitchFamily="34" charset="0"/>
              <a:ea typeface="Calibri" panose="020F0502020204030204" pitchFamily="34" charset="0"/>
              <a:cs typeface="Calibri" panose="020F0502020204030204" pitchFamily="34" charset="0"/>
            </a:rPr>
            <a:t>(Ex. 31:2)</a:t>
          </a:r>
          <a:endParaRPr lang="es-ES" sz="2000" spc="3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nl-NL" sz="2000" b="1" spc="300" dirty="0" err="1">
              <a:solidFill>
                <a:schemeClr val="tx1"/>
              </a:solidFill>
              <a:latin typeface="Calibri" panose="020F0502020204030204" pitchFamily="34" charset="0"/>
              <a:ea typeface="Calibri" panose="020F0502020204030204" pitchFamily="34" charset="0"/>
              <a:cs typeface="Calibri" panose="020F0502020204030204" pitchFamily="34" charset="0"/>
            </a:rPr>
            <a:t>Aholiab</a:t>
          </a:r>
          <a:r>
            <a:rPr lang="nl-NL" sz="2000" b="1" spc="300" dirty="0">
              <a:solidFill>
                <a:schemeClr val="tx1"/>
              </a:solidFill>
              <a:latin typeface="Calibri" panose="020F0502020204030204" pitchFamily="34" charset="0"/>
              <a:ea typeface="Calibri" panose="020F0502020204030204" pitchFamily="34" charset="0"/>
              <a:cs typeface="Calibri" panose="020F0502020204030204" pitchFamily="34" charset="0"/>
            </a:rPr>
            <a:t>, die zijn voornaamste assistent was</a:t>
          </a:r>
          <a:r>
            <a:rPr lang="en-GB" sz="2000" b="1" spc="300" dirty="0">
              <a:solidFill>
                <a:schemeClr val="tx1"/>
              </a:solidFill>
              <a:latin typeface="Calibri" panose="020F0502020204030204" pitchFamily="34" charset="0"/>
              <a:ea typeface="Calibri" panose="020F0502020204030204" pitchFamily="34" charset="0"/>
              <a:cs typeface="Calibri" panose="020F0502020204030204" pitchFamily="34" charset="0"/>
            </a:rPr>
            <a:t> (Ex. 31:6a)</a:t>
          </a:r>
          <a:endParaRPr lang="es-ES" sz="2000" spc="3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nl-NL" sz="2000" b="1" spc="300" dirty="0">
              <a:solidFill>
                <a:schemeClr val="tx1"/>
              </a:solidFill>
              <a:latin typeface="Calibri" panose="020F0502020204030204" pitchFamily="34" charset="0"/>
              <a:ea typeface="Calibri" panose="020F0502020204030204" pitchFamily="34" charset="0"/>
              <a:cs typeface="Calibri" panose="020F0502020204030204" pitchFamily="34" charset="0"/>
            </a:rPr>
            <a:t>Andere mensen die bij het werk hielpen (Ex. 31:6b)</a:t>
          </a:r>
          <a:endParaRPr lang="es-ES" sz="2000" spc="3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spc="300" dirty="0" err="1">
              <a:solidFill>
                <a:schemeClr val="tx1"/>
              </a:solidFill>
              <a:latin typeface="Calibri" panose="020F0502020204030204" pitchFamily="34" charset="0"/>
              <a:ea typeface="Calibri" panose="020F0502020204030204" pitchFamily="34" charset="0"/>
              <a:cs typeface="Calibri" panose="020F0502020204030204" pitchFamily="34" charset="0"/>
            </a:rPr>
            <a:t>Bezaleel</a:t>
          </a:r>
          <a:r>
            <a:rPr lang="nl-NL" sz="2000" b="1" kern="1200" spc="300" dirty="0">
              <a:solidFill>
                <a:schemeClr val="tx1"/>
              </a:solidFill>
              <a:latin typeface="Calibri" panose="020F0502020204030204" pitchFamily="34" charset="0"/>
              <a:ea typeface="Calibri" panose="020F0502020204030204" pitchFamily="34" charset="0"/>
              <a:cs typeface="Calibri" panose="020F0502020204030204" pitchFamily="34" charset="0"/>
            </a:rPr>
            <a:t>, die het hele project regisseerde </a:t>
          </a:r>
          <a:r>
            <a:rPr lang="en-GB" sz="2000" b="1" kern="1200" spc="300" dirty="0">
              <a:solidFill>
                <a:schemeClr val="tx1"/>
              </a:solidFill>
              <a:latin typeface="Calibri" panose="020F0502020204030204" pitchFamily="34" charset="0"/>
              <a:ea typeface="Calibri" panose="020F0502020204030204" pitchFamily="34" charset="0"/>
              <a:cs typeface="Calibri" panose="020F0502020204030204" pitchFamily="34" charset="0"/>
            </a:rPr>
            <a:t>(Ex. 31:2)</a:t>
          </a:r>
          <a:endParaRPr lang="es-ES" sz="2000" kern="1200" spc="3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spc="300" dirty="0" err="1">
              <a:solidFill>
                <a:schemeClr val="tx1"/>
              </a:solidFill>
              <a:latin typeface="Calibri" panose="020F0502020204030204" pitchFamily="34" charset="0"/>
              <a:ea typeface="Calibri" panose="020F0502020204030204" pitchFamily="34" charset="0"/>
              <a:cs typeface="Calibri" panose="020F0502020204030204" pitchFamily="34" charset="0"/>
            </a:rPr>
            <a:t>Aholiab</a:t>
          </a:r>
          <a:r>
            <a:rPr lang="nl-NL" sz="2000" b="1" kern="1200" spc="300" dirty="0">
              <a:solidFill>
                <a:schemeClr val="tx1"/>
              </a:solidFill>
              <a:latin typeface="Calibri" panose="020F0502020204030204" pitchFamily="34" charset="0"/>
              <a:ea typeface="Calibri" panose="020F0502020204030204" pitchFamily="34" charset="0"/>
              <a:cs typeface="Calibri" panose="020F0502020204030204" pitchFamily="34" charset="0"/>
            </a:rPr>
            <a:t>, die zijn voornaamste assistent was</a:t>
          </a:r>
          <a:r>
            <a:rPr lang="en-GB" sz="2000" b="1" kern="1200" spc="300" dirty="0">
              <a:solidFill>
                <a:schemeClr val="tx1"/>
              </a:solidFill>
              <a:latin typeface="Calibri" panose="020F0502020204030204" pitchFamily="34" charset="0"/>
              <a:ea typeface="Calibri" panose="020F0502020204030204" pitchFamily="34" charset="0"/>
              <a:cs typeface="Calibri" panose="020F0502020204030204" pitchFamily="34" charset="0"/>
            </a:rPr>
            <a:t> (Ex. 31:6a)</a:t>
          </a:r>
          <a:endParaRPr lang="es-ES" sz="2000" kern="1200" spc="3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spc="300" dirty="0">
              <a:solidFill>
                <a:schemeClr val="tx1"/>
              </a:solidFill>
              <a:latin typeface="Calibri" panose="020F0502020204030204" pitchFamily="34" charset="0"/>
              <a:ea typeface="Calibri" panose="020F0502020204030204" pitchFamily="34" charset="0"/>
              <a:cs typeface="Calibri" panose="020F0502020204030204" pitchFamily="34" charset="0"/>
            </a:rPr>
            <a:t>Andere mensen die bij het werk hielpen (Ex. 31:6b)</a:t>
          </a:r>
          <a:endParaRPr lang="es-ES" sz="2000" kern="1200" spc="3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9/2/2025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Exodus 31:2</a:t>
            </a:r>
          </a:p>
          <a:p>
            <a:r>
              <a:rPr lang="en-GB" dirty="0"/>
              <a:t>See, I have called by name </a:t>
            </a:r>
            <a:r>
              <a:rPr lang="en-GB" dirty="0" err="1"/>
              <a:t>Bezalel </a:t>
            </a:r>
            <a:r>
              <a:rPr lang="en-GB" dirty="0"/>
              <a:t>the son of Uri, the son of Hur, of the tribe of Judah;</a:t>
            </a:r>
          </a:p>
          <a:p>
            <a:r>
              <a:rPr lang="en-GB" b="1" dirty="0"/>
              <a:t>Exodus 31:6a</a:t>
            </a:r>
          </a:p>
          <a:p>
            <a:r>
              <a:rPr lang="en-GB" dirty="0"/>
              <a:t>And behold, I have set with him </a:t>
            </a:r>
            <a:r>
              <a:rPr lang="en-GB" dirty="0" err="1"/>
              <a:t>Aholiab </a:t>
            </a:r>
            <a:r>
              <a:rPr lang="en-GB" dirty="0"/>
              <a:t>the son of </a:t>
            </a:r>
            <a:r>
              <a:rPr lang="en-GB" dirty="0" err="1"/>
              <a:t>Ahisamach </a:t>
            </a:r>
            <a:r>
              <a:rPr lang="en-GB" dirty="0"/>
              <a:t>, of the tribe of Dan;</a:t>
            </a:r>
          </a:p>
          <a:p>
            <a:r>
              <a:rPr lang="en-GB" b="1" dirty="0"/>
              <a:t>Exodus 31:6b</a:t>
            </a:r>
          </a:p>
          <a:p>
            <a:r>
              <a:rPr lang="en-GB" dirty="0"/>
              <a:t>and I have put wisdom in the minds of every wise-hearted person, so that they may do all that I have commanded you;</a:t>
            </a:r>
          </a:p>
          <a:p>
            <a:r>
              <a:rPr lang="en-GB"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10</a:t>
            </a:fld>
            <a:endParaRPr kumimoji="0" lang="es-E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C0B3F51-AA9E-4D34-8144-3A5F1E1AEB52}" type="datetimeFigureOut">
              <a:rPr lang="es-ES" smtClean="0"/>
              <a:t>02/09/2025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C0B3F51-AA9E-4D34-8144-3A5F1E1AEB52}" type="datetimeFigureOut">
              <a:rPr lang="es-ES" smtClean="0"/>
              <a:t>02/09/2025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0B3F51-AA9E-4D34-8144-3A5F1E1AEB52}" type="datetimeFigureOut">
              <a:rPr lang="es-ES" smtClean="0"/>
              <a:t>02/09/2025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lvl1pPr>
              <a:defRPr>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5" name="Marcador de pie de página 4"/>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12"/>
          </p:nvPr>
        </p:nvSpPr>
        <p:spPr/>
        <p:txBody>
          <a:bodyPr/>
          <a:lstStyle>
            <a:lvl1pPr>
              <a:defRPr>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6" name="Marcador de pie de página 5"/>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p:cNvSpPr>
            <a:spLocks noGrp="1"/>
          </p:cNvSpPr>
          <p:nvPr>
            <p:ph type="sldNum" sz="quarter" idx="12"/>
          </p:nvPr>
        </p:nvSpPr>
        <p:spPr/>
        <p:txBody>
          <a:bodyPr/>
          <a:lstStyle>
            <a:lvl1pPr>
              <a:defRPr>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lvl1pPr>
              <a:defRPr>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8" name="Marcador de pie de página 7"/>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9" name="Marcador de número de diapositiva 8"/>
          <p:cNvSpPr>
            <a:spLocks noGrp="1"/>
          </p:cNvSpPr>
          <p:nvPr>
            <p:ph type="sldNum" sz="quarter" idx="12"/>
          </p:nvPr>
        </p:nvSpPr>
        <p:spPr/>
        <p:txBody>
          <a:bodyPr/>
          <a:lstStyle>
            <a:lvl1pPr>
              <a:defRPr>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lvl1pPr>
              <a:defRPr>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4" name="Marcador de pie de página 3"/>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5" name="Marcador de número de diapositiva 4"/>
          <p:cNvSpPr>
            <a:spLocks noGrp="1"/>
          </p:cNvSpPr>
          <p:nvPr>
            <p:ph type="sldNum" sz="quarter" idx="12"/>
          </p:nvPr>
        </p:nvSpPr>
        <p:spPr/>
        <p:txBody>
          <a:bodyPr/>
          <a:lstStyle>
            <a:lvl1pPr>
              <a:defRPr>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3" name="Marcador de pie de página 2"/>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4" name="Marcador de número de diapositiva 3"/>
          <p:cNvSpPr>
            <a:spLocks noGrp="1"/>
          </p:cNvSpPr>
          <p:nvPr>
            <p:ph type="sldNum" sz="quarter" idx="12"/>
          </p:nvPr>
        </p:nvSpPr>
        <p:spPr/>
        <p:txBody>
          <a:bodyPr/>
          <a:lstStyle>
            <a:lvl1pPr>
              <a:defRPr>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lvl1pPr>
              <a:defRPr>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6" name="Marcador de pie de página 5"/>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p:cNvSpPr>
            <a:spLocks noGrp="1"/>
          </p:cNvSpPr>
          <p:nvPr>
            <p:ph type="sldNum" sz="quarter" idx="12"/>
          </p:nvPr>
        </p:nvSpPr>
        <p:spPr/>
        <p:txBody>
          <a:bodyPr/>
          <a:lstStyle>
            <a:lvl1pPr>
              <a:defRPr>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lvl1pPr>
              <a:defRPr>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6" name="Marcador de pie de página 5"/>
          <p:cNvSpPr>
            <a:spLocks noGrp="1"/>
          </p:cNvSpPr>
          <p:nvPr>
            <p:ph type="ftr" sz="quarter" idx="11"/>
          </p:nvPr>
        </p:nvSpPr>
        <p:spPr/>
        <p:txBody>
          <a:bodyPr/>
          <a:lstStyle>
            <a:lvl1pPr>
              <a:defRPr>
                <a:latin typeface="Calibri" panose="020F0502020204030204" pitchFamily="34" charset="0"/>
              </a:defRPr>
            </a:lvl1pPr>
          </a:lstStyle>
          <a:p>
            <a:pPr>
              <a:defRPr/>
            </a:pPr>
            <a:endParaRPr lang="es-ES" dirty="0">
              <a:solidFill>
                <a:prstClr val="black">
                  <a:tint val="82000"/>
                </a:prstClr>
              </a:solidFill>
            </a:endParaRPr>
          </a:p>
        </p:txBody>
      </p:sp>
      <p:sp>
        <p:nvSpPr>
          <p:cNvPr id="7" name="Marcador de número de diapositiva 6"/>
          <p:cNvSpPr>
            <a:spLocks noGrp="1"/>
          </p:cNvSpPr>
          <p:nvPr>
            <p:ph type="sldNum" sz="quarter" idx="12"/>
          </p:nvPr>
        </p:nvSpPr>
        <p:spPr/>
        <p:txBody>
          <a:bodyPr/>
          <a:lstStyle>
            <a:lvl1pPr>
              <a:defRPr>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pPr>
              <a:defRPr/>
            </a:pPr>
            <a:fld id="{7B30CD99-E0B5-4FE3-8932-58E013E03F7A}" type="datetimeFigureOut">
              <a:rPr lang="es-ES" smtClean="0">
                <a:solidFill>
                  <a:prstClr val="black">
                    <a:tint val="82000"/>
                  </a:prstClr>
                </a:solidFill>
              </a:rPr>
              <a:t>02/09/2025</a:t>
            </a:fld>
            <a:endParaRPr lang="es-ES" dirty="0">
              <a:solidFill>
                <a:prstClr val="black">
                  <a:tint val="82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pPr>
              <a:defRPr/>
            </a:pPr>
            <a:endParaRPr lang="es-ES" dirty="0">
              <a:solidFill>
                <a:prstClr val="black">
                  <a:tint val="82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pPr>
              <a:defRPr/>
            </a:pPr>
            <a:fld id="{7B2B180C-3D97-4F3B-8375-6BCB23A46C58}" type="slidenum">
              <a:rPr lang="es-ES" smtClean="0">
                <a:solidFill>
                  <a:prstClr val="black">
                    <a:tint val="82000"/>
                  </a:prstClr>
                </a:solidFill>
              </a:rPr>
              <a:t>‹Nº›</a:t>
            </a:fld>
            <a:endParaRPr lang="es-ES" dirty="0">
              <a:solidFill>
                <a:prstClr val="black">
                  <a:tint val="82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CC0B3F51-AA9E-4D34-8144-3A5F1E1AEB52}" type="datetimeFigureOut">
              <a:rPr lang="es-ES" smtClean="0"/>
              <a:t>02/09/2025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3970836-AFF6-4270-B515-228F2A2EA8DC}"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tabla, comiendo, hombre, perro&#10;&#10;El contenido generado por IA puede ser incorrecto."/>
          <p:cNvPicPr>
            <a:picLocks noGrp="1" noRot="1" noChangeAspect="1" noMove="1" noResize="1" noEditPoints="1" noAdjustHandles="1" noChangeArrowheads="1" noChangeShapeType="1" noCrop="1"/>
          </p:cNvPicPr>
          <p:nvPr/>
        </p:nvPicPr>
        <p:blipFill>
          <a:blip r:embed="rId2" cstate="email"/>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p:cNvPicPr>
            <a:picLocks noGrp="1" noRot="1" noChangeAspect="1" noMove="1" noResize="1" noEditPoints="1" noAdjustHandles="1" noChangeArrowheads="1" noChangeShapeType="1" noCrop="1"/>
          </p:cNvPicPr>
          <p:nvPr/>
        </p:nvPicPr>
        <p:blipFill>
          <a:blip r:embed="rId3" cstate="email"/>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p:cNvPicPr>
            <a:picLocks noGrp="1" noRot="1" noChangeAspect="1" noMove="1" noResize="1" noEditPoints="1" noAdjustHandles="1" noChangeArrowheads="1" noChangeShapeType="1" noCrop="1"/>
          </p:cNvPicPr>
          <p:nvPr/>
        </p:nvPicPr>
        <p:blipFill>
          <a:blip r:embed="rId4" cstate="email"/>
          <a:srcRect b="-1"/>
          <a:stretch>
            <a:fillRect/>
          </a:stretch>
        </p:blipFill>
        <p:spPr>
          <a:xfrm>
            <a:off x="7458302" y="-22547"/>
            <a:ext cx="3809132" cy="3139531"/>
          </a:xfrm>
          <a:prstGeom prst="rect">
            <a:avLst/>
          </a:prstGeom>
        </p:spPr>
      </p:pic>
      <p:sp>
        <p:nvSpPr>
          <p:cNvPr id="14" name="Rectangle 13"/>
          <p:cNvSpPr>
            <a:spLocks noGrp="1" noRot="1" noChangeAspect="1" noMove="1" noResize="1" noEditPoints="1" noAdjustHandles="1" noChangeArrowheads="1" noChangeShapeType="1" noTextEdit="1"/>
          </p:cNvSpPr>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CuadroTexto 1"/>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nl-NL" sz="5200" b="1" dirty="0">
                <a:ln w="9525">
                  <a:solidFill>
                    <a:srgbClr val="A37101"/>
                  </a:solidFill>
                  <a:prstDash val="solid"/>
                </a:ln>
                <a:solidFill>
                  <a:srgbClr val="F1A501"/>
                </a:solidFill>
                <a:effectLst>
                  <a:outerShdw blurRad="12700" dist="38100" dir="2700000" algn="tl" rotWithShape="0">
                    <a:srgbClr val="FFDF97"/>
                  </a:outerShdw>
                </a:effectLst>
                <a:latin typeface="Calibri" panose="020F0502020204030204" pitchFamily="34" charset="0"/>
              </a:rPr>
              <a:t>HET VERBOND EN DE BLAUWDRUK</a:t>
            </a:r>
            <a:endParaRPr kumimoji="0" lang="en-GB"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Calibri" panose="020F0502020204030204" pitchFamily="34" charset="0"/>
            </a:endParaRPr>
          </a:p>
        </p:txBody>
      </p:sp>
      <p:sp>
        <p:nvSpPr>
          <p:cNvPr id="4" name="CuadroTexto 3"/>
          <p:cNvSpPr txBox="1"/>
          <p:nvPr/>
        </p:nvSpPr>
        <p:spPr>
          <a:xfrm rot="5400000">
            <a:off x="8378951" y="3259724"/>
            <a:ext cx="6858002" cy="338554"/>
          </a:xfrm>
          <a:prstGeom prst="rect">
            <a:avLst/>
          </a:prstGeom>
          <a:noFill/>
        </p:spPr>
        <p:txBody>
          <a:bodyPr wrap="square" rtlCol="0">
            <a:spAutoFit/>
          </a:bodyPr>
          <a:lstStyle/>
          <a:p>
            <a:pPr lvl="0" algn="ctr">
              <a:defRPr/>
            </a:pPr>
            <a:r>
              <a:rPr lang="nl-NL" sz="1600" b="1" dirty="0">
                <a:solidFill>
                  <a:srgbClr val="00CC00">
                    <a:lumMod val="20000"/>
                    <a:lumOff val="80000"/>
                  </a:srgbClr>
                </a:solidFill>
                <a:effectLst>
                  <a:outerShdw blurRad="38100" dist="38100" dir="2700000" algn="tl">
                    <a:srgbClr val="000000">
                      <a:alpha val="43137"/>
                    </a:srgbClr>
                  </a:outerShdw>
                </a:effectLst>
                <a:latin typeface="Calibri" panose="020F0502020204030204" pitchFamily="34" charset="0"/>
              </a:rPr>
              <a:t>Les 10 voor 6 september 2025</a:t>
            </a:r>
            <a:endParaRPr kumimoji="0" lang="en-GB"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414913" y="-97747"/>
            <a:ext cx="10777087" cy="769441"/>
          </a:xfrm>
          <a:prstGeom prst="rect">
            <a:avLst/>
          </a:prstGeom>
          <a:noFill/>
        </p:spPr>
        <p:txBody>
          <a:bodyPr wrap="square">
            <a:spAutoFit/>
            <a:scene3d>
              <a:camera prst="orthographicFront"/>
              <a:lightRig rig="flat" dir="t"/>
            </a:scene3d>
            <a:sp3d extrusionH="57150">
              <a:bevelT h="25400" prst="softRound"/>
            </a:sp3d>
          </a:bodyPr>
          <a:lstStyle/>
          <a:p>
            <a:pPr lvl="0" algn="ctr">
              <a:defRPr/>
            </a:pPr>
            <a:r>
              <a:rPr lang="nl-NL" sz="4400" b="1" dirty="0">
                <a:ln w="6600">
                  <a:solidFill>
                    <a:srgbClr val="FF5050"/>
                  </a:solidFill>
                  <a:prstDash val="solid"/>
                </a:ln>
                <a:solidFill>
                  <a:srgbClr val="66FFFF"/>
                </a:solidFill>
                <a:effectLst>
                  <a:outerShdw dist="38100" dir="2700000" algn="tl" rotWithShape="0">
                    <a:prstClr val="black"/>
                  </a:outerShdw>
                </a:effectLst>
                <a:latin typeface="Calibri" panose="020F0502020204030204" pitchFamily="34" charset="0"/>
              </a:rPr>
              <a:t>DE VOORBEREIDING VAN HET MODEL</a:t>
            </a:r>
            <a:endParaRPr kumimoji="0" lang="en-GB"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Calibri" panose="020F0502020204030204" pitchFamily="34" charset="0"/>
              <a:ea typeface="+mn-ea"/>
              <a:cs typeface="+mn-cs"/>
            </a:endParaRPr>
          </a:p>
        </p:txBody>
      </p:sp>
      <p:sp>
        <p:nvSpPr>
          <p:cNvPr id="5" name="CuadroTexto 4"/>
          <p:cNvSpPr txBox="1"/>
          <p:nvPr/>
        </p:nvSpPr>
        <p:spPr>
          <a:xfrm>
            <a:off x="-2082" y="595605"/>
            <a:ext cx="12192000" cy="646331"/>
          </a:xfrm>
          <a:prstGeom prst="rect">
            <a:avLst/>
          </a:prstGeom>
          <a:noFill/>
        </p:spPr>
        <p:txBody>
          <a:bodyPr wrap="square">
            <a:spAutoFit/>
          </a:bodyPr>
          <a:lstStyle/>
          <a:p>
            <a:pPr lvl="0" algn="ctr">
              <a:defRPr/>
            </a:pPr>
            <a:r>
              <a:rPr kumimoji="0" lang="en-GB" sz="1800" b="1" i="0" u="none" strike="noStrike" kern="1200" cap="none" spc="-4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rPr>
              <a:t>“</a:t>
            </a:r>
            <a:r>
              <a:rPr lang="nl-NL" b="1" spc="-4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Zie, Ik heb </a:t>
            </a:r>
            <a:r>
              <a:rPr lang="nl-NL" b="1" spc="-4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Bezaleël</a:t>
            </a:r>
            <a:r>
              <a:rPr lang="nl-NL" b="1" spc="-4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de zoon van Uri, de zoon van </a:t>
            </a:r>
            <a:r>
              <a:rPr lang="nl-NL" b="1" spc="-40"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Hur</a:t>
            </a:r>
            <a:r>
              <a:rPr lang="nl-NL" b="1" spc="-4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uit de stam Juda, bij zijn naam geroepen.</a:t>
            </a:r>
          </a:p>
          <a:p>
            <a:pPr lvl="0" algn="ctr">
              <a:defRPr/>
            </a:pPr>
            <a:r>
              <a:rPr lang="nl-NL" b="1" spc="-40"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Ik heb hem vervuld met de Geest van God, met wijsheid, inzicht, kennis en allerlei vakmanschap</a:t>
            </a:r>
            <a:r>
              <a:rPr kumimoji="0" lang="en-GB" sz="1800" b="1" i="0" u="none" strike="noStrike" kern="1200" cap="none" spc="-4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rPr>
              <a:t>” </a:t>
            </a:r>
            <a:r>
              <a:rPr kumimoji="0" lang="en-GB" sz="1400" b="1" i="0" u="none" strike="noStrike" kern="1200" cap="none" spc="-4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rPr>
              <a:t>(Exodus 31:2-3)</a:t>
            </a:r>
            <a:endParaRPr kumimoji="0" lang="es-ES" sz="1800" b="1" i="0" u="none" strike="noStrike" kern="1200" cap="none" spc="-4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ndParaRPr>
          </a:p>
        </p:txBody>
      </p:sp>
      <p:sp>
        <p:nvSpPr>
          <p:cNvPr id="6" name="CuadroTexto 5"/>
          <p:cNvSpPr txBox="1"/>
          <p:nvPr/>
        </p:nvSpPr>
        <p:spPr>
          <a:xfrm>
            <a:off x="36214" y="2835585"/>
            <a:ext cx="12155786" cy="1015663"/>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Hoewel God Mozes zeer gedetailleerde instructies gaf met betrekking tot de bouw, vertelde Hij hem niet elk detail. Hoe moeten de bronzen wasbekken, de cherubijnen, de mijters van de priesters, enz. eruit zien? Dit gaf de Heilige Geest de gelegenheid om met de gaven van de bouwers te werken.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21" name="Diagrama 20"/>
          <p:cNvGraphicFramePr/>
          <p:nvPr>
            <p:extLst>
              <p:ext uri="{D42A27DB-BD31-4B8C-83A1-F6EECF244321}">
                <p14:modId xmlns:p14="http://schemas.microsoft.com/office/powerpoint/2010/main" val="2163343128"/>
              </p:ext>
            </p:extLst>
          </p:nvPr>
        </p:nvGraphicFramePr>
        <p:xfrm>
          <a:off x="36214" y="4239700"/>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36214" y="5289872"/>
            <a:ext cx="9251476" cy="707886"/>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In het midden van de instructies voor het bouwen van het heiligdom wordt speciaal de sabbat genoemd (Ex. 31:12-17). Wat heeft de sabbat met dit alles te maken?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4" name="Imagen 3" descr="Imagen que contiene viejo, mujer, hombre, edificio&#10;&#10;El contenido generado por IA puede ser incorrecto."/>
          <p:cNvPicPr>
            <a:picLocks noChangeAspect="1"/>
          </p:cNvPicPr>
          <p:nvPr/>
        </p:nvPicPr>
        <p:blipFill>
          <a:blip r:embed="rId9" cstate="email"/>
          <a:stretch>
            <a:fillRect/>
          </a:stretch>
        </p:blipFill>
        <p:spPr>
          <a:xfrm>
            <a:off x="139299" y="1290095"/>
            <a:ext cx="2294710" cy="154549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p:cNvPicPr>
            <a:picLocks noChangeAspect="1"/>
          </p:cNvPicPr>
          <p:nvPr/>
        </p:nvPicPr>
        <p:blipFill>
          <a:blip r:embed="rId10" cstate="email"/>
          <a:stretch>
            <a:fillRect/>
          </a:stretch>
        </p:blipFill>
        <p:spPr>
          <a:xfrm>
            <a:off x="9753827" y="1290095"/>
            <a:ext cx="2298874" cy="154549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2" name="Imagen 11" descr="Dibujo de una persona&#10;&#10;El contenido generado por IA puede ser incorrecto."/>
          <p:cNvPicPr>
            <a:picLocks noChangeAspect="1"/>
          </p:cNvPicPr>
          <p:nvPr/>
        </p:nvPicPr>
        <p:blipFill>
          <a:blip r:embed="rId11" cstate="email"/>
          <a:stretch>
            <a:fillRect/>
          </a:stretch>
        </p:blipFill>
        <p:spPr>
          <a:xfrm>
            <a:off x="7348758" y="1290095"/>
            <a:ext cx="2294409" cy="154549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p:cNvPicPr>
            <a:picLocks noChangeAspect="1"/>
          </p:cNvPicPr>
          <p:nvPr/>
        </p:nvPicPr>
        <p:blipFill>
          <a:blip r:embed="rId12" cstate="email"/>
          <a:stretch>
            <a:fillRect/>
          </a:stretch>
        </p:blipFill>
        <p:spPr>
          <a:xfrm>
            <a:off x="4949740" y="1290095"/>
            <a:ext cx="2288357" cy="1545491"/>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p:cNvPicPr>
            <a:picLocks noChangeAspect="1"/>
          </p:cNvPicPr>
          <p:nvPr/>
        </p:nvPicPr>
        <p:blipFill>
          <a:blip r:embed="rId13" cstate="email"/>
          <a:stretch>
            <a:fillRect/>
          </a:stretch>
        </p:blipFill>
        <p:spPr>
          <a:xfrm>
            <a:off x="2544670" y="1290095"/>
            <a:ext cx="2294409" cy="154549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p:cNvPicPr>
            <a:picLocks noChangeAspect="1"/>
          </p:cNvPicPr>
          <p:nvPr/>
        </p:nvPicPr>
        <p:blipFill rotWithShape="1">
          <a:blip r:embed="rId14" cstate="email"/>
          <a:srcRect/>
          <a:stretch>
            <a:fillRect/>
          </a:stretch>
        </p:blipFill>
        <p:spPr>
          <a:xfrm>
            <a:off x="9079017" y="3999674"/>
            <a:ext cx="3112982" cy="2915886"/>
          </a:xfrm>
          <a:prstGeom prst="ellipse">
            <a:avLst/>
          </a:prstGeom>
          <a:ln>
            <a:noFill/>
          </a:ln>
          <a:effectLst>
            <a:softEdge rad="112500"/>
          </a:effectLst>
        </p:spPr>
      </p:pic>
      <p:sp>
        <p:nvSpPr>
          <p:cNvPr id="7" name="CuadroTexto 6"/>
          <p:cNvSpPr txBox="1"/>
          <p:nvPr/>
        </p:nvSpPr>
        <p:spPr>
          <a:xfrm>
            <a:off x="36214" y="3822462"/>
            <a:ext cx="12155782" cy="400110"/>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Voor deze details is de Heilige Geest begiftigd met bijzondere gaven</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
        <p:nvSpPr>
          <p:cNvPr id="11" name="CuadroTexto 10"/>
          <p:cNvSpPr txBox="1"/>
          <p:nvPr/>
        </p:nvSpPr>
        <p:spPr>
          <a:xfrm>
            <a:off x="36214" y="6015139"/>
            <a:ext cx="9367668"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Heiligheid is de sleutel. Om tot de Heilige God te naderen, moeten we heilig zijn zoals Hij.  De Sabbat is dat teken van die heiligheid (Ex. 31:13; Ezech. 20:12, 20).</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98139" y="145943"/>
            <a:ext cx="1216554" cy="329031"/>
          </a:xfrm>
          <a:prstGeom prst="roundRect">
            <a:avLst>
              <a:gd name="adj" fmla="val 24428"/>
            </a:avLst>
          </a:prstGeom>
          <a:solidFill>
            <a:srgbClr val="66FFFF"/>
          </a:solidFill>
          <a:ln>
            <a:noFill/>
          </a:ln>
          <a:effectLst>
            <a:outerShdw dist="38100" dir="3000000" sx="101000" sy="101000" algn="tl" rotWithShape="0">
              <a:schemeClr val="tx1"/>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FF5635"/>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FFE8C5"/>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FD494"/>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1500"/>
                            </p:stCondLst>
                            <p:childTnLst>
                              <p:par>
                                <p:cTn id="43" presetID="55"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0.70"/>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grpId="0" nodeType="clickEffect">
                                  <p:stCondLst>
                                    <p:cond delay="0"/>
                                  </p:stCondLst>
                                  <p:childTnLst>
                                    <p:set>
                                      <p:cBhvr>
                                        <p:cTn id="56"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7"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8"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9"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60"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64" dur="500"/>
                                        <p:tgtEl>
                                          <p:spTgt spid="21">
                                            <p:graphicEl>
                                              <a:dgm id="{B86DC855-AC6E-41F5-85A1-2802CAC9C2B8}"/>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9"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71"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72"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6" dur="500"/>
                                        <p:tgtEl>
                                          <p:spTgt spid="21">
                                            <p:graphicEl>
                                              <a:dgm id="{B4916A51-CBAE-40C0-8E7D-0AD618C29D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grpId="0" nodeType="clickEffect">
                                  <p:stCondLst>
                                    <p:cond delay="0"/>
                                  </p:stCondLst>
                                  <p:childTnLst>
                                    <p:set>
                                      <p:cBhvr>
                                        <p:cTn id="80"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81"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82"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83"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84"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8" dur="500"/>
                                        <p:tgtEl>
                                          <p:spTgt spid="21">
                                            <p:graphicEl>
                                              <a:dgm id="{0BDC1970-CBA1-4720-A341-1B8D5022877C}"/>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3" presetClass="entr" presetSubtype="288"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strVal val="4/3*#ppt_w"/>
                                          </p:val>
                                        </p:tav>
                                        <p:tav tm="100000">
                                          <p:val>
                                            <p:strVal val="#ppt_w"/>
                                          </p:val>
                                        </p:tav>
                                      </p:tavLst>
                                    </p:anim>
                                    <p:anim calcmode="lin" valueType="num">
                                      <p:cBhvr>
                                        <p:cTn id="94" dur="500" fill="hold"/>
                                        <p:tgtEl>
                                          <p:spTgt spid="18"/>
                                        </p:tgtEl>
                                        <p:attrNameLst>
                                          <p:attrName>ppt_h</p:attrName>
                                        </p:attrNameLst>
                                      </p:cBhvr>
                                      <p:tavLst>
                                        <p:tav tm="0">
                                          <p:val>
                                            <p:strVal val="4/3*#ppt_h"/>
                                          </p:val>
                                        </p:tav>
                                        <p:tav tm="100000">
                                          <p:val>
                                            <p:strVal val="#ppt_h"/>
                                          </p:val>
                                        </p:tav>
                                      </p:tavLst>
                                    </p:anim>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wipe(left)">
                                      <p:cBhvr>
                                        <p:cTn id="98" dur="500"/>
                                        <p:tgtEl>
                                          <p:spTgt spid="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left)">
                                      <p:cBhvr>
                                        <p:cTn id="10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223437" y="259249"/>
            <a:ext cx="7911966" cy="5570756"/>
          </a:xfrm>
          <a:prstGeom prst="rect">
            <a:avLst/>
          </a:prstGeom>
          <a:noFill/>
        </p:spPr>
        <p:txBody>
          <a:bodyPr wrap="square">
            <a:spAutoFit/>
          </a:bodyPr>
          <a:lstStyle/>
          <a:p>
            <a:pPr lvl="0" algn="just">
              <a:spcBef>
                <a:spcPts val="600"/>
              </a:spcBef>
              <a:defRPr/>
            </a:pPr>
            <a:r>
              <a:rPr lang="nl-NL" sz="2700" b="1" dirty="0">
                <a:solidFill>
                  <a:prstClr val="black"/>
                </a:solidFill>
                <a:latin typeface="Constantia" panose="02030602050306030303" pitchFamily="18" charset="0"/>
              </a:rPr>
              <a:t>"Bij de bouw van het heiligdom als een woonplaats voor God, kreeg Mozes de opdracht om alle dingen te maken naar het patroon van de dingen in de hemelen. God riep hem op de berg en openbaarde hem de hemelse dingen, en naar hun gelijkenis werd de tabernakel, met alles wat erbij hoorde, gevormd.
Dus aan Israël, dat Hij tot Zijn woonplaats wilde maken, openbaarde Hij Zijn glorieuze ideaal van karakter. […] Maar dit ideaal waren ze op zichzelf niet bij machte te bereiken. De openbaring op de Sinaï kon hen alleen maar imponeren met hun nood en hulpeloosheid."</a:t>
            </a:r>
            <a:endParaRPr kumimoji="0" lang="en-GB" sz="2700" b="1" i="0" u="none" strike="noStrike" kern="1200" cap="none" spc="0" normalizeH="0" baseline="0" noProof="0" dirty="0">
              <a:ln>
                <a:noFill/>
              </a:ln>
              <a:solidFill>
                <a:prstClr val="black"/>
              </a:solidFill>
              <a:effectLst/>
              <a:uLnTx/>
              <a:uFillTx/>
              <a:latin typeface="Constantia" panose="02030602050306030303" pitchFamily="18" charset="0"/>
            </a:endParaRPr>
          </a:p>
        </p:txBody>
      </p:sp>
      <p:sp>
        <p:nvSpPr>
          <p:cNvPr id="4" name="CuadroTexto 3"/>
          <p:cNvSpPr txBox="1"/>
          <p:nvPr/>
        </p:nvSpPr>
        <p:spPr>
          <a:xfrm>
            <a:off x="6735754" y="6034838"/>
            <a:ext cx="3399649" cy="338554"/>
          </a:xfrm>
          <a:prstGeom prst="rect">
            <a:avLst/>
          </a:prstGeom>
          <a:noFill/>
        </p:spPr>
        <p:txBody>
          <a:bodyPr wrap="none" rtlCol="0">
            <a:spAutoFit/>
          </a:bodyPr>
          <a:lstStyle/>
          <a:p>
            <a:pPr lvl="0" algn="r">
              <a:defRPr/>
            </a:pPr>
            <a:r>
              <a:rPr lang="nl-NL" sz="1600" b="1" dirty="0">
                <a:solidFill>
                  <a:prstClr val="black"/>
                </a:solidFill>
                <a:latin typeface="Calibri" panose="020F0502020204030204" pitchFamily="34" charset="0"/>
              </a:rPr>
              <a:t>Ellen G. White (</a:t>
            </a:r>
            <a:r>
              <a:rPr lang="nl-NL" sz="1600" b="1" dirty="0" err="1">
                <a:solidFill>
                  <a:prstClr val="black"/>
                </a:solidFill>
                <a:latin typeface="Calibri" panose="020F0502020204030204" pitchFamily="34" charset="0"/>
              </a:rPr>
              <a:t>Education</a:t>
            </a:r>
            <a:r>
              <a:rPr lang="nl-NL" sz="1600" b="1" dirty="0">
                <a:solidFill>
                  <a:prstClr val="black"/>
                </a:solidFill>
                <a:latin typeface="Calibri" panose="020F0502020204030204" pitchFamily="34" charset="0"/>
              </a:rPr>
              <a:t>, pag. 35-36</a:t>
            </a: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 name="Imagen 1" descr="Imagen que contiene hombre, montaña, mujer, gente&#10;&#10;El contenido generado por IA puede ser incorrecto."/>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p:cNvSpPr>
            <a:spLocks noGrp="1" noRot="1" noChangeAspect="1" noMove="1" noResize="1" noEditPoints="1" noAdjustHandles="1" noChangeArrowheads="1" noChangeShapeType="1"/>
          </p:cNvSpPr>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p:cNvSpPr txBox="1"/>
          <p:nvPr/>
        </p:nvSpPr>
        <p:spPr>
          <a:xfrm>
            <a:off x="0" y="5143282"/>
            <a:ext cx="12191980" cy="160043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nl-NL" sz="2600" b="1" i="0" u="none" strike="noStrike" kern="1200" cap="none" spc="-20" normalizeH="0" noProof="0" dirty="0">
                <a:ln w="12700" cmpd="sng">
                  <a:noFill/>
                  <a:prstDash val="solid"/>
                </a:ln>
                <a:solidFill>
                  <a:srgbClr val="953DA1"/>
                </a:solidFill>
                <a:effectLst/>
                <a:uLnTx/>
                <a:uFillTx/>
                <a:latin typeface="Comic Sans MS" panose="030F0702030302020204" pitchFamily="66" charset="0"/>
                <a:ea typeface="+mn-ea"/>
                <a:cs typeface="+mn-cs"/>
              </a:rPr>
              <a:t>Mozes kwam terug en vertelde al de woorden van de HEERE en al de bepalingen aan het volk. Toen antwoordde heel het volk eenstemmig en zij zeiden: Al de woorden die de HEERE gesproken heeft, zullen wij doen. </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Exodus 24:3, </a:t>
            </a:r>
            <a:r>
              <a:rPr kumimoji="0" lang="es-ES" sz="16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HSV</a:t>
            </a:r>
            <a:endPar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210300" y="3857625"/>
            <a:ext cx="5981700" cy="2861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GB"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Calibri" panose="020F0502020204030204" pitchFamily="34" charset="0"/>
                <a:ea typeface="+mn-ea"/>
                <a:cs typeface="+mn-cs"/>
              </a:rPr>
              <a:t>Het verbond:</a:t>
            </a:r>
          </a:p>
          <a:p>
            <a:pPr lvl="1">
              <a:spcBef>
                <a:spcPts val="600"/>
              </a:spcBef>
              <a:defRPr/>
            </a:pPr>
            <a:r>
              <a:rPr lang="nl-NL" sz="2000" b="1" dirty="0">
                <a:solidFill>
                  <a:prstClr val="black"/>
                </a:solidFill>
                <a:latin typeface="Calibri" panose="020F0502020204030204" pitchFamily="34" charset="0"/>
              </a:rPr>
              <a:t>Het bloed van het verbond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(Exodus 24:1-6, 8)</a:t>
            </a:r>
          </a:p>
          <a:p>
            <a:pPr lvl="1">
              <a:spcBef>
                <a:spcPts val="600"/>
              </a:spcBef>
              <a:defRPr/>
            </a:pPr>
            <a:r>
              <a:rPr lang="nl-NL" sz="2000" b="1" dirty="0">
                <a:solidFill>
                  <a:prstClr val="black"/>
                </a:solidFill>
                <a:latin typeface="Calibri" panose="020F0502020204030204" pitchFamily="34" charset="0"/>
              </a:rPr>
              <a:t>De vervulling van het verbond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(Exodus 24:7)</a:t>
            </a:r>
          </a:p>
          <a:p>
            <a:pPr lvl="1">
              <a:spcBef>
                <a:spcPts val="600"/>
              </a:spcBef>
              <a:defRPr/>
            </a:pPr>
            <a:r>
              <a:rPr lang="nl-NL" sz="2000" b="1" dirty="0">
                <a:solidFill>
                  <a:prstClr val="black"/>
                </a:solidFill>
                <a:latin typeface="Calibri" panose="020F0502020204030204" pitchFamily="34" charset="0"/>
              </a:rPr>
              <a:t>De verbondsmaaltijd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(Exodus 24:9-18)</a:t>
            </a:r>
          </a:p>
          <a:p>
            <a:pPr marL="0" marR="0" lvl="0" indent="0" algn="l" defTabSz="914400" rtl="0" eaLnBrk="1" fontAlgn="auto" latinLnBrk="0" hangingPunct="1">
              <a:lnSpc>
                <a:spcPct val="100000"/>
              </a:lnSpc>
              <a:spcBef>
                <a:spcPts val="1800"/>
              </a:spcBef>
              <a:spcAft>
                <a:spcPts val="0"/>
              </a:spcAft>
              <a:buClrTx/>
              <a:buSzTx/>
              <a:buFontTx/>
              <a:buNone/>
              <a:defRPr/>
            </a:pPr>
            <a:r>
              <a:rPr kumimoji="0" lang="en-GB"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Calibri" panose="020F0502020204030204" pitchFamily="34" charset="0"/>
                <a:ea typeface="+mn-ea"/>
                <a:cs typeface="+mn-cs"/>
              </a:rPr>
              <a:t>Het model:</a:t>
            </a:r>
          </a:p>
          <a:p>
            <a:pPr lvl="1">
              <a:spcBef>
                <a:spcPts val="600"/>
              </a:spcBef>
              <a:defRPr/>
            </a:pPr>
            <a:r>
              <a:rPr lang="nl-NL" sz="2000" b="1" dirty="0">
                <a:solidFill>
                  <a:prstClr val="black"/>
                </a:solidFill>
                <a:latin typeface="Calibri" panose="020F0502020204030204" pitchFamily="34" charset="0"/>
              </a:rPr>
              <a:t>Het doel van het </a:t>
            </a:r>
            <a:r>
              <a:rPr lang="nl-NL" sz="2000" b="1" dirty="0">
                <a:solidFill>
                  <a:schemeClr val="tx1"/>
                </a:solidFill>
                <a:latin typeface="Calibri" panose="020F0502020204030204" pitchFamily="34" charset="0"/>
              </a:rPr>
              <a:t>model</a:t>
            </a:r>
            <a:r>
              <a:rPr lang="nl-NL" sz="2000" b="1" dirty="0">
                <a:solidFill>
                  <a:srgbClr val="FF0000"/>
                </a:solidFill>
                <a:latin typeface="Calibri" panose="020F0502020204030204" pitchFamily="34" charset="0"/>
              </a:rPr>
              <a:t>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(Exodus 25:1-9)</a:t>
            </a:r>
          </a:p>
          <a:p>
            <a:pPr lvl="1">
              <a:spcBef>
                <a:spcPts val="600"/>
              </a:spcBef>
              <a:defRPr/>
            </a:pPr>
            <a:r>
              <a:rPr lang="nl-NL" sz="2000" b="1" dirty="0">
                <a:solidFill>
                  <a:prstClr val="black"/>
                </a:solidFill>
                <a:latin typeface="Calibri" panose="020F0502020204030204" pitchFamily="34" charset="0"/>
              </a:rPr>
              <a:t>De voorbereiding van het model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(Exodus 31:1-18)</a:t>
            </a:r>
          </a:p>
        </p:txBody>
      </p:sp>
      <p:sp>
        <p:nvSpPr>
          <p:cNvPr id="3" name="CuadroTexto 2"/>
          <p:cNvSpPr txBox="1"/>
          <p:nvPr/>
        </p:nvSpPr>
        <p:spPr>
          <a:xfrm>
            <a:off x="86626" y="83456"/>
            <a:ext cx="7238198" cy="1015663"/>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Nadat God de Tien Geboden luidkeels had verkondigd en Mozes een </a:t>
            </a:r>
            <a:r>
              <a:rPr lang="nl-NL" sz="2000" b="1" dirty="0" err="1">
                <a:solidFill>
                  <a:prstClr val="black"/>
                </a:solidFill>
                <a:latin typeface="Calibri" panose="020F0502020204030204" pitchFamily="34" charset="0"/>
              </a:rPr>
              <a:t>basisset</a:t>
            </a:r>
            <a:r>
              <a:rPr lang="nl-NL" sz="2000" b="1" dirty="0">
                <a:solidFill>
                  <a:prstClr val="black"/>
                </a:solidFill>
                <a:latin typeface="Calibri" panose="020F0502020204030204" pitchFamily="34" charset="0"/>
              </a:rPr>
              <a:t> wetten had gegeven, wilde Hij een verbond met Israël sluiten.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5" name="Imagen 4" descr="Pintura de un grupo de personas en una montaña&#10;&#10;El contenido generado por IA puede ser incorrecto."/>
          <p:cNvPicPr>
            <a:picLocks noChangeAspect="1"/>
          </p:cNvPicPr>
          <p:nvPr/>
        </p:nvPicPr>
        <p:blipFill>
          <a:blip r:embed="rId3" cstate="email"/>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p:cNvPicPr>
            <a:picLocks noChangeAspect="1"/>
          </p:cNvPicPr>
          <p:nvPr/>
        </p:nvPicPr>
        <p:blipFill>
          <a:blip r:embed="rId4" cstate="email"/>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p:cNvPicPr>
            <a:picLocks noChangeAspect="1"/>
          </p:cNvPicPr>
          <p:nvPr/>
        </p:nvPicPr>
        <p:blipFill>
          <a:blip r:embed="rId5" cstate="email"/>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p:cNvPicPr>
            <a:picLocks noChangeAspect="1"/>
          </p:cNvPicPr>
          <p:nvPr/>
        </p:nvPicPr>
        <p:blipFill>
          <a:blip r:embed="rId6" cstate="email"/>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p:cNvPicPr>
            <a:picLocks noChangeAspect="1"/>
          </p:cNvPicPr>
          <p:nvPr/>
        </p:nvPicPr>
        <p:blipFill>
          <a:blip r:embed="rId7" cstate="email"/>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p:cNvPicPr>
            <a:picLocks noChangeAspect="1"/>
          </p:cNvPicPr>
          <p:nvPr/>
        </p:nvPicPr>
        <p:blipFill>
          <a:blip r:embed="rId8" cstate="email"/>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p:cNvPicPr>
            <a:picLocks noChangeAspect="1"/>
          </p:cNvPicPr>
          <p:nvPr/>
        </p:nvPicPr>
        <p:blipFill>
          <a:blip r:embed="rId9" cstate="email"/>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86626" y="1823353"/>
            <a:ext cx="7238198" cy="1630045"/>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Nadat ze het verbond op een boekrol hadden geschreven, moesten beide partijen het bekrachtigen. De mensen ratificeerden het en zeiden dat ze het zouden houden. Hoe heeft God het bekrachtigd? Met bloed; met een feestmaal; En met een ontwerp/ model van de tabernakel om ze het verbond te helpen begrijpen.</a:t>
            </a:r>
            <a:endParaRPr kumimoji="0" lang="en-GB" sz="2000" b="1" i="0" u="none" strike="noStrike" kern="1200" cap="none" spc="0" normalizeH="0" baseline="0" noProof="0" dirty="0">
              <a:ln>
                <a:noFill/>
              </a:ln>
              <a:effectLst/>
              <a:uLnTx/>
              <a:uFillTx/>
              <a:latin typeface="Calibri" panose="020F0502020204030204" pitchFamily="34" charset="0"/>
            </a:endParaRPr>
          </a:p>
        </p:txBody>
      </p:sp>
      <p:sp>
        <p:nvSpPr>
          <p:cNvPr id="9" name="CuadroTexto 8"/>
          <p:cNvSpPr txBox="1"/>
          <p:nvPr/>
        </p:nvSpPr>
        <p:spPr>
          <a:xfrm>
            <a:off x="86626" y="1100958"/>
            <a:ext cx="7238198"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Het verbond was eenvoudig: Ik zal uw God zijn, Ik zal u beschermen en zegenen; Gij, gehoorzaamt Mijn wetten.</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Pintura de un grupo de personas en una montaña&#10;&#10;El contenido generado por IA puede ser incorrecto."/>
          <p:cNvPicPr>
            <a:picLocks noGrp="1" noRot="1" noChangeAspect="1" noMove="1" noResize="1" noEditPoints="1" noAdjustHandles="1" noChangeArrowheads="1" noChangeShapeType="1" noCrop="1"/>
          </p:cNvPicPr>
          <p:nvPr/>
        </p:nvPicPr>
        <p:blipFill>
          <a:blip r:embed="rId2" cstate="email"/>
          <a:srcRect/>
          <a:stretch>
            <a:fillRect/>
          </a:stretch>
        </p:blipFill>
        <p:spPr>
          <a:xfrm>
            <a:off x="20" y="10"/>
            <a:ext cx="12191980" cy="6857990"/>
          </a:xfrm>
          <a:prstGeom prst="rect">
            <a:avLst/>
          </a:prstGeom>
        </p:spPr>
      </p:pic>
      <p:sp>
        <p:nvSpPr>
          <p:cNvPr id="9" name="Rectangle 8"/>
          <p:cNvSpPr>
            <a:spLocks noGrp="1" noRot="1" noChangeAspect="1" noMove="1" noResize="1" noEditPoints="1" noAdjustHandles="1" noChangeArrowheads="1" noChangeShapeType="1"/>
          </p:cNvSpPr>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1" name="Straight Connector 10"/>
          <p:cNvCxnSpPr>
            <a:cxnSpLocks noGrp="1" noRot="1" noChangeAspect="1" noMove="1" noResize="1" noEditPoints="1" noAdjustHandles="1" noChangeArrowheads="1" noChangeShapeType="1"/>
          </p:cNvCxnSpPr>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noGrp="1" noRot="1" noChangeAspect="1" noMove="1" noResize="1" noEditPoints="1" noAdjustHandles="1" noChangeArrowheads="1" noChangeShapeType="1"/>
          </p:cNvCxnSpPr>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lvl="0" algn="ctr">
              <a:defRPr/>
            </a:pPr>
            <a:r>
              <a:rPr lang="nl-NL" sz="4800" b="1" spc="150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latin typeface="Calibri" panose="020F0502020204030204" pitchFamily="34" charset="0"/>
              </a:rPr>
              <a:t>HET VERBOND</a:t>
            </a:r>
            <a:endParaRPr kumimoji="0" lang="en-GB"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648929" y="-15390"/>
            <a:ext cx="10107562"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0" algn="ctr">
              <a:defRPr/>
            </a:pPr>
            <a:r>
              <a:rPr lang="nl-NL" sz="4400" b="1" spc="300" dirty="0">
                <a:solidFill>
                  <a:srgbClr val="FF0000"/>
                </a:solidFill>
                <a:effectLst>
                  <a:glow rad="127000">
                    <a:srgbClr val="FFFF66"/>
                  </a:glow>
                </a:effectLst>
                <a:latin typeface="Calibri" panose="020F0502020204030204" pitchFamily="34" charset="0"/>
              </a:rPr>
              <a:t>HET BLOED VAN HET VERBOND</a:t>
            </a:r>
            <a:endParaRPr kumimoji="0" lang="en-GB" sz="4400" b="1" i="0" u="none" strike="noStrike" kern="1200" cap="none" spc="300" normalizeH="0" baseline="0" noProof="0" dirty="0">
              <a:solidFill>
                <a:srgbClr val="FF0000"/>
              </a:solidFill>
              <a:effectLst>
                <a:glow rad="127000">
                  <a:srgbClr val="FFFF66"/>
                </a:glow>
              </a:effectLst>
              <a:uLnTx/>
              <a:uFillTx/>
              <a:latin typeface="Calibri" panose="020F0502020204030204" pitchFamily="34" charset="0"/>
              <a:ea typeface="+mn-ea"/>
              <a:cs typeface="+mn-cs"/>
            </a:endParaRPr>
          </a:p>
        </p:txBody>
      </p:sp>
      <p:sp>
        <p:nvSpPr>
          <p:cNvPr id="5" name="CuadroTexto 4"/>
          <p:cNvSpPr txBox="1"/>
          <p:nvPr/>
        </p:nvSpPr>
        <p:spPr>
          <a:xfrm>
            <a:off x="0" y="667047"/>
            <a:ext cx="11430000" cy="646331"/>
          </a:xfrm>
          <a:prstGeom prst="rect">
            <a:avLst/>
          </a:prstGeom>
          <a:noFill/>
        </p:spPr>
        <p:txBody>
          <a:bodyPr wrap="square">
            <a:spAutoFit/>
          </a:bodyPr>
          <a:lstStyle/>
          <a:p>
            <a:pPr lvl="0" algn="ctr">
              <a:defRPr/>
            </a:pPr>
            <a:r>
              <a:rPr lang="nl-NL" b="1" dirty="0">
                <a:solidFill>
                  <a:srgbClr val="2A4111"/>
                </a:solidFill>
                <a:latin typeface="Comic Sans MS" panose="030F0702030302020204" pitchFamily="66" charset="0"/>
              </a:rPr>
              <a:t>“Toen nam Mozes het bloed, sprenkelde het op het volk en zei: Zie, dit is het bloed van het verbond dat de HEERE met u gesloten heeft op grond van al die woorden.</a:t>
            </a:r>
            <a:r>
              <a:rPr kumimoji="0" lang="en-GB"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a:t>
            </a:r>
            <a:r>
              <a:rPr kumimoji="0" lang="en-GB"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(Exodus 24:8)</a:t>
            </a:r>
          </a:p>
        </p:txBody>
      </p:sp>
      <p:sp>
        <p:nvSpPr>
          <p:cNvPr id="6" name="CuadroTexto 5"/>
          <p:cNvSpPr txBox="1"/>
          <p:nvPr/>
        </p:nvSpPr>
        <p:spPr>
          <a:xfrm>
            <a:off x="184590" y="1480502"/>
            <a:ext cx="5725322" cy="400110"/>
          </a:xfrm>
          <a:prstGeom prst="rect">
            <a:avLst/>
          </a:prstGeom>
          <a:noFill/>
        </p:spPr>
        <p:txBody>
          <a:bodyPr wrap="square" rtlCol="0">
            <a:spAutoFit/>
          </a:bodyPr>
          <a:lstStyle/>
          <a:p>
            <a:pPr lvl="0">
              <a:spcBef>
                <a:spcPts val="600"/>
              </a:spcBef>
              <a:defRPr/>
            </a:pPr>
            <a:r>
              <a:rPr lang="nl-NL" sz="2000" b="1" dirty="0">
                <a:solidFill>
                  <a:prstClr val="white"/>
                </a:solidFill>
                <a:effectLst>
                  <a:outerShdw blurRad="38100" dist="38100" dir="2700000" algn="tl">
                    <a:srgbClr val="000000">
                      <a:alpha val="43137"/>
                    </a:srgbClr>
                  </a:outerShdw>
                </a:effectLst>
                <a:latin typeface="Calibri" panose="020F0502020204030204" pitchFamily="34" charset="0"/>
              </a:rPr>
              <a:t>Hoe is het verbond tot stand gekomen?</a:t>
            </a:r>
            <a:endPar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 name="CuadroTexto 6"/>
          <p:cNvSpPr txBox="1"/>
          <p:nvPr/>
        </p:nvSpPr>
        <p:spPr>
          <a:xfrm>
            <a:off x="184590" y="1862442"/>
            <a:ext cx="9441548" cy="3785652"/>
          </a:xfrm>
          <a:prstGeom prst="rect">
            <a:avLst/>
          </a:prstGeom>
          <a:noFill/>
        </p:spPr>
        <p:txBody>
          <a:bodyPr wrap="square" rtlCol="0">
            <a:spAutoFit/>
          </a:bodyPr>
          <a:lstStyle/>
          <a:p>
            <a:pPr marL="447675" lvl="0" indent="-447675">
              <a:buFont typeface="+mj-lt"/>
              <a:buAutoNum type="arabicPeriod"/>
              <a:defRPr/>
            </a:pPr>
            <a:r>
              <a:rPr lang="nl-NL" sz="2000" b="1" dirty="0">
                <a:solidFill>
                  <a:srgbClr val="FF66FF">
                    <a:lumMod val="20000"/>
                    <a:lumOff val="80000"/>
                  </a:srgbClr>
                </a:solidFill>
                <a:effectLst>
                  <a:outerShdw blurRad="38100" dist="38100" dir="2700000" algn="tl">
                    <a:srgbClr val="000000">
                      <a:alpha val="43137"/>
                    </a:srgbClr>
                  </a:outerShdw>
                </a:effectLst>
                <a:latin typeface="Calibri" panose="020F0502020204030204" pitchFamily="34" charset="0"/>
              </a:rPr>
              <a:t>Het verbond werd voorgelezen</a:t>
            </a:r>
            <a:r>
              <a:rPr kumimoji="0" lang="en-GB"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 (Ex. 24:3a)</a:t>
            </a:r>
          </a:p>
          <a:p>
            <a:pPr marL="447675" lvl="0" indent="-447675">
              <a:buFont typeface="+mj-lt"/>
              <a:buAutoNum type="arabicPeriod"/>
              <a:defRPr/>
            </a:pPr>
            <a:r>
              <a:rPr lang="nl-NL" sz="2000" b="1" dirty="0">
                <a:solidFill>
                  <a:srgbClr val="FF5050">
                    <a:lumMod val="20000"/>
                    <a:lumOff val="80000"/>
                  </a:srgbClr>
                </a:solidFill>
                <a:effectLst>
                  <a:outerShdw blurRad="38100" dist="38100" dir="2700000" algn="tl">
                    <a:srgbClr val="000000">
                      <a:alpha val="43137"/>
                    </a:srgbClr>
                  </a:outerShdw>
                </a:effectLst>
                <a:latin typeface="Calibri" panose="020F0502020204030204" pitchFamily="34" charset="0"/>
              </a:rPr>
              <a:t>De mensen reageerden bevestigend</a:t>
            </a:r>
            <a:r>
              <a:rPr kumimoji="0" lang="en-GB"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 (Ex. 24:3b)</a:t>
            </a:r>
          </a:p>
          <a:p>
            <a:pPr marL="447675" lvl="0" indent="-447675">
              <a:buFont typeface="+mj-lt"/>
              <a:buAutoNum type="arabicPeriod"/>
              <a:defRPr/>
            </a:pPr>
            <a:r>
              <a:rPr lang="nl-NL" sz="2000" b="1" dirty="0">
                <a:solidFill>
                  <a:srgbClr val="FFFF66">
                    <a:lumMod val="20000"/>
                    <a:lumOff val="80000"/>
                  </a:srgbClr>
                </a:solidFill>
                <a:effectLst>
                  <a:outerShdw blurRad="38100" dist="38100" dir="2700000" algn="tl">
                    <a:srgbClr val="000000">
                      <a:alpha val="43137"/>
                    </a:srgbClr>
                  </a:outerShdw>
                </a:effectLst>
                <a:latin typeface="Calibri" panose="020F0502020204030204" pitchFamily="34" charset="0"/>
              </a:rPr>
              <a:t>Het werd schriftelijk vastgelegd</a:t>
            </a:r>
            <a:r>
              <a:rPr kumimoji="0" lang="en-GB"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 (Ex. 24:4a)</a:t>
            </a:r>
          </a:p>
          <a:p>
            <a:pPr marL="447675" lvl="0" indent="-447675">
              <a:buFont typeface="+mj-lt"/>
              <a:buAutoNum type="arabicPeriod"/>
              <a:defRPr/>
            </a:pPr>
            <a:r>
              <a:rPr lang="nl-NL" sz="2000" b="1" dirty="0">
                <a:solidFill>
                  <a:srgbClr val="00CC00">
                    <a:lumMod val="20000"/>
                    <a:lumOff val="80000"/>
                  </a:srgbClr>
                </a:solidFill>
                <a:effectLst>
                  <a:outerShdw blurRad="38100" dist="38100" dir="2700000" algn="tl">
                    <a:srgbClr val="000000">
                      <a:alpha val="43137"/>
                    </a:srgbClr>
                  </a:outerShdw>
                </a:effectLst>
                <a:latin typeface="Calibri" panose="020F0502020204030204" pitchFamily="34" charset="0"/>
              </a:rPr>
              <a:t>Er werd een altaar gebouwd</a:t>
            </a:r>
            <a:r>
              <a:rPr kumimoji="0" lang="en-GB"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 (Ex . 24:4b)</a:t>
            </a:r>
          </a:p>
          <a:p>
            <a:pPr marL="447675" lvl="0" indent="-447675">
              <a:buFont typeface="+mj-lt"/>
              <a:buAutoNum type="arabicPeriod"/>
              <a:defRPr/>
            </a:pPr>
            <a:r>
              <a:rPr lang="nl-NL" sz="2000" b="1" dirty="0">
                <a:solidFill>
                  <a:srgbClr val="FF9900">
                    <a:lumMod val="20000"/>
                    <a:lumOff val="80000"/>
                  </a:srgbClr>
                </a:solidFill>
                <a:effectLst>
                  <a:outerShdw blurRad="38100" dist="38100" dir="2700000" algn="tl">
                    <a:srgbClr val="000000">
                      <a:alpha val="43137"/>
                    </a:srgbClr>
                  </a:outerShdw>
                </a:effectLst>
                <a:latin typeface="Calibri" panose="020F0502020204030204" pitchFamily="34" charset="0"/>
              </a:rPr>
              <a:t>Er werden 12 pilaren opgericht</a:t>
            </a:r>
            <a:r>
              <a:rPr kumimoji="0" lang="en-GB"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 (Ex. 24:4c)</a:t>
            </a:r>
          </a:p>
          <a:p>
            <a:pPr marL="447675" lvl="0" indent="-447675">
              <a:buFont typeface="+mj-lt"/>
              <a:buAutoNum type="arabicPeriod"/>
              <a:defRPr/>
            </a:pPr>
            <a:r>
              <a:rPr lang="nl-NL" sz="2000" b="1" dirty="0">
                <a:solidFill>
                  <a:srgbClr val="0099FF">
                    <a:lumMod val="20000"/>
                    <a:lumOff val="80000"/>
                  </a:srgbClr>
                </a:solidFill>
                <a:effectLst>
                  <a:outerShdw blurRad="38100" dist="38100" dir="2700000" algn="tl">
                    <a:srgbClr val="000000">
                      <a:alpha val="43137"/>
                    </a:srgbClr>
                  </a:outerShdw>
                </a:effectLst>
                <a:latin typeface="Calibri" panose="020F0502020204030204" pitchFamily="34" charset="0"/>
              </a:rPr>
              <a:t>Er werden brandoffers gebracht</a:t>
            </a:r>
            <a:r>
              <a:rPr kumimoji="0" lang="en-GB"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 (Ex. 24:5)</a:t>
            </a:r>
          </a:p>
          <a:p>
            <a:pPr marL="447675" lvl="0" indent="-447675">
              <a:buFont typeface="+mj-lt"/>
              <a:buAutoNum type="arabicPeriod"/>
              <a:defRPr/>
            </a:pPr>
            <a:r>
              <a:rPr lang="nl-NL" sz="2000" b="1" dirty="0">
                <a:solidFill>
                  <a:srgbClr val="E4D2F2"/>
                </a:solidFill>
                <a:effectLst>
                  <a:outerShdw blurRad="38100" dist="38100" dir="2700000" algn="tl">
                    <a:srgbClr val="000000">
                      <a:alpha val="43137"/>
                    </a:srgbClr>
                  </a:outerShdw>
                </a:effectLst>
                <a:latin typeface="Calibri" panose="020F0502020204030204" pitchFamily="34" charset="0"/>
              </a:rPr>
              <a:t>De helft van het bloed werd op het altaar gesprenkeld</a:t>
            </a:r>
            <a:r>
              <a:rPr kumimoji="0" lang="en-GB"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Calibri" panose="020F0502020204030204" pitchFamily="34" charset="0"/>
                <a:ea typeface="+mn-ea"/>
                <a:cs typeface="+mn-cs"/>
              </a:rPr>
              <a:t> (Ex. 24:6)</a:t>
            </a:r>
          </a:p>
          <a:p>
            <a:pPr marL="447675" lvl="0" indent="-447675">
              <a:buFont typeface="+mj-lt"/>
              <a:buAutoNum type="arabicPeriod"/>
              <a:defRPr/>
            </a:pPr>
            <a:r>
              <a:rPr lang="nl-NL" sz="2000" b="1" dirty="0">
                <a:solidFill>
                  <a:srgbClr val="E0FFC1"/>
                </a:solidFill>
                <a:effectLst>
                  <a:outerShdw blurRad="38100" dist="38100" dir="2700000" algn="tl">
                    <a:srgbClr val="000000">
                      <a:alpha val="43137"/>
                    </a:srgbClr>
                  </a:outerShdw>
                </a:effectLst>
                <a:latin typeface="Calibri" panose="020F0502020204030204" pitchFamily="34" charset="0"/>
              </a:rPr>
              <a:t>Het verbond werd opnieuw gelezen</a:t>
            </a:r>
            <a:r>
              <a:rPr kumimoji="0" lang="en-GB"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Calibri" panose="020F0502020204030204" pitchFamily="34" charset="0"/>
                <a:ea typeface="+mn-ea"/>
                <a:cs typeface="+mn-cs"/>
              </a:rPr>
              <a:t> (Ex. 24:7a)</a:t>
            </a:r>
          </a:p>
          <a:p>
            <a:pPr marL="447675" lvl="0" indent="-447675">
              <a:buFont typeface="+mj-lt"/>
              <a:buAutoNum type="arabicPeriod"/>
              <a:defRPr/>
            </a:pPr>
            <a:r>
              <a:rPr lang="nl-NL" sz="2000" b="1" dirty="0">
                <a:solidFill>
                  <a:srgbClr val="FFBEAF"/>
                </a:solidFill>
                <a:effectLst>
                  <a:outerShdw blurRad="38100" dist="38100" dir="2700000" algn="tl">
                    <a:srgbClr val="000000">
                      <a:alpha val="43137"/>
                    </a:srgbClr>
                  </a:outerShdw>
                </a:effectLst>
                <a:latin typeface="Calibri" panose="020F0502020204030204" pitchFamily="34" charset="0"/>
              </a:rPr>
              <a:t>De mensen reageerden weer bevestigend</a:t>
            </a:r>
            <a:r>
              <a:rPr kumimoji="0" lang="en-GB"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Calibri" panose="020F0502020204030204" pitchFamily="34" charset="0"/>
                <a:ea typeface="+mn-ea"/>
                <a:cs typeface="+mn-cs"/>
              </a:rPr>
              <a:t> (Ex. 24:7b)</a:t>
            </a:r>
          </a:p>
          <a:p>
            <a:pPr marL="447675" lvl="0" indent="-447675">
              <a:buFont typeface="+mj-lt"/>
              <a:buAutoNum type="arabicPeriod"/>
              <a:defRPr/>
            </a:pPr>
            <a:r>
              <a:rPr lang="nl-NL" sz="2000" b="1" dirty="0">
                <a:solidFill>
                  <a:srgbClr val="BDD3FF"/>
                </a:solidFill>
                <a:effectLst>
                  <a:outerShdw blurRad="38100" dist="38100" dir="2700000" algn="tl">
                    <a:srgbClr val="000000">
                      <a:alpha val="43137"/>
                    </a:srgbClr>
                  </a:outerShdw>
                </a:effectLst>
                <a:latin typeface="Calibri" panose="020F0502020204030204" pitchFamily="34" charset="0"/>
              </a:rPr>
              <a:t>De andere helft van het bloed werd op de mensen gesprenkeld</a:t>
            </a:r>
            <a:r>
              <a:rPr kumimoji="0" lang="en-GB"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Calibri" panose="020F0502020204030204" pitchFamily="34" charset="0"/>
                <a:ea typeface="+mn-ea"/>
                <a:cs typeface="+mn-cs"/>
              </a:rPr>
              <a:t> (Ex. 24:8a)</a:t>
            </a:r>
          </a:p>
          <a:p>
            <a:pPr marL="447675" lvl="0" indent="-447675">
              <a:buFont typeface="+mj-lt"/>
              <a:buAutoNum type="arabicPeriod"/>
              <a:defRPr/>
            </a:pPr>
            <a:r>
              <a:rPr lang="nl-NL" sz="2000" b="1" dirty="0">
                <a:solidFill>
                  <a:srgbClr val="FFDDAB"/>
                </a:solidFill>
                <a:effectLst>
                  <a:outerShdw blurRad="38100" dist="38100" dir="2700000" algn="tl">
                    <a:srgbClr val="000000">
                      <a:alpha val="43137"/>
                    </a:srgbClr>
                  </a:outerShdw>
                </a:effectLst>
                <a:latin typeface="Calibri" panose="020F0502020204030204" pitchFamily="34" charset="0"/>
              </a:rPr>
              <a:t>Mozes verklaarde dat het "het bloed van het verbond was</a:t>
            </a:r>
            <a:r>
              <a:rPr kumimoji="0" lang="en-GB"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Calibri" panose="020F0502020204030204" pitchFamily="34" charset="0"/>
                <a:ea typeface="+mn-ea"/>
                <a:cs typeface="+mn-cs"/>
              </a:rPr>
              <a:t>” (Ex. 24:8b; Mt. 26:28)</a:t>
            </a:r>
          </a:p>
          <a:p>
            <a:pPr marL="447675" lvl="0" indent="-447675">
              <a:buFont typeface="+mj-lt"/>
              <a:buAutoNum type="arabicPeriod"/>
              <a:defRPr/>
            </a:pPr>
            <a:r>
              <a:rPr lang="nl-NL" sz="2000" b="1" dirty="0">
                <a:solidFill>
                  <a:srgbClr val="FFFFCC"/>
                </a:solidFill>
                <a:effectLst>
                  <a:outerShdw blurRad="38100" dist="38100" dir="2700000" algn="tl">
                    <a:srgbClr val="000000">
                      <a:alpha val="43137"/>
                    </a:srgbClr>
                  </a:outerShdw>
                </a:effectLst>
                <a:latin typeface="Calibri" panose="020F0502020204030204" pitchFamily="34" charset="0"/>
              </a:rPr>
              <a:t>Er werd een maaltijd gehouden om het verbond te bekrachtigen</a:t>
            </a:r>
            <a:r>
              <a:rPr kumimoji="0" lang="en-GB"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 (Ex. 24:9-11)</a:t>
            </a:r>
          </a:p>
        </p:txBody>
      </p:sp>
      <p:sp>
        <p:nvSpPr>
          <p:cNvPr id="8" name="CuadroTexto 7"/>
          <p:cNvSpPr txBox="1"/>
          <p:nvPr/>
        </p:nvSpPr>
        <p:spPr>
          <a:xfrm>
            <a:off x="184590" y="5629599"/>
            <a:ext cx="12007410" cy="707886"/>
          </a:xfrm>
          <a:prstGeom prst="rect">
            <a:avLst/>
          </a:prstGeom>
          <a:noFill/>
        </p:spPr>
        <p:txBody>
          <a:bodyPr wrap="square" rtlCol="0">
            <a:spAutoFit/>
          </a:bodyPr>
          <a:lstStyle/>
          <a:p>
            <a:pPr lvl="0">
              <a:spcBef>
                <a:spcPts val="600"/>
              </a:spcBef>
              <a:defRPr/>
            </a:pPr>
            <a:r>
              <a:rPr lang="nl-NL" sz="2000" b="1" dirty="0">
                <a:solidFill>
                  <a:prstClr val="white"/>
                </a:solidFill>
                <a:effectLst>
                  <a:outerShdw blurRad="38100" dist="38100" dir="2700000" algn="tl">
                    <a:srgbClr val="000000">
                      <a:alpha val="43137"/>
                    </a:srgbClr>
                  </a:outerShdw>
                </a:effectLst>
                <a:latin typeface="Calibri" panose="020F0502020204030204" pitchFamily="34" charset="0"/>
              </a:rPr>
              <a:t>God erkende Israël als een volk (12 zuilen); Hij waardeerde vooral de jongeren; en Hij verbond Zichzelf aan elke persoon afzonderlijk (Zijn bloed op hen sprenkelend).</a:t>
            </a:r>
            <a:endPar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pic>
        <p:nvPicPr>
          <p:cNvPr id="9" name="Imagen 8" descr="Imagen que contiene persona, colorido, pasto, niño&#10;&#10;El contenido generado por IA puede ser incorrecto."/>
          <p:cNvPicPr>
            <a:picLocks noChangeAspect="1"/>
          </p:cNvPicPr>
          <p:nvPr/>
        </p:nvPicPr>
        <p:blipFill>
          <a:blip r:embed="rId3" cstate="email"/>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headEnd/>
            <a:tailEnd/>
          </a:ln>
          <a:effectLst>
            <a:outerShdw blurRad="254000" algn="tl" rotWithShape="0">
              <a:srgbClr val="000000">
                <a:alpha val="43000"/>
              </a:srgbClr>
            </a:outerShdw>
          </a:effectLst>
        </p:spPr>
      </p:pic>
      <p:pic>
        <p:nvPicPr>
          <p:cNvPr id="11" name="Imagen 10" descr="Un grupo de personas disfrazadas&#10;&#10;El contenido generado por IA puede ser incorrecto."/>
          <p:cNvPicPr>
            <a:picLocks noChangeAspect="1"/>
          </p:cNvPicPr>
          <p:nvPr/>
        </p:nvPicPr>
        <p:blipFill>
          <a:blip r:embed="rId4" cstate="email"/>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headEnd/>
            <a:tailEnd/>
          </a:ln>
          <a:effectLst>
            <a:outerShdw blurRad="254000" algn="tl" rotWithShape="0">
              <a:srgbClr val="000000">
                <a:alpha val="43000"/>
              </a:srgbClr>
            </a:outerShdw>
          </a:effectLst>
        </p:spPr>
      </p:pic>
      <p:pic>
        <p:nvPicPr>
          <p:cNvPr id="13" name="Imagen 12" descr="Dibujo de una persona&#10;&#10;El contenido generado por IA puede ser incorrecto."/>
          <p:cNvPicPr>
            <a:picLocks noChangeAspect="1"/>
          </p:cNvPicPr>
          <p:nvPr/>
        </p:nvPicPr>
        <p:blipFill>
          <a:blip r:embed="rId5" cstate="email"/>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headEnd/>
            <a:tailEnd/>
          </a:ln>
          <a:effectLst>
            <a:outerShdw blurRad="254000" algn="tl" rotWithShape="0">
              <a:srgbClr val="000000">
                <a:alpha val="43000"/>
              </a:srgbClr>
            </a:outerShdw>
          </a:effectLst>
        </p:spPr>
      </p:pic>
      <p:sp>
        <p:nvSpPr>
          <p:cNvPr id="4" name="CuadroTexto 3"/>
          <p:cNvSpPr txBox="1"/>
          <p:nvPr/>
        </p:nvSpPr>
        <p:spPr>
          <a:xfrm>
            <a:off x="184590" y="6300706"/>
            <a:ext cx="12007410" cy="400110"/>
          </a:xfrm>
          <a:prstGeom prst="rect">
            <a:avLst/>
          </a:prstGeom>
          <a:noFill/>
        </p:spPr>
        <p:txBody>
          <a:bodyPr wrap="square">
            <a:spAutoFit/>
          </a:bodyPr>
          <a:lstStyle/>
          <a:p>
            <a:pPr lvl="0">
              <a:spcBef>
                <a:spcPts val="600"/>
              </a:spcBef>
              <a:defRPr/>
            </a:pPr>
            <a:r>
              <a:rPr lang="nl-NL" sz="2000" b="1" dirty="0">
                <a:solidFill>
                  <a:prstClr val="white"/>
                </a:solidFill>
                <a:effectLst>
                  <a:outerShdw blurRad="38100" dist="38100" dir="2700000" algn="tl">
                    <a:srgbClr val="000000">
                      <a:alpha val="43137"/>
                    </a:srgbClr>
                  </a:outerShdw>
                </a:effectLst>
                <a:latin typeface="Calibri" panose="020F0502020204030204" pitchFamily="34" charset="0"/>
              </a:rPr>
              <a:t>God verlangt naar een relatie met ons, individueel en als gemeenschap van gelovigen.</a:t>
            </a:r>
            <a:endPar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2" name="Tekstvak 1"/>
          <p:cNvSpPr txBox="1"/>
          <p:nvPr/>
        </p:nvSpPr>
        <p:spPr>
          <a:xfrm>
            <a:off x="10755861" y="191484"/>
            <a:ext cx="1216554" cy="329031"/>
          </a:xfrm>
          <a:prstGeom prst="roundRect">
            <a:avLst>
              <a:gd name="adj" fmla="val 24428"/>
            </a:avLst>
          </a:prstGeom>
          <a:solidFill>
            <a:srgbClr val="900000"/>
          </a:solidFill>
          <a:ln>
            <a:solidFill>
              <a:srgbClr val="C90809"/>
            </a:solidFill>
          </a:ln>
          <a:effectLst>
            <a:glow rad="127000">
              <a:srgbClr val="FCFB66"/>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E3CD9E"/>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 calcmode="lin" valueType="num">
                                      <p:cBhvr>
                                        <p:cTn id="41" dur="500" fill="hold"/>
                                        <p:tgtEl>
                                          <p:spTgt spid="13"/>
                                        </p:tgtEl>
                                        <p:attrNameLst>
                                          <p:attrName>style.rotation</p:attrName>
                                        </p:attrNameLst>
                                      </p:cBhvr>
                                      <p:tavLst>
                                        <p:tav tm="0">
                                          <p:val>
                                            <p:fltVal val="360"/>
                                          </p:val>
                                        </p:tav>
                                        <p:tav tm="100000">
                                          <p:val>
                                            <p:fltVal val="0"/>
                                          </p:val>
                                        </p:tav>
                                      </p:tavLst>
                                    </p:anim>
                                    <p:animEffect transition="in" filter="fade">
                                      <p:cBhvr>
                                        <p:cTn id="42" dur="500"/>
                                        <p:tgtEl>
                                          <p:spTgt spid="1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wipe(left)">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wipe(left)">
                                      <p:cBhvr>
                                        <p:cTn id="51" dur="500"/>
                                        <p:tgtEl>
                                          <p:spTgt spid="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wipe(left)">
                                      <p:cBhvr>
                                        <p:cTn id="56" dur="500"/>
                                        <p:tgtEl>
                                          <p:spTgt spid="7">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wipe(left)">
                                      <p:cBhvr>
                                        <p:cTn id="61" dur="500"/>
                                        <p:tgtEl>
                                          <p:spTgt spid="7">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xEl>
                                              <p:pRg st="4" end="4"/>
                                            </p:txEl>
                                          </p:spTgt>
                                        </p:tgtEl>
                                        <p:attrNameLst>
                                          <p:attrName>style.visibility</p:attrName>
                                        </p:attrNameLst>
                                      </p:cBhvr>
                                      <p:to>
                                        <p:strVal val="visible"/>
                                      </p:to>
                                    </p:set>
                                    <p:animEffect transition="in" filter="wipe(left)">
                                      <p:cBhvr>
                                        <p:cTn id="66" dur="500"/>
                                        <p:tgtEl>
                                          <p:spTgt spid="7">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 calcmode="lin" valueType="num">
                                      <p:cBhvr>
                                        <p:cTn id="73" dur="500" fill="hold"/>
                                        <p:tgtEl>
                                          <p:spTgt spid="9"/>
                                        </p:tgtEl>
                                        <p:attrNameLst>
                                          <p:attrName>style.rotation</p:attrName>
                                        </p:attrNameLst>
                                      </p:cBhvr>
                                      <p:tavLst>
                                        <p:tav tm="0">
                                          <p:val>
                                            <p:fltVal val="360"/>
                                          </p:val>
                                        </p:tav>
                                        <p:tav tm="100000">
                                          <p:val>
                                            <p:fltVal val="0"/>
                                          </p:val>
                                        </p:tav>
                                      </p:tavLst>
                                    </p:anim>
                                    <p:animEffect transition="in" filter="fade">
                                      <p:cBhvr>
                                        <p:cTn id="74" dur="500"/>
                                        <p:tgtEl>
                                          <p:spTgt spid="9"/>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7">
                                            <p:txEl>
                                              <p:pRg st="5" end="5"/>
                                            </p:txEl>
                                          </p:spTgt>
                                        </p:tgtEl>
                                        <p:attrNameLst>
                                          <p:attrName>style.visibility</p:attrName>
                                        </p:attrNameLst>
                                      </p:cBhvr>
                                      <p:to>
                                        <p:strVal val="visible"/>
                                      </p:to>
                                    </p:set>
                                    <p:animEffect transition="in" filter="wipe(left)">
                                      <p:cBhvr>
                                        <p:cTn id="78" dur="500"/>
                                        <p:tgtEl>
                                          <p:spTgt spid="7">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
                                            <p:txEl>
                                              <p:pRg st="6" end="6"/>
                                            </p:txEl>
                                          </p:spTgt>
                                        </p:tgtEl>
                                        <p:attrNameLst>
                                          <p:attrName>style.visibility</p:attrName>
                                        </p:attrNameLst>
                                      </p:cBhvr>
                                      <p:to>
                                        <p:strVal val="visible"/>
                                      </p:to>
                                    </p:set>
                                    <p:animEffect transition="in" filter="wipe(left)">
                                      <p:cBhvr>
                                        <p:cTn id="83" dur="500"/>
                                        <p:tgtEl>
                                          <p:spTgt spid="7">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xEl>
                                              <p:pRg st="7" end="7"/>
                                            </p:txEl>
                                          </p:spTgt>
                                        </p:tgtEl>
                                        <p:attrNameLst>
                                          <p:attrName>style.visibility</p:attrName>
                                        </p:attrNameLst>
                                      </p:cBhvr>
                                      <p:to>
                                        <p:strVal val="visible"/>
                                      </p:to>
                                    </p:set>
                                    <p:animEffect transition="in" filter="wipe(left)">
                                      <p:cBhvr>
                                        <p:cTn id="88" dur="500"/>
                                        <p:tgtEl>
                                          <p:spTgt spid="7">
                                            <p:txEl>
                                              <p:pRg st="7" end="7"/>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
                                            <p:txEl>
                                              <p:pRg st="8" end="8"/>
                                            </p:txEl>
                                          </p:spTgt>
                                        </p:tgtEl>
                                        <p:attrNameLst>
                                          <p:attrName>style.visibility</p:attrName>
                                        </p:attrNameLst>
                                      </p:cBhvr>
                                      <p:to>
                                        <p:strVal val="visible"/>
                                      </p:to>
                                    </p:set>
                                    <p:animEffect transition="in" filter="wipe(left)">
                                      <p:cBhvr>
                                        <p:cTn id="93" dur="500"/>
                                        <p:tgtEl>
                                          <p:spTgt spid="7">
                                            <p:txEl>
                                              <p:pRg st="8" end="8"/>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9" presetClass="entr" presetSubtype="0" decel="100000" fill="hold" nodeType="click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p:cTn id="98" dur="500" fill="hold"/>
                                        <p:tgtEl>
                                          <p:spTgt spid="11"/>
                                        </p:tgtEl>
                                        <p:attrNameLst>
                                          <p:attrName>ppt_w</p:attrName>
                                        </p:attrNameLst>
                                      </p:cBhvr>
                                      <p:tavLst>
                                        <p:tav tm="0">
                                          <p:val>
                                            <p:fltVal val="0"/>
                                          </p:val>
                                        </p:tav>
                                        <p:tav tm="100000">
                                          <p:val>
                                            <p:strVal val="#ppt_w"/>
                                          </p:val>
                                        </p:tav>
                                      </p:tavLst>
                                    </p:anim>
                                    <p:anim calcmode="lin" valueType="num">
                                      <p:cBhvr>
                                        <p:cTn id="99" dur="500" fill="hold"/>
                                        <p:tgtEl>
                                          <p:spTgt spid="11"/>
                                        </p:tgtEl>
                                        <p:attrNameLst>
                                          <p:attrName>ppt_h</p:attrName>
                                        </p:attrNameLst>
                                      </p:cBhvr>
                                      <p:tavLst>
                                        <p:tav tm="0">
                                          <p:val>
                                            <p:fltVal val="0"/>
                                          </p:val>
                                        </p:tav>
                                        <p:tav tm="100000">
                                          <p:val>
                                            <p:strVal val="#ppt_h"/>
                                          </p:val>
                                        </p:tav>
                                      </p:tavLst>
                                    </p:anim>
                                    <p:anim calcmode="lin" valueType="num">
                                      <p:cBhvr>
                                        <p:cTn id="100" dur="500" fill="hold"/>
                                        <p:tgtEl>
                                          <p:spTgt spid="11"/>
                                        </p:tgtEl>
                                        <p:attrNameLst>
                                          <p:attrName>style.rotation</p:attrName>
                                        </p:attrNameLst>
                                      </p:cBhvr>
                                      <p:tavLst>
                                        <p:tav tm="0">
                                          <p:val>
                                            <p:fltVal val="360"/>
                                          </p:val>
                                        </p:tav>
                                        <p:tav tm="100000">
                                          <p:val>
                                            <p:fltVal val="0"/>
                                          </p:val>
                                        </p:tav>
                                      </p:tavLst>
                                    </p:anim>
                                    <p:animEffect transition="in" filter="fade">
                                      <p:cBhvr>
                                        <p:cTn id="101" dur="500"/>
                                        <p:tgtEl>
                                          <p:spTgt spid="11"/>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7">
                                            <p:txEl>
                                              <p:pRg st="9" end="9"/>
                                            </p:txEl>
                                          </p:spTgt>
                                        </p:tgtEl>
                                        <p:attrNameLst>
                                          <p:attrName>style.visibility</p:attrName>
                                        </p:attrNameLst>
                                      </p:cBhvr>
                                      <p:to>
                                        <p:strVal val="visible"/>
                                      </p:to>
                                    </p:set>
                                    <p:animEffect transition="in" filter="wipe(left)">
                                      <p:cBhvr>
                                        <p:cTn id="105" dur="500"/>
                                        <p:tgtEl>
                                          <p:spTgt spid="7">
                                            <p:txEl>
                                              <p:pRg st="9" end="9"/>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xEl>
                                              <p:pRg st="10" end="10"/>
                                            </p:txEl>
                                          </p:spTgt>
                                        </p:tgtEl>
                                        <p:attrNameLst>
                                          <p:attrName>style.visibility</p:attrName>
                                        </p:attrNameLst>
                                      </p:cBhvr>
                                      <p:to>
                                        <p:strVal val="visible"/>
                                      </p:to>
                                    </p:set>
                                    <p:animEffect transition="in" filter="wipe(left)">
                                      <p:cBhvr>
                                        <p:cTn id="110" dur="500"/>
                                        <p:tgtEl>
                                          <p:spTgt spid="7">
                                            <p:txEl>
                                              <p:pRg st="10" end="1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7">
                                            <p:txEl>
                                              <p:pRg st="11" end="11"/>
                                            </p:txEl>
                                          </p:spTgt>
                                        </p:tgtEl>
                                        <p:attrNameLst>
                                          <p:attrName>style.visibility</p:attrName>
                                        </p:attrNameLst>
                                      </p:cBhvr>
                                      <p:to>
                                        <p:strVal val="visible"/>
                                      </p:to>
                                    </p:set>
                                    <p:animEffect transition="in" filter="wipe(left)">
                                      <p:cBhvr>
                                        <p:cTn id="115" dur="500"/>
                                        <p:tgtEl>
                                          <p:spTgt spid="7">
                                            <p:txEl>
                                              <p:pRg st="11" end="11"/>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wipe(left)">
                                      <p:cBhvr>
                                        <p:cTn id="1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07690" y="0"/>
            <a:ext cx="10693810" cy="769441"/>
          </a:xfrm>
          <a:prstGeom prst="rect">
            <a:avLst/>
          </a:prstGeom>
          <a:noFill/>
        </p:spPr>
        <p:txBody>
          <a:bodyPr wrap="square">
            <a:spAutoFit/>
          </a:bodyPr>
          <a:lstStyle/>
          <a:p>
            <a:pPr lvl="0" algn="ctr">
              <a:defRPr/>
            </a:pPr>
            <a:r>
              <a:rPr lang="nl-NL" sz="4400" b="1" dirty="0">
                <a:ln w="10160">
                  <a:solidFill>
                    <a:srgbClr val="FF9900"/>
                  </a:solidFill>
                  <a:prstDash val="solid"/>
                </a:ln>
                <a:solidFill>
                  <a:srgbClr val="FFFFFF"/>
                </a:solidFill>
                <a:effectLst>
                  <a:outerShdw blurRad="38100" dist="22860" dir="5400000" algn="tl" rotWithShape="0">
                    <a:srgbClr val="000000"/>
                  </a:outerShdw>
                </a:effectLst>
                <a:latin typeface="Calibri" panose="020F0502020204030204" pitchFamily="34" charset="0"/>
              </a:rPr>
              <a:t>DE VERVULLING VAN HET VERBOND</a:t>
            </a:r>
            <a:endParaRPr kumimoji="0" lang="en-GB"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Calibri" panose="020F0502020204030204" pitchFamily="34" charset="0"/>
              <a:ea typeface="+mn-ea"/>
              <a:cs typeface="+mn-cs"/>
            </a:endParaRPr>
          </a:p>
        </p:txBody>
      </p:sp>
      <p:sp>
        <p:nvSpPr>
          <p:cNvPr id="5" name="CuadroTexto 4"/>
          <p:cNvSpPr txBox="1"/>
          <p:nvPr/>
        </p:nvSpPr>
        <p:spPr>
          <a:xfrm>
            <a:off x="671512" y="657522"/>
            <a:ext cx="11291889"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GB"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nl-NL" b="1" dirty="0">
                <a:solidFill>
                  <a:srgbClr val="037CD8"/>
                </a:solidFill>
                <a:latin typeface="Comic Sans MS" panose="030F0702030302020204" pitchFamily="66" charset="0"/>
              </a:rPr>
              <a:t>Hij nam het boek van het verbond en las dit ten aanhoren van het volk voor. En zij zeiden: Alles wat de HEERE gesproken heeft, zullen wij doen en Hem gehoorzamen.</a:t>
            </a:r>
            <a:r>
              <a:rPr lang="en-US" b="1" dirty="0">
                <a:solidFill>
                  <a:srgbClr val="037CD8"/>
                </a:solidFill>
                <a:latin typeface="Comic Sans MS" panose="030F0702030302020204" pitchFamily="66" charset="0"/>
              </a:rPr>
              <a:t>’ </a:t>
            </a:r>
            <a:r>
              <a:rPr kumimoji="0" lang="en-GB"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GB"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(Exodus 24:7)</a:t>
            </a:r>
          </a:p>
        </p:txBody>
      </p:sp>
      <p:sp>
        <p:nvSpPr>
          <p:cNvPr id="6" name="CuadroTexto 5"/>
          <p:cNvSpPr txBox="1"/>
          <p:nvPr/>
        </p:nvSpPr>
        <p:spPr>
          <a:xfrm>
            <a:off x="2949371" y="1533465"/>
            <a:ext cx="8958264" cy="706755"/>
          </a:xfrm>
          <a:prstGeom prst="rect">
            <a:avLst/>
          </a:prstGeom>
          <a:noFill/>
        </p:spPr>
        <p:txBody>
          <a:bodyPr wrap="square" rtlCol="0">
            <a:spAutoFit/>
          </a:bodyPr>
          <a:lstStyle/>
          <a:p>
            <a:pPr lvl="0">
              <a:spcBef>
                <a:spcPts val="600"/>
              </a:spcBef>
              <a:defRPr/>
            </a:pPr>
            <a:r>
              <a:rPr lang="nl-NL" sz="2000" b="1" dirty="0">
                <a:latin typeface="Calibri" panose="020F0502020204030204" pitchFamily="34" charset="0"/>
              </a:rPr>
              <a:t>In volledige oprechtheid beloofe het volk het verbond te houden. Deze verbintenis was van korte duur</a:t>
            </a:r>
            <a:r>
              <a:rPr kumimoji="0" lang="en-GB" sz="2000" b="1" i="0" u="none" strike="noStrike" kern="1200" cap="none" spc="0" normalizeH="0" baseline="0" noProof="0" dirty="0">
                <a:ln>
                  <a:noFill/>
                </a:ln>
                <a:effectLst/>
                <a:uLnTx/>
                <a:uFillTx/>
                <a:latin typeface="Calibri" panose="020F0502020204030204" pitchFamily="34" charset="0"/>
                <a:ea typeface="+mn-ea"/>
                <a:cs typeface="+mn-cs"/>
              </a:rPr>
              <a:t> (Ex. 32:8).</a:t>
            </a:r>
          </a:p>
        </p:txBody>
      </p:sp>
      <p:pic>
        <p:nvPicPr>
          <p:cNvPr id="7" name="Imagen 6" descr="Imagen que contiene colorido, montar a caballo, camión, hombre&#10;&#10;El contenido generado por IA puede ser incorrecto."/>
          <p:cNvPicPr>
            <a:picLocks noChangeAspect="1"/>
          </p:cNvPicPr>
          <p:nvPr/>
        </p:nvPicPr>
        <p:blipFill>
          <a:blip r:embed="rId3" cstate="email"/>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p:cNvPicPr>
            <a:picLocks noChangeAspect="1"/>
          </p:cNvPicPr>
          <p:nvPr/>
        </p:nvPicPr>
        <p:blipFill>
          <a:blip r:embed="rId4" cstate="email"/>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p:cNvPicPr>
            <a:picLocks noChangeAspect="1"/>
          </p:cNvPicPr>
          <p:nvPr/>
        </p:nvPicPr>
        <p:blipFill>
          <a:blip r:embed="rId5" cstate="email"/>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p:cNvPicPr>
            <a:picLocks noChangeAspect="1"/>
          </p:cNvPicPr>
          <p:nvPr/>
        </p:nvPicPr>
        <p:blipFill rotWithShape="1">
          <a:blip r:embed="rId6" cstate="email"/>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p:cNvSpPr txBox="1"/>
          <p:nvPr/>
        </p:nvSpPr>
        <p:spPr>
          <a:xfrm>
            <a:off x="2949371" y="3704282"/>
            <a:ext cx="2755210" cy="1938992"/>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Van nature zijn we ongehoorzaam (Rom. 7:18) en we kunnen niets doen om onze neiging te veranderen (Rom. 7:24).</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CuadroTexto 16"/>
          <p:cNvSpPr txBox="1"/>
          <p:nvPr/>
        </p:nvSpPr>
        <p:spPr>
          <a:xfrm>
            <a:off x="2949371" y="5750046"/>
            <a:ext cx="8958264" cy="1014730"/>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Maar als we Hem dat toestaan, kan God onze natuur veranderen (Ezech. 36:26-27). Hij reinigt, neemt, geeft en stelt zodat wij Hem kunnen gehoorzamen. Alleen Hij maakt ons sterk (2 Kor. 12:10).</a:t>
            </a:r>
            <a:endParaRPr kumimoji="0" lang="en-GB" sz="2000" b="1" i="0" u="none" strike="noStrike" kern="1200" cap="none" spc="0" normalizeH="0" baseline="0" noProof="0" dirty="0">
              <a:ln>
                <a:noFill/>
              </a:ln>
              <a:effectLst/>
              <a:uLnTx/>
              <a:uFillTx/>
              <a:latin typeface="Calibri" panose="020F0502020204030204" pitchFamily="34" charset="0"/>
            </a:endParaRPr>
          </a:p>
        </p:txBody>
      </p:sp>
      <p:sp>
        <p:nvSpPr>
          <p:cNvPr id="4" name="CuadroTexto 3"/>
          <p:cNvSpPr txBox="1"/>
          <p:nvPr/>
        </p:nvSpPr>
        <p:spPr>
          <a:xfrm>
            <a:off x="2949371" y="3250786"/>
            <a:ext cx="9014030" cy="400110"/>
          </a:xfrm>
          <a:prstGeom prst="rect">
            <a:avLst/>
          </a:prstGeom>
          <a:noFill/>
        </p:spPr>
        <p:txBody>
          <a:bodyPr wrap="square">
            <a:spAutoFit/>
          </a:bodyPr>
          <a:lstStyle/>
          <a:p>
            <a:pPr lvl="0">
              <a:spcBef>
                <a:spcPts val="600"/>
              </a:spcBef>
              <a:defRPr/>
            </a:pPr>
            <a:r>
              <a:rPr lang="nl-NL" sz="2000" b="1" spc="-40" dirty="0">
                <a:solidFill>
                  <a:prstClr val="black"/>
                </a:solidFill>
                <a:latin typeface="Calibri" panose="020F0502020204030204" pitchFamily="34" charset="0"/>
              </a:rPr>
              <a:t>Wat weerhoudt ons ervan om God te gehoorzamen, ondanks onze goede bedoelingen</a:t>
            </a:r>
            <a:r>
              <a:rPr kumimoji="0" lang="en-GB" sz="2000" b="1" i="0" u="none" strike="noStrike" kern="1200" cap="none" spc="-40" normalizeH="0" baseline="0" noProof="0" dirty="0">
                <a:ln>
                  <a:noFill/>
                </a:ln>
                <a:solidFill>
                  <a:prstClr val="black"/>
                </a:solidFill>
                <a:effectLst/>
                <a:uLnTx/>
                <a:uFillTx/>
                <a:latin typeface="Calibri" panose="020F0502020204030204" pitchFamily="34" charset="0"/>
              </a:rPr>
              <a:t>?</a:t>
            </a:r>
          </a:p>
        </p:txBody>
      </p:sp>
      <p:sp>
        <p:nvSpPr>
          <p:cNvPr id="10" name="CuadroTexto 9"/>
          <p:cNvSpPr txBox="1"/>
          <p:nvPr/>
        </p:nvSpPr>
        <p:spPr>
          <a:xfrm>
            <a:off x="2949371" y="2241351"/>
            <a:ext cx="8958264" cy="1014730"/>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 volgende generatie zette zich ook in om het verbond te houden (Joz. 24:18b). Maar Jozua waarschuwde hen duidelijk: "Gij zult de Heer niet kunnen dienen"</a:t>
            </a:r>
            <a:br>
              <a:rPr lang="nl-NL" sz="2000" b="1" dirty="0">
                <a:solidFill>
                  <a:prstClr val="black"/>
                </a:solidFill>
                <a:latin typeface="Calibri" panose="020F0502020204030204" pitchFamily="34" charset="0"/>
              </a:rPr>
            </a:b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(Josh. 24:19).</a:t>
            </a:r>
          </a:p>
        </p:txBody>
      </p:sp>
      <p:sp>
        <p:nvSpPr>
          <p:cNvPr id="2" name="Tekstvak 1"/>
          <p:cNvSpPr txBox="1"/>
          <p:nvPr/>
        </p:nvSpPr>
        <p:spPr>
          <a:xfrm>
            <a:off x="332067" y="220204"/>
            <a:ext cx="1216554" cy="329031"/>
          </a:xfrm>
          <a:prstGeom prst="roundRect">
            <a:avLst>
              <a:gd name="adj" fmla="val 24428"/>
            </a:avLst>
          </a:prstGeom>
          <a:solidFill>
            <a:srgbClr val="FBF4E0"/>
          </a:solidFill>
          <a:ln>
            <a:solidFill>
              <a:srgbClr val="C90809"/>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00E690"/>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750"/>
                                        <p:tgtEl>
                                          <p:spTgt spid="9"/>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217">
                                          <p:stCondLst>
                                            <p:cond delay="0"/>
                                          </p:stCondLst>
                                        </p:cTn>
                                        <p:tgtEl>
                                          <p:spTgt spid="11"/>
                                        </p:tgtEl>
                                      </p:cBhvr>
                                    </p:animEffect>
                                    <p:anim calcmode="lin" valueType="num">
                                      <p:cBhvr>
                                        <p:cTn id="46"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9"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50"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51" dur="10">
                                          <p:stCondLst>
                                            <p:cond delay="244"/>
                                          </p:stCondLst>
                                        </p:cTn>
                                        <p:tgtEl>
                                          <p:spTgt spid="11"/>
                                        </p:tgtEl>
                                      </p:cBhvr>
                                      <p:to x="100000" y="60000"/>
                                    </p:animScale>
                                    <p:animScale>
                                      <p:cBhvr>
                                        <p:cTn id="52" dur="62" decel="50000">
                                          <p:stCondLst>
                                            <p:cond delay="254"/>
                                          </p:stCondLst>
                                        </p:cTn>
                                        <p:tgtEl>
                                          <p:spTgt spid="11"/>
                                        </p:tgtEl>
                                      </p:cBhvr>
                                      <p:to x="100000" y="100000"/>
                                    </p:animScale>
                                    <p:animScale>
                                      <p:cBhvr>
                                        <p:cTn id="53" dur="10">
                                          <p:stCondLst>
                                            <p:cond delay="492"/>
                                          </p:stCondLst>
                                        </p:cTn>
                                        <p:tgtEl>
                                          <p:spTgt spid="11"/>
                                        </p:tgtEl>
                                      </p:cBhvr>
                                      <p:to x="100000" y="80000"/>
                                    </p:animScale>
                                    <p:animScale>
                                      <p:cBhvr>
                                        <p:cTn id="54" dur="62" decel="50000">
                                          <p:stCondLst>
                                            <p:cond delay="502"/>
                                          </p:stCondLst>
                                        </p:cTn>
                                        <p:tgtEl>
                                          <p:spTgt spid="11"/>
                                        </p:tgtEl>
                                      </p:cBhvr>
                                      <p:to x="100000" y="100000"/>
                                    </p:animScale>
                                    <p:animScale>
                                      <p:cBhvr>
                                        <p:cTn id="55" dur="10">
                                          <p:stCondLst>
                                            <p:cond delay="616"/>
                                          </p:stCondLst>
                                        </p:cTn>
                                        <p:tgtEl>
                                          <p:spTgt spid="11"/>
                                        </p:tgtEl>
                                      </p:cBhvr>
                                      <p:to x="100000" y="90000"/>
                                    </p:animScale>
                                    <p:animScale>
                                      <p:cBhvr>
                                        <p:cTn id="56" dur="62" decel="50000">
                                          <p:stCondLst>
                                            <p:cond delay="625"/>
                                          </p:stCondLst>
                                        </p:cTn>
                                        <p:tgtEl>
                                          <p:spTgt spid="11"/>
                                        </p:tgtEl>
                                      </p:cBhvr>
                                      <p:to x="100000" y="100000"/>
                                    </p:animScale>
                                    <p:animScale>
                                      <p:cBhvr>
                                        <p:cTn id="57" dur="10">
                                          <p:stCondLst>
                                            <p:cond delay="678"/>
                                          </p:stCondLst>
                                        </p:cTn>
                                        <p:tgtEl>
                                          <p:spTgt spid="11"/>
                                        </p:tgtEl>
                                      </p:cBhvr>
                                      <p:to x="100000" y="95000"/>
                                    </p:animScale>
                                    <p:animScale>
                                      <p:cBhvr>
                                        <p:cTn id="58" dur="62" decel="50000">
                                          <p:stCondLst>
                                            <p:cond delay="688"/>
                                          </p:stCondLst>
                                        </p:cTn>
                                        <p:tgtEl>
                                          <p:spTgt spid="11"/>
                                        </p:tgtEl>
                                      </p:cBhvr>
                                      <p:to x="100000" y="100000"/>
                                    </p:animScale>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8"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heel(8)">
                                      <p:cBhvr>
                                        <p:cTn id="72" dur="750"/>
                                        <p:tgtEl>
                                          <p:spTgt spid="13"/>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lum/>
          </a:blip>
          <a:srcRect/>
          <a:stretch>
            <a:fillRect t="1000" b="-6000"/>
          </a:stretch>
        </a:blipFill>
        <a:effectLst/>
      </p:bgPr>
    </p:bg>
    <p:spTree>
      <p:nvGrpSpPr>
        <p:cNvPr id="1" name=""/>
        <p:cNvGrpSpPr/>
        <p:nvPr/>
      </p:nvGrpSpPr>
      <p:grpSpPr>
        <a:xfrm>
          <a:off x="0" y="0"/>
          <a:ext cx="0" cy="0"/>
          <a:chOff x="0" y="0"/>
          <a:chExt cx="0" cy="0"/>
        </a:xfrm>
      </p:grpSpPr>
      <p:sp>
        <p:nvSpPr>
          <p:cNvPr id="19" name="Rectángulo 18"/>
          <p:cNvSpPr/>
          <p:nvPr/>
        </p:nvSpPr>
        <p:spPr>
          <a:xfrm>
            <a:off x="-36000" y="0"/>
            <a:ext cx="12276000" cy="151200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CuadroTexto 2"/>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nl-NL" sz="4400" b="1" spc="300" dirty="0">
                <a:solidFill>
                  <a:srgbClr val="00CC00"/>
                </a:solidFill>
                <a:effectLst>
                  <a:outerShdw blurRad="38100" dist="12700" dir="2700000" algn="tl">
                    <a:srgbClr val="000000">
                      <a:alpha val="43137"/>
                    </a:srgbClr>
                  </a:outerShdw>
                </a:effectLst>
                <a:latin typeface="Calibri" panose="020F0502020204030204" pitchFamily="34" charset="0"/>
              </a:rPr>
              <a:t>DE VERBONDSMAALTIJD</a:t>
            </a:r>
            <a:endParaRPr kumimoji="0" lang="en-GB" sz="4400" b="1" i="0" u="none" strike="noStrike" kern="1200" cap="none" spc="300" normalizeH="0" baseline="0" noProof="0" dirty="0">
              <a:solidFill>
                <a:srgbClr val="00CC00"/>
              </a:solidFill>
              <a:effectLst>
                <a:outerShdw blurRad="38100" dist="12700" dir="2700000" algn="tl">
                  <a:srgbClr val="000000">
                    <a:alpha val="43137"/>
                  </a:srgbClr>
                </a:outerShdw>
              </a:effectLst>
              <a:uLnTx/>
              <a:uFillTx/>
              <a:latin typeface="Calibri" panose="020F0502020204030204" pitchFamily="34" charset="0"/>
              <a:ea typeface="+mn-ea"/>
              <a:cs typeface="+mn-cs"/>
            </a:endParaRPr>
          </a:p>
        </p:txBody>
      </p:sp>
      <p:sp>
        <p:nvSpPr>
          <p:cNvPr id="5" name="CuadroTexto 4"/>
          <p:cNvSpPr txBox="1">
            <a:spLocks noChangeAspect="1"/>
          </p:cNvSpPr>
          <p:nvPr/>
        </p:nvSpPr>
        <p:spPr>
          <a:xfrm>
            <a:off x="-89683" y="598913"/>
            <a:ext cx="9327650" cy="92333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GB"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nl-NL" b="1" dirty="0">
                <a:solidFill>
                  <a:srgbClr val="FF9900">
                    <a:lumMod val="50000"/>
                  </a:srgbClr>
                </a:solidFill>
                <a:latin typeface="Comic Sans MS" panose="030F0702030302020204" pitchFamily="66" charset="0"/>
              </a:rPr>
              <a:t>Vervolgens klommen Mozes en </a:t>
            </a:r>
            <a:r>
              <a:rPr lang="nl-NL" b="1" dirty="0" err="1">
                <a:solidFill>
                  <a:srgbClr val="FF9900">
                    <a:lumMod val="50000"/>
                  </a:srgbClr>
                </a:solidFill>
                <a:latin typeface="Comic Sans MS" panose="030F0702030302020204" pitchFamily="66" charset="0"/>
              </a:rPr>
              <a:t>Aäron</a:t>
            </a:r>
            <a:r>
              <a:rPr lang="nl-NL" b="1" dirty="0">
                <a:solidFill>
                  <a:srgbClr val="FF9900">
                    <a:lumMod val="50000"/>
                  </a:srgbClr>
                </a:solidFill>
                <a:latin typeface="Comic Sans MS" panose="030F0702030302020204" pitchFamily="66" charset="0"/>
              </a:rPr>
              <a:t> naar boven, en ook </a:t>
            </a:r>
            <a:r>
              <a:rPr lang="nl-NL" b="1" dirty="0" err="1">
                <a:solidFill>
                  <a:srgbClr val="FF9900">
                    <a:lumMod val="50000"/>
                  </a:srgbClr>
                </a:solidFill>
                <a:latin typeface="Comic Sans MS" panose="030F0702030302020204" pitchFamily="66" charset="0"/>
              </a:rPr>
              <a:t>Nadab</a:t>
            </a:r>
            <a:r>
              <a:rPr lang="nl-NL" b="1" dirty="0">
                <a:solidFill>
                  <a:srgbClr val="FF9900">
                    <a:lumMod val="50000"/>
                  </a:srgbClr>
                </a:solidFill>
                <a:latin typeface="Comic Sans MS" panose="030F0702030302020204" pitchFamily="66" charset="0"/>
              </a:rPr>
              <a:t> en </a:t>
            </a:r>
            <a:r>
              <a:rPr lang="nl-NL" b="1" dirty="0" err="1">
                <a:solidFill>
                  <a:srgbClr val="FF9900">
                    <a:lumMod val="50000"/>
                  </a:srgbClr>
                </a:solidFill>
                <a:latin typeface="Comic Sans MS" panose="030F0702030302020204" pitchFamily="66" charset="0"/>
              </a:rPr>
              <a:t>Abihu</a:t>
            </a:r>
            <a:r>
              <a:rPr lang="nl-NL" b="1" dirty="0">
                <a:solidFill>
                  <a:srgbClr val="FF9900">
                    <a:lumMod val="50000"/>
                  </a:srgbClr>
                </a:solidFill>
                <a:latin typeface="Comic Sans MS" panose="030F0702030302020204" pitchFamily="66" charset="0"/>
              </a:rPr>
              <a:t> met zeventig van de oudsten van Israël.</a:t>
            </a:r>
            <a:r>
              <a:rPr kumimoji="0" lang="en-GB"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 </a:t>
            </a:r>
            <a:r>
              <a:rPr lang="nl-NL" b="1" dirty="0">
                <a:solidFill>
                  <a:srgbClr val="FF9900">
                    <a:lumMod val="50000"/>
                  </a:srgbClr>
                </a:solidFill>
                <a:latin typeface="Comic Sans MS" panose="030F0702030302020204" pitchFamily="66" charset="0"/>
              </a:rPr>
              <a:t>Nadat zij God gezien hadden, aten en dronken zij.</a:t>
            </a:r>
            <a:r>
              <a:rPr kumimoji="0" lang="en-GB"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kumimoji="0" lang="en-GB"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(Exodus 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p:cNvSpPr txBox="1"/>
          <p:nvPr/>
        </p:nvSpPr>
        <p:spPr>
          <a:xfrm>
            <a:off x="57150" y="1602965"/>
            <a:ext cx="9024018" cy="1015663"/>
          </a:xfrm>
          <a:prstGeom prst="rect">
            <a:avLst/>
          </a:prstGeom>
          <a:noFill/>
        </p:spPr>
        <p:txBody>
          <a:bodyPr wrap="square" rtlCol="0">
            <a:spAutoFit/>
          </a:bodyPr>
          <a:lstStyle/>
          <a:p>
            <a:pPr lvl="0">
              <a:spcBef>
                <a:spcPts val="600"/>
              </a:spcBef>
              <a:defRPr/>
            </a:pPr>
            <a:r>
              <a:rPr lang="nl-NL" sz="2000" b="1" dirty="0">
                <a:solidFill>
                  <a:prstClr val="black"/>
                </a:solidFill>
                <a:latin typeface="Calibri" panose="020F0502020204030204" pitchFamily="34" charset="0"/>
              </a:rPr>
              <a:t>Zoals we zien in het voorbeeld van Jakob en Laban, omvatte de ratificatie van een verbond in het oude Oosten een maaltijd die door beide partijen werd gedeeld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(Gen. 31:44-54).</a:t>
            </a:r>
          </a:p>
        </p:txBody>
      </p:sp>
      <p:pic>
        <p:nvPicPr>
          <p:cNvPr id="4" name="Imagen 3" descr="Dibujo de una persona&#10;&#10;El contenido generado por IA puede ser incorrecto."/>
          <p:cNvPicPr>
            <a:picLocks noChangeAspect="1"/>
          </p:cNvPicPr>
          <p:nvPr/>
        </p:nvPicPr>
        <p:blipFill>
          <a:blip r:embed="rId3" cstate="email"/>
          <a:stretch>
            <a:fillRect/>
          </a:stretch>
        </p:blipFill>
        <p:spPr>
          <a:xfrm>
            <a:off x="158651" y="3345502"/>
            <a:ext cx="3826208" cy="2748771"/>
          </a:xfrm>
          <a:prstGeom prst="rect">
            <a:avLst/>
          </a:prstGeom>
          <a:effectLst>
            <a:innerShdw blurRad="114300">
              <a:prstClr val="black"/>
            </a:innerShdw>
          </a:effectLst>
        </p:spPr>
      </p:pic>
      <p:pic>
        <p:nvPicPr>
          <p:cNvPr id="8" name="Imagen 7" descr="Una caricatura de una persona&#10;&#10;El contenido generado por IA puede ser incorrecto."/>
          <p:cNvPicPr>
            <a:picLocks noChangeAspect="1"/>
          </p:cNvPicPr>
          <p:nvPr/>
        </p:nvPicPr>
        <p:blipFill>
          <a:blip r:embed="rId4" cstate="email"/>
          <a:stretch>
            <a:fillRect/>
          </a:stretch>
        </p:blipFill>
        <p:spPr>
          <a:xfrm>
            <a:off x="9290537" y="534734"/>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8884118" y="4109114"/>
            <a:ext cx="3255277" cy="2475001"/>
          </a:xfrm>
          <a:prstGeom prst="rect">
            <a:avLst/>
          </a:prstGeom>
          <a:effectLst>
            <a:innerShdw blurRad="114300">
              <a:prstClr val="black"/>
            </a:innerShdw>
          </a:effectLst>
        </p:spPr>
      </p:pic>
      <p:sp>
        <p:nvSpPr>
          <p:cNvPr id="12" name="CuadroTexto 11"/>
          <p:cNvSpPr txBox="1"/>
          <p:nvPr/>
        </p:nvSpPr>
        <p:spPr>
          <a:xfrm>
            <a:off x="3984859" y="3310263"/>
            <a:ext cx="8116259"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Toen Jezus het nieuwe verbond instelde, deed hij dat ook door zijn maaltijd te delen met de 12 apostelen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(Matt. 26:26-28).</a:t>
            </a:r>
          </a:p>
        </p:txBody>
      </p:sp>
      <p:sp>
        <p:nvSpPr>
          <p:cNvPr id="14" name="CuadroTexto 13"/>
          <p:cNvSpPr txBox="1"/>
          <p:nvPr/>
        </p:nvSpPr>
        <p:spPr>
          <a:xfrm>
            <a:off x="3984859" y="4109114"/>
            <a:ext cx="4831882" cy="1938020"/>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Elke keer wanneer we aan het avondmaal deelnemen, hernieuwen we ons verbond met God. Door deel te nemen aan het brood en de wijn vieren we de vergeving en verlossing die we in Jezus hebben </a:t>
            </a:r>
            <a:r>
              <a:rPr kumimoji="0" lang="en-GB" sz="2000" b="1" i="0" u="none" strike="noStrike" kern="1200" cap="none" spc="0" normalizeH="0" baseline="0" noProof="0" dirty="0">
                <a:ln>
                  <a:noFill/>
                </a:ln>
                <a:effectLst/>
                <a:uLnTx/>
                <a:uFillTx/>
                <a:latin typeface="Calibri" panose="020F0502020204030204" pitchFamily="34" charset="0"/>
                <a:ea typeface="+mn-ea"/>
                <a:cs typeface="+mn-cs"/>
              </a:rPr>
              <a:t>(1 Kor. 11:26).</a:t>
            </a:r>
          </a:p>
        </p:txBody>
      </p:sp>
      <p:sp>
        <p:nvSpPr>
          <p:cNvPr id="16" name="CuadroTexto 15"/>
          <p:cNvSpPr txBox="1"/>
          <p:nvPr/>
        </p:nvSpPr>
        <p:spPr>
          <a:xfrm>
            <a:off x="66674" y="2592134"/>
            <a:ext cx="10761747"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Bij de Sinaï bood God een "verbondsmaaltijd" aan 74 mensen aan: Mozes, </a:t>
            </a:r>
            <a:r>
              <a:rPr lang="nl-NL" sz="2000" b="1" dirty="0" err="1">
                <a:solidFill>
                  <a:prstClr val="black"/>
                </a:solidFill>
                <a:latin typeface="Calibri" panose="020F0502020204030204" pitchFamily="34" charset="0"/>
              </a:rPr>
              <a:t>Aäron</a:t>
            </a:r>
            <a:r>
              <a:rPr lang="nl-NL" sz="2000" b="1" dirty="0">
                <a:solidFill>
                  <a:prstClr val="black"/>
                </a:solidFill>
                <a:latin typeface="Calibri" panose="020F0502020204030204" pitchFamily="34" charset="0"/>
              </a:rPr>
              <a:t>, </a:t>
            </a:r>
            <a:r>
              <a:rPr lang="nl-NL" sz="2000" b="1" dirty="0" err="1">
                <a:solidFill>
                  <a:prstClr val="black"/>
                </a:solidFill>
                <a:latin typeface="Calibri" panose="020F0502020204030204" pitchFamily="34" charset="0"/>
              </a:rPr>
              <a:t>Nadab</a:t>
            </a:r>
            <a:r>
              <a:rPr lang="nl-NL" sz="2000" b="1" dirty="0">
                <a:solidFill>
                  <a:prstClr val="black"/>
                </a:solidFill>
                <a:latin typeface="Calibri" panose="020F0502020204030204" pitchFamily="34" charset="0"/>
              </a:rPr>
              <a:t>, </a:t>
            </a:r>
            <a:r>
              <a:rPr lang="nl-NL" sz="2000" b="1" dirty="0" err="1">
                <a:solidFill>
                  <a:prstClr val="black"/>
                </a:solidFill>
                <a:latin typeface="Calibri" panose="020F0502020204030204" pitchFamily="34" charset="0"/>
              </a:rPr>
              <a:t>Abihu</a:t>
            </a:r>
            <a:r>
              <a:rPr lang="nl-NL" sz="2000" b="1" dirty="0">
                <a:solidFill>
                  <a:prstClr val="black"/>
                </a:solidFill>
                <a:latin typeface="Calibri" panose="020F0502020204030204" pitchFamily="34" charset="0"/>
              </a:rPr>
              <a:t> en 70 ouderlingen, die het hele volk vertegenwoordigden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 24:9-11).</a:t>
            </a:r>
          </a:p>
        </p:txBody>
      </p:sp>
      <p:sp>
        <p:nvSpPr>
          <p:cNvPr id="18" name="CuadroTexto 17"/>
          <p:cNvSpPr txBox="1"/>
          <p:nvPr/>
        </p:nvSpPr>
        <p:spPr>
          <a:xfrm>
            <a:off x="66674" y="6094273"/>
            <a:ext cx="8518754"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Ondanks hun uiteindelijke afwijzing van de verlossing, werden noch </a:t>
            </a:r>
            <a:r>
              <a:rPr lang="nl-NL" sz="2000" b="1" dirty="0" err="1">
                <a:solidFill>
                  <a:prstClr val="black"/>
                </a:solidFill>
                <a:latin typeface="Calibri" panose="020F0502020204030204" pitchFamily="34" charset="0"/>
              </a:rPr>
              <a:t>Nadab</a:t>
            </a:r>
            <a:r>
              <a:rPr lang="nl-NL" sz="2000" b="1" dirty="0">
                <a:solidFill>
                  <a:prstClr val="black"/>
                </a:solidFill>
                <a:latin typeface="Calibri" panose="020F0502020204030204" pitchFamily="34" charset="0"/>
              </a:rPr>
              <a:t>, noch </a:t>
            </a:r>
            <a:r>
              <a:rPr lang="nl-NL" sz="2000" b="1" dirty="0" err="1">
                <a:solidFill>
                  <a:prstClr val="black"/>
                </a:solidFill>
                <a:latin typeface="Calibri" panose="020F0502020204030204" pitchFamily="34" charset="0"/>
              </a:rPr>
              <a:t>Abihu</a:t>
            </a:r>
            <a:r>
              <a:rPr lang="nl-NL" sz="2000" b="1" dirty="0">
                <a:solidFill>
                  <a:prstClr val="black"/>
                </a:solidFill>
                <a:latin typeface="Calibri" panose="020F0502020204030204" pitchFamily="34" charset="0"/>
              </a:rPr>
              <a:t>, noch Judas uitgesloten van dit "verbondsmaal".</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0828421" y="102852"/>
            <a:ext cx="1216554" cy="329031"/>
          </a:xfrm>
          <a:prstGeom prst="roundRect">
            <a:avLst>
              <a:gd name="adj" fmla="val 24428"/>
            </a:avLst>
          </a:prstGeom>
          <a:solidFill>
            <a:srgbClr val="00C6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FFE8C5"/>
                </a:solidFill>
                <a:effectLst>
                  <a:innerShdw blurRad="63500" dist="50800" dir="13500000">
                    <a:srgbClr val="000000">
                      <a:alpha val="50000"/>
                    </a:srgbClr>
                  </a:innerShdw>
                </a:effectLst>
                <a:latin typeface="Comic Sans MS" panose="030F0702030302020204" pitchFamily="66" charset="0"/>
              </a:rPr>
              <a:t>dinsdag </a:t>
            </a:r>
            <a:r>
              <a:rPr lang="nl-NL" sz="1600" b="1" kern="0" spc="50" dirty="0">
                <a:ln w="0"/>
                <a:solidFill>
                  <a:srgbClr val="FFD494"/>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750"/>
                                        <p:tgtEl>
                                          <p:spTgt spid="8"/>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ox(in)">
                                      <p:cBhvr>
                                        <p:cTn id="39" dur="75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ox(in)">
                                      <p:cBhvr>
                                        <p:cTn id="48" dur="750"/>
                                        <p:tgtEl>
                                          <p:spTgt spid="1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Grp="1" noRot="1" noChangeAspect="1" noMove="1" noResize="1" noEditPoints="1" noAdjustHandles="1" noChangeArrowheads="1" noChangeShapeType="1" noCrop="1"/>
          </p:cNvPicPr>
          <p:nvPr/>
        </p:nvPicPr>
        <p:blipFill>
          <a:blip r:embed="rId2" cstate="email"/>
          <a:srcRect/>
          <a:stretch>
            <a:fillRect/>
          </a:stretch>
        </p:blipFill>
        <p:spPr>
          <a:xfrm>
            <a:off x="20" y="10"/>
            <a:ext cx="12191980" cy="6857990"/>
          </a:xfrm>
          <a:prstGeom prst="rect">
            <a:avLst/>
          </a:prstGeom>
        </p:spPr>
      </p:pic>
      <p:sp>
        <p:nvSpPr>
          <p:cNvPr id="9" name="Rectangle 8"/>
          <p:cNvSpPr>
            <a:spLocks noGrp="1" noRot="1" noChangeAspect="1" noMove="1" noResize="1" noEditPoints="1" noAdjustHandles="1" noChangeArrowheads="1" noChangeShapeType="1"/>
          </p:cNvSpPr>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1" name="Straight Connector 10"/>
          <p:cNvCxnSpPr>
            <a:cxnSpLocks noGrp="1" noRot="1" noChangeAspect="1" noMove="1" noResize="1" noEditPoints="1" noAdjustHandles="1" noChangeArrowheads="1" noChangeShapeType="1"/>
          </p:cNvCxnSpPr>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noGrp="1" noRot="1" noChangeAspect="1" noMove="1" noResize="1" noEditPoints="1" noAdjustHandles="1" noChangeArrowheads="1" noChangeShapeType="1"/>
          </p:cNvCxnSpPr>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lvl="0" algn="ctr">
              <a:defRPr/>
            </a:pPr>
            <a:r>
              <a:rPr lang="nl-NL" sz="48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latin typeface="Calibri" panose="020F0502020204030204" pitchFamily="34" charset="0"/>
              </a:rPr>
              <a:t>HET MODEL</a:t>
            </a:r>
            <a:endParaRPr kumimoji="0" lang="en-GB"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lvl="0" algn="ctr">
              <a:defRPr/>
            </a:pPr>
            <a:r>
              <a:rPr lang="nl-NL"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latin typeface="Calibri" panose="020F0502020204030204" pitchFamily="34" charset="0"/>
              </a:rPr>
              <a:t>HET DOEL VAN HET MODEL</a:t>
            </a:r>
            <a:endParaRPr kumimoji="0" lang="en-GB"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Calibri" panose="020F0502020204030204" pitchFamily="34" charset="0"/>
              <a:ea typeface="+mn-ea"/>
              <a:cs typeface="+mn-cs"/>
            </a:endParaRPr>
          </a:p>
        </p:txBody>
      </p:sp>
      <p:sp>
        <p:nvSpPr>
          <p:cNvPr id="5" name="CuadroTexto 4"/>
          <p:cNvSpPr txBox="1"/>
          <p:nvPr/>
        </p:nvSpPr>
        <p:spPr>
          <a:xfrm>
            <a:off x="0" y="553823"/>
            <a:ext cx="12192000" cy="369332"/>
          </a:xfrm>
          <a:prstGeom prst="rect">
            <a:avLst/>
          </a:prstGeom>
          <a:noFill/>
        </p:spPr>
        <p:txBody>
          <a:bodyPr wrap="square">
            <a:spAutoFit/>
          </a:bodyPr>
          <a:lstStyle/>
          <a:p>
            <a:pPr lvl="0" algn="ctr">
              <a:defRPr/>
            </a:pPr>
            <a:r>
              <a:rPr kumimoji="0" lang="en-GB"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nl-NL"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En zij moeten voor Mij een heiligdom maken, zodat Ik in hun midden kan wonen.</a:t>
            </a:r>
            <a:r>
              <a:rPr kumimoji="0" lang="en-GB"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GB"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(Exodus 25:8)</a:t>
            </a:r>
          </a:p>
        </p:txBody>
      </p:sp>
      <p:sp>
        <p:nvSpPr>
          <p:cNvPr id="6" name="CuadroTexto 5"/>
          <p:cNvSpPr txBox="1"/>
          <p:nvPr/>
        </p:nvSpPr>
        <p:spPr>
          <a:xfrm>
            <a:off x="2095502" y="1088256"/>
            <a:ext cx="7672592" cy="675640"/>
          </a:xfrm>
          <a:prstGeom prst="rect">
            <a:avLst/>
          </a:prstGeom>
          <a:noFill/>
        </p:spPr>
        <p:txBody>
          <a:bodyPr wrap="square" rtlCol="0">
            <a:spAutoFit/>
          </a:bodyPr>
          <a:lstStyle/>
          <a:p>
            <a:pPr lvl="0">
              <a:spcBef>
                <a:spcPts val="600"/>
              </a:spcBef>
              <a:defRPr/>
            </a:pPr>
            <a:r>
              <a:rPr lang="nl-NL" sz="1900" b="1" dirty="0">
                <a:solidFill>
                  <a:schemeClr val="bg1"/>
                </a:solidFill>
                <a:effectLst>
                  <a:glow rad="88900">
                    <a:srgbClr val="041D57"/>
                  </a:glow>
                  <a:outerShdw blurRad="38100" dist="38100" dir="2700000" algn="tl">
                    <a:srgbClr val="000000">
                      <a:alpha val="43137"/>
                    </a:srgbClr>
                  </a:outerShdw>
                </a:effectLst>
                <a:latin typeface="Calibri" panose="020F0502020204030204" pitchFamily="34" charset="0"/>
              </a:rPr>
              <a:t>Als garantie dat Hij zijn deel van het verbond zou vervullen, besloot God om onder de mensen te gaan wonen.</a:t>
            </a:r>
            <a:endParaRPr kumimoji="0" lang="en-GB" sz="1900" b="1" i="0" u="none" strike="noStrike" kern="1200" cap="none" spc="0" normalizeH="0" baseline="0" noProof="0" dirty="0">
              <a:ln>
                <a:noFill/>
              </a:ln>
              <a:solidFill>
                <a:schemeClr val="bg1"/>
              </a:solidFill>
              <a:effectLst>
                <a:glow rad="88900">
                  <a:srgbClr val="041D57"/>
                </a:glow>
                <a:outerShdw blurRad="38100" dist="38100" dir="2700000" algn="tl">
                  <a:srgbClr val="000000">
                    <a:alpha val="43137"/>
                  </a:srgbClr>
                </a:outerShdw>
              </a:effectLst>
              <a:uLnTx/>
              <a:uFillTx/>
              <a:latin typeface="Calibri" panose="020F0502020204030204" pitchFamily="34" charset="0"/>
            </a:endParaRPr>
          </a:p>
        </p:txBody>
      </p:sp>
      <p:pic>
        <p:nvPicPr>
          <p:cNvPr id="7" name="Imagen 6" descr="Imagen que contiene tabla, café, viejo, agua&#10;&#10;El contenido generado por IA puede ser incorrecto."/>
          <p:cNvPicPr>
            <a:picLocks noChangeAspect="1"/>
          </p:cNvPicPr>
          <p:nvPr/>
        </p:nvPicPr>
        <p:blipFill>
          <a:blip r:embed="rId3" cstate="email"/>
          <a:stretch>
            <a:fillRect/>
          </a:stretch>
        </p:blipFill>
        <p:spPr>
          <a:xfrm>
            <a:off x="123624" y="1150472"/>
            <a:ext cx="1862123" cy="2259258"/>
          </a:xfrm>
          <a:prstGeom prst="roundRect">
            <a:avLst>
              <a:gd name="adj" fmla="val 4167"/>
            </a:avLst>
          </a:prstGeom>
          <a:solidFill>
            <a:srgbClr val="FFFFFF"/>
          </a:solidFill>
          <a:ln w="76200" cap="sq">
            <a:solidFill>
              <a:schemeClr val="accent3">
                <a:lumMod val="60000"/>
                <a:lumOff val="40000"/>
              </a:schemeClr>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p:cNvPicPr>
            <a:picLocks noChangeAspect="1"/>
          </p:cNvPicPr>
          <p:nvPr/>
        </p:nvPicPr>
        <p:blipFill>
          <a:blip r:embed="rId4" cstate="email"/>
          <a:srcRect/>
          <a:stretch>
            <a:fillRect/>
          </a:stretch>
        </p:blipFill>
        <p:spPr>
          <a:xfrm>
            <a:off x="9816327" y="1146007"/>
            <a:ext cx="2305836" cy="157465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p:cNvPicPr>
            <a:picLocks noChangeAspect="1"/>
          </p:cNvPicPr>
          <p:nvPr/>
        </p:nvPicPr>
        <p:blipFill>
          <a:blip r:embed="rId5" cstate="email"/>
          <a:stretch>
            <a:fillRect/>
          </a:stretch>
        </p:blipFill>
        <p:spPr>
          <a:xfrm>
            <a:off x="9784171" y="2982350"/>
            <a:ext cx="2337990" cy="157465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p:cNvSpPr txBox="1"/>
          <p:nvPr/>
        </p:nvSpPr>
        <p:spPr>
          <a:xfrm>
            <a:off x="3198871" y="3697023"/>
            <a:ext cx="6478530" cy="969496"/>
          </a:xfrm>
          <a:prstGeom prst="rect">
            <a:avLst/>
          </a:prstGeom>
          <a:noFill/>
        </p:spPr>
        <p:txBody>
          <a:bodyPr wrap="square">
            <a:spAutoFit/>
          </a:bodyPr>
          <a:lstStyle/>
          <a:p>
            <a:pPr lvl="0">
              <a:spcBef>
                <a:spcPts val="600"/>
              </a:spcBef>
              <a:defRPr/>
            </a:pPr>
            <a:r>
              <a:rPr lang="nl-NL" sz="1900" b="1" dirty="0">
                <a:solidFill>
                  <a:prstClr val="white"/>
                </a:solidFill>
                <a:effectLst>
                  <a:glow rad="88900">
                    <a:srgbClr val="041D57"/>
                  </a:glow>
                  <a:outerShdw blurRad="38100" dist="38100" dir="2700000" algn="tl">
                    <a:srgbClr val="000000">
                      <a:alpha val="43137"/>
                    </a:srgbClr>
                  </a:outerShdw>
                </a:effectLst>
                <a:latin typeface="Calibri" panose="020F0502020204030204" pitchFamily="34" charset="0"/>
              </a:rPr>
              <a:t>Mozes kreeg het model te zien en kreeg specifieke instructies voor de bouw ervan. De mensen werden gevraagd om de benodigde materialen bij te dragen  (Ex. 25:2-7).</a:t>
            </a:r>
            <a:endParaRPr kumimoji="0" lang="en-GB"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Calibri" panose="020F0502020204030204" pitchFamily="34" charset="0"/>
            </a:endParaRPr>
          </a:p>
        </p:txBody>
      </p:sp>
      <p:sp>
        <p:nvSpPr>
          <p:cNvPr id="19" name="CuadroTexto 18"/>
          <p:cNvSpPr txBox="1"/>
          <p:nvPr/>
        </p:nvSpPr>
        <p:spPr>
          <a:xfrm>
            <a:off x="3161522" y="5677649"/>
            <a:ext cx="5986254" cy="969496"/>
          </a:xfrm>
          <a:prstGeom prst="rect">
            <a:avLst/>
          </a:prstGeom>
          <a:noFill/>
        </p:spPr>
        <p:txBody>
          <a:bodyPr wrap="square">
            <a:spAutoFit/>
          </a:bodyPr>
          <a:lstStyle/>
          <a:p>
            <a:pPr lvl="0">
              <a:spcBef>
                <a:spcPts val="600"/>
              </a:spcBef>
              <a:defRPr/>
            </a:pPr>
            <a:r>
              <a:rPr lang="nl-NL" sz="1900" b="1" dirty="0">
                <a:solidFill>
                  <a:prstClr val="white"/>
                </a:solidFill>
                <a:effectLst>
                  <a:glow rad="88900">
                    <a:srgbClr val="041D57"/>
                  </a:glow>
                  <a:outerShdw blurRad="38100" dist="38100" dir="2700000" algn="tl">
                    <a:srgbClr val="000000">
                      <a:alpha val="43137"/>
                    </a:srgbClr>
                  </a:outerShdw>
                </a:effectLst>
                <a:latin typeface="Calibri" panose="020F0502020204030204" pitchFamily="34" charset="0"/>
              </a:rPr>
              <a:t>Toen een Israëliet het heiligdom binnenging, ging hij – symbolisch – de tegenwoordigheid van God binnen... totdat het voorhangsel werd gescheurd toen Jezus stierf.</a:t>
            </a:r>
            <a:endParaRPr kumimoji="0" lang="en-GB"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Calibri" panose="020F0502020204030204" pitchFamily="34" charset="0"/>
            </a:endParaRPr>
          </a:p>
        </p:txBody>
      </p:sp>
      <p:sp>
        <p:nvSpPr>
          <p:cNvPr id="21" name="CuadroTexto 20"/>
          <p:cNvSpPr txBox="1"/>
          <p:nvPr/>
        </p:nvSpPr>
        <p:spPr>
          <a:xfrm>
            <a:off x="3166710" y="4781512"/>
            <a:ext cx="9025290" cy="677108"/>
          </a:xfrm>
          <a:prstGeom prst="rect">
            <a:avLst/>
          </a:prstGeom>
          <a:noFill/>
        </p:spPr>
        <p:txBody>
          <a:bodyPr wrap="square">
            <a:spAutoFit/>
          </a:bodyPr>
          <a:lstStyle/>
          <a:p>
            <a:pPr lvl="0">
              <a:spcBef>
                <a:spcPts val="600"/>
              </a:spcBef>
              <a:defRPr/>
            </a:pPr>
            <a:r>
              <a:rPr lang="nl-NL" sz="1900" b="1" dirty="0">
                <a:solidFill>
                  <a:prstClr val="white"/>
                </a:solidFill>
                <a:effectLst>
                  <a:glow rad="88900">
                    <a:srgbClr val="041D57"/>
                  </a:glow>
                  <a:outerShdw blurRad="38100" dist="38100" dir="2700000" algn="tl">
                    <a:srgbClr val="000000">
                      <a:alpha val="43137"/>
                    </a:srgbClr>
                  </a:outerShdw>
                </a:effectLst>
                <a:latin typeface="Calibri" panose="020F0502020204030204" pitchFamily="34" charset="0"/>
              </a:rPr>
              <a:t>Zowel het heiligdom als de tempel die Salomo bouwde, waren een model van het heiligdom dat in de hemel werd gebouwd (Hebr. 8:1-2; 1Kon. 8:27, 30).</a:t>
            </a:r>
            <a:endParaRPr kumimoji="0" lang="en-GB" sz="19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Calibri" panose="020F0502020204030204" pitchFamily="34" charset="0"/>
            </a:endParaRPr>
          </a:p>
        </p:txBody>
      </p:sp>
      <p:pic>
        <p:nvPicPr>
          <p:cNvPr id="23" name="Imagen 22" descr="Imagen que contiene agua, barco, carpa, grande&#10;&#10;El contenido generado por IA puede ser incorrecto."/>
          <p:cNvPicPr>
            <a:picLocks noChangeAspect="1"/>
          </p:cNvPicPr>
          <p:nvPr/>
        </p:nvPicPr>
        <p:blipFill rotWithShape="1">
          <a:blip r:embed="rId6" cstate="email"/>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headEnd/>
            <a:tailEnd/>
          </a:ln>
          <a:effectLst/>
          <a:scene3d>
            <a:camera prst="orthographicFront"/>
            <a:lightRig rig="threePt" dir="t">
              <a:rot lat="0" lon="0" rev="2700000"/>
            </a:lightRig>
          </a:scene3d>
          <a:sp3d>
            <a:bevelT h="38100"/>
            <a:contourClr>
              <a:srgbClr val="C0C0C0"/>
            </a:contourClr>
          </a:sp3d>
        </p:spPr>
      </p:pic>
      <p:sp>
        <p:nvSpPr>
          <p:cNvPr id="4" name="CuadroTexto 3"/>
          <p:cNvSpPr txBox="1"/>
          <p:nvPr/>
        </p:nvSpPr>
        <p:spPr>
          <a:xfrm>
            <a:off x="2095501" y="1977861"/>
            <a:ext cx="7672592" cy="1553210"/>
          </a:xfrm>
          <a:prstGeom prst="rect">
            <a:avLst/>
          </a:prstGeom>
          <a:noFill/>
        </p:spPr>
        <p:txBody>
          <a:bodyPr wrap="square">
            <a:spAutoFit/>
          </a:bodyPr>
          <a:lstStyle/>
          <a:p>
            <a:pPr lvl="0">
              <a:spcBef>
                <a:spcPts val="600"/>
              </a:spcBef>
              <a:defRPr/>
            </a:pPr>
            <a:r>
              <a:rPr lang="nl-NL" sz="1900" b="1" dirty="0">
                <a:solidFill>
                  <a:schemeClr val="bg1"/>
                </a:solidFill>
                <a:effectLst>
                  <a:glow rad="88900">
                    <a:srgbClr val="041D57"/>
                  </a:glow>
                  <a:outerShdw blurRad="38100" dist="38100" dir="2700000" algn="tl">
                    <a:srgbClr val="000000">
                      <a:alpha val="43137"/>
                    </a:srgbClr>
                  </a:outerShdw>
                </a:effectLst>
                <a:latin typeface="Calibri" panose="020F0502020204030204" pitchFamily="34" charset="0"/>
              </a:rPr>
              <a:t>Maar Gods fysieke aanwezigheid zou voor hen allemaal de onmiddellijke dood betekenen (Ex. 33:20). Daarom gebood Hij hen om een heiligdom te bouwen waar Hij zijn aanwezigheid kon manifesteren. Deze aanwezigheid werd gemanifesteerd in symbolen, aangezien God niet fysiek in een aardse tempel woont (Handelingen 17:24 ).</a:t>
            </a:r>
            <a:endParaRPr kumimoji="0" lang="en-GB" sz="1900" b="1" i="0" u="none" strike="noStrike" kern="1200" cap="none" spc="0" normalizeH="0" baseline="0" noProof="0" dirty="0">
              <a:ln>
                <a:noFill/>
              </a:ln>
              <a:solidFill>
                <a:schemeClr val="bg1"/>
              </a:solidFill>
              <a:effectLst>
                <a:glow rad="88900">
                  <a:srgbClr val="041D57"/>
                </a:glow>
                <a:outerShdw blurRad="38100" dist="38100" dir="2700000" algn="tl">
                  <a:srgbClr val="000000">
                    <a:alpha val="43137"/>
                  </a:srgbClr>
                </a:outerShdw>
              </a:effectLst>
              <a:uLnTx/>
              <a:uFillTx/>
              <a:latin typeface="Calibri" panose="020F0502020204030204" pitchFamily="34" charset="0"/>
            </a:endParaRPr>
          </a:p>
        </p:txBody>
      </p:sp>
      <p:pic>
        <p:nvPicPr>
          <p:cNvPr id="15" name="Imagen 14" descr="Un dibujo de una persona&#10;&#10;El contenido generado por IA puede ser incorrecto."/>
          <p:cNvPicPr>
            <a:picLocks noChangeAspect="1"/>
          </p:cNvPicPr>
          <p:nvPr/>
        </p:nvPicPr>
        <p:blipFill rotWithShape="1">
          <a:blip r:embed="rId7" cstate="email"/>
          <a:srcRect b="-440"/>
          <a:stretch>
            <a:fillRect/>
          </a:stretch>
        </p:blipFill>
        <p:spPr>
          <a:xfrm>
            <a:off x="123624" y="3744227"/>
            <a:ext cx="2955278" cy="2976340"/>
          </a:xfrm>
          <a:prstGeom prst="roundRect">
            <a:avLst>
              <a:gd name="adj" fmla="val 4167"/>
            </a:avLst>
          </a:prstGeom>
          <a:solidFill>
            <a:srgbClr val="FFFFFF"/>
          </a:solidFill>
          <a:ln w="76200" cap="sq">
            <a:solidFill>
              <a:schemeClr val="accent5">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2" name="Tekstvak 1"/>
          <p:cNvSpPr txBox="1"/>
          <p:nvPr/>
        </p:nvSpPr>
        <p:spPr>
          <a:xfrm>
            <a:off x="123624" y="191020"/>
            <a:ext cx="1216554" cy="329031"/>
          </a:xfrm>
          <a:prstGeom prst="roundRect">
            <a:avLst>
              <a:gd name="adj" fmla="val 24428"/>
            </a:avLst>
          </a:prstGeom>
          <a:solidFill>
            <a:srgbClr val="FAFA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906D3D"/>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FFE8C5"/>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FFD494"/>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3000"/>
                            </p:stCondLst>
                            <p:childTnLst>
                              <p:par>
                                <p:cTn id="31" presetID="55"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1"/>
                                        </p:tgtEl>
                                      </p:cBhvr>
                                    </p:animEffect>
                                  </p:childTnLst>
                                </p:cTn>
                              </p:par>
                              <p:par>
                                <p:cTn id="53" presetID="25"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3"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par>
                                <p:cTn id="84" presetID="53" presetClass="entr" presetSubtype="16"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P spid="2" grpId="0" animBg="1"/>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1692</Words>
  <Application>Microsoft Office PowerPoint</Application>
  <PresentationFormat>Panorámica</PresentationFormat>
  <Paragraphs>78</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38</cp:revision>
  <dcterms:created xsi:type="dcterms:W3CDTF">2025-07-31T02:29:00Z</dcterms:created>
  <dcterms:modified xsi:type="dcterms:W3CDTF">2025-09-02T17:00:59Z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D5D8601812D146C98E72733798C6C195_13</vt:lpwstr>
  </property>
  <property fmtid="{D5CDD505-2E9C-101B-9397-08002B2CF9AE}" pid="3" name="KSOProductBuildVer">
    <vt:lpwstr>1033-12.2.0.21931</vt:lpwstr>
  </property>
</Properties>
</file>