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10F"/>
    <a:srgbClr val="93FF93"/>
    <a:srgbClr val="F78546"/>
    <a:srgbClr val="5B0A04"/>
    <a:srgbClr val="FFE36D"/>
    <a:srgbClr val="FFEB99"/>
    <a:srgbClr val="310401"/>
    <a:srgbClr val="FFFFFF"/>
    <a:srgbClr val="CC005E"/>
    <a:srgbClr val="903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243A9D04-1963-4F50-9798-4839C3408EF2}" type="datetimeFigureOut">
              <a:rPr lang="es-ES" smtClean="0"/>
              <a:pPr/>
              <a:t>11/09/2025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ECCCC71B-6897-4876-BD30-E3CFF0B7182C}" type="slidenum">
              <a:rPr lang="es-ES" smtClean="0"/>
              <a:pPr/>
              <a:t>‹Nº›</a:t>
            </a:fld>
            <a:endParaRPr lang="es-ES" dirty="0"/>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D16A0F23-947F-4745-A7BD-A729DC9FB4C7}" type="datetimeFigureOut">
              <a:rPr lang="es-ES" smtClean="0"/>
              <a:pPr/>
              <a:t>11/09/2025</a:t>
            </a:fld>
            <a:endParaRPr lang="es-ES" dirty="0"/>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A10A3DF2-6580-488B-B640-745A8B476124}" type="slidenum">
              <a:rPr lang="es-ES" smtClean="0"/>
              <a:pPr/>
              <a:t>‹Nº›</a:t>
            </a:fld>
            <a:endParaRPr lang="es-ES" dirty="0"/>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C0B3F51-AA9E-4D34-8144-3A5F1E1AEB52}" type="datetimeFigureOut">
              <a:rPr lang="es-ES" smtClean="0"/>
              <a:pPr/>
              <a:t>11/09/2025</a:t>
            </a:fld>
            <a:endParaRPr lang="es-ES" dirty="0"/>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63970836-AFF6-4270-B515-228F2A2EA8DC}" type="slidenum">
              <a:rPr lang="es-ES" smtClean="0"/>
              <a:pPr/>
              <a:t>‹Nº›</a:t>
            </a:fld>
            <a:endParaRPr lang="es-ES" dirty="0"/>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5283"/>
            <a:ext cx="8067675" cy="193899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nl-NL" sz="6000" b="1" spc="1000" dirty="0">
                <a:ln w="0"/>
                <a:solidFill>
                  <a:schemeClr val="bg2">
                    <a:lumMod val="50000"/>
                  </a:schemeClr>
                </a:solidFill>
                <a:effectLst>
                  <a:reflection blurRad="6350" stA="53000" endA="300" endPos="35500" dir="5400000" sy="-90000" algn="bl" rotWithShape="0"/>
                </a:effectLst>
                <a:latin typeface="Calibri" panose="020F0502020204030204" pitchFamily="34" charset="0"/>
              </a:rPr>
              <a:t>AFVALLIGHEID</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panose="020F0502020204030204" pitchFamily="34" charset="0"/>
              </a:rPr>
              <a:t> </a:t>
            </a:r>
            <a:r>
              <a:rPr lang="nl-NL" sz="6000" b="1" spc="1000" dirty="0">
                <a:ln w="0"/>
                <a:solidFill>
                  <a:srgbClr val="D6AD00"/>
                </a:solidFill>
                <a:effectLst>
                  <a:reflection blurRad="6350" stA="53000" endA="300" endPos="35500" dir="5400000" sy="-90000" algn="bl" rotWithShape="0"/>
                </a:effectLst>
                <a:latin typeface="Calibri" panose="020F0502020204030204" pitchFamily="34" charset="0"/>
              </a:rPr>
              <a:t>EN</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panose="020F0502020204030204" pitchFamily="34" charset="0"/>
              </a:rPr>
              <a:t> </a:t>
            </a:r>
            <a:r>
              <a:rPr lang="nl-NL" sz="6000" b="1" spc="1000" dirty="0">
                <a:ln w="0"/>
                <a:solidFill>
                  <a:schemeClr val="accent4">
                    <a:lumMod val="75000"/>
                  </a:schemeClr>
                </a:solidFill>
                <a:effectLst>
                  <a:reflection blurRad="6350" stA="53000" endA="300" endPos="35500" dir="5400000" sy="-90000" algn="bl" rotWithShape="0"/>
                </a:effectLst>
                <a:latin typeface="Calibri" panose="020F0502020204030204" pitchFamily="34" charset="0"/>
              </a:rPr>
              <a:t>VOORBEDE</a:t>
            </a:r>
            <a:endParaRPr lang="en" sz="6000" b="1" spc="1000" dirty="0">
              <a:ln w="0"/>
              <a:solidFill>
                <a:schemeClr val="accent4">
                  <a:lumMod val="75000"/>
                </a:schemeClr>
              </a:solidFill>
              <a:effectLst>
                <a:reflection blurRad="6350" stA="53000" endA="300" endPos="35500" dir="5400000" sy="-90000" algn="bl" rotWithShape="0"/>
              </a:effectLst>
              <a:latin typeface="Calibri" panose="020F0502020204030204" pitchFamily="34" charset="0"/>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nl-NL" sz="1600" b="1" dirty="0">
                <a:solidFill>
                  <a:srgbClr val="88703C"/>
                </a:solidFill>
                <a:latin typeface="Calibri" panose="020F0502020204030204" pitchFamily="34" charset="0"/>
              </a:rPr>
              <a:t>Les 11 voor 13 september 2025</a:t>
            </a:r>
            <a:endParaRPr lang="en" sz="1600" b="1" dirty="0">
              <a:solidFill>
                <a:srgbClr val="88703C"/>
              </a:solidFill>
              <a:latin typeface="Calibri" panose="020F0502020204030204" pitchFamily="34" charset="0"/>
            </a:endParaRP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970B489D-B8AB-ABC4-63D9-7068E293695A}"/>
              </a:ext>
            </a:extLst>
          </p:cNvPr>
          <p:cNvSpPr txBox="1"/>
          <p:nvPr/>
        </p:nvSpPr>
        <p:spPr>
          <a:xfrm>
            <a:off x="147486" y="-18253"/>
            <a:ext cx="12044514" cy="707886"/>
          </a:xfrm>
          <a:prstGeom prst="rect">
            <a:avLst/>
          </a:prstGeom>
          <a:noFill/>
        </p:spPr>
        <p:txBody>
          <a:bodyPr wrap="square">
            <a:spAutoFit/>
          </a:bodyPr>
          <a:lstStyle/>
          <a:p>
            <a:pPr algn="ctr"/>
            <a:r>
              <a:rPr lang="en" sz="4000" b="1" spc="-3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latin typeface="Calibri" panose="020F0502020204030204" pitchFamily="34" charset="0"/>
              </a:rPr>
              <a:t>“</a:t>
            </a:r>
            <a:r>
              <a:rPr lang="nl-NL" sz="4000" b="1" spc="-3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latin typeface="Calibri" panose="020F0502020204030204" pitchFamily="34" charset="0"/>
              </a:rPr>
              <a:t>SCHRAP MIJ UIT HET BOEK DAT U HEBT GESCHREVEN</a:t>
            </a:r>
            <a:r>
              <a:rPr lang="en" sz="4000" b="1" spc="-3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latin typeface="Calibri" panose="020F0502020204030204" pitchFamily="34" charset="0"/>
              </a:rPr>
              <a:t>!”</a:t>
            </a:r>
          </a:p>
        </p:txBody>
      </p:sp>
      <p:sp>
        <p:nvSpPr>
          <p:cNvPr id="5" name="CuadroTexto 4">
            <a:extLst>
              <a:ext uri="{FF2B5EF4-FFF2-40B4-BE49-F238E27FC236}">
                <a16:creationId xmlns:a16="http://schemas.microsoft.com/office/drawing/2014/main" id="{886EA2D9-816B-7120-EDEA-CB7087184A99}"/>
              </a:ext>
            </a:extLst>
          </p:cNvPr>
          <p:cNvSpPr txBox="1"/>
          <p:nvPr/>
        </p:nvSpPr>
        <p:spPr>
          <a:xfrm>
            <a:off x="1608520" y="626124"/>
            <a:ext cx="9705652" cy="646331"/>
          </a:xfrm>
          <a:prstGeom prst="rect">
            <a:avLst/>
          </a:prstGeom>
          <a:noFill/>
        </p:spPr>
        <p:txBody>
          <a:bodyPr wrap="square">
            <a:spAutoFit/>
          </a:bodyPr>
          <a:lstStyle/>
          <a:p>
            <a:pPr algn="ctr"/>
            <a:r>
              <a:rPr lang="en" b="1" dirty="0">
                <a:solidFill>
                  <a:srgbClr val="E0FEB0"/>
                </a:solidFill>
                <a:effectLst>
                  <a:glow rad="25400">
                    <a:schemeClr val="tx1"/>
                  </a:glow>
                  <a:outerShdw blurRad="38100" dist="38100" dir="2700000" algn="tl">
                    <a:srgbClr val="000000">
                      <a:alpha val="43137"/>
                    </a:srgbClr>
                  </a:outerShdw>
                </a:effectLst>
                <a:latin typeface="Comic Sans MS" panose="030F0702030302020204" pitchFamily="66" charset="0"/>
              </a:rPr>
              <a:t>“</a:t>
            </a:r>
            <a:r>
              <a:rPr lang="nl-NL" b="1" dirty="0">
                <a:solidFill>
                  <a:srgbClr val="E0FEB0"/>
                </a:solidFill>
                <a:effectLst>
                  <a:glow rad="25400">
                    <a:schemeClr val="tx1"/>
                  </a:glow>
                  <a:outerShdw blurRad="38100" dist="38100" dir="2700000" algn="tl">
                    <a:srgbClr val="000000">
                      <a:alpha val="43137"/>
                    </a:srgbClr>
                  </a:outerShdw>
                </a:effectLst>
                <a:latin typeface="Comic Sans MS" panose="030F0702030302020204" pitchFamily="66" charset="0"/>
              </a:rPr>
              <a:t>Nu dan, of U toch hun zonde wilde vergeven! Maar indien niet,</a:t>
            </a:r>
          </a:p>
          <a:p>
            <a:pPr algn="ctr"/>
            <a:r>
              <a:rPr lang="nl-NL" b="1" dirty="0">
                <a:solidFill>
                  <a:srgbClr val="E0FEB0"/>
                </a:solidFill>
                <a:effectLst>
                  <a:glow rad="25400">
                    <a:schemeClr val="tx1"/>
                  </a:glow>
                  <a:outerShdw blurRad="38100" dist="38100" dir="2700000" algn="tl">
                    <a:srgbClr val="000000">
                      <a:alpha val="43137"/>
                    </a:srgbClr>
                  </a:outerShdw>
                </a:effectLst>
                <a:latin typeface="Comic Sans MS" panose="030F0702030302020204" pitchFamily="66" charset="0"/>
              </a:rPr>
              <a:t>schrap mij alstublieft uit Uw boek, dat U geschreven hebt</a:t>
            </a:r>
            <a:r>
              <a:rPr lang="en" b="1" dirty="0">
                <a:solidFill>
                  <a:srgbClr val="E0FEB0"/>
                </a:solidFill>
                <a:effectLst>
                  <a:glow rad="25400">
                    <a:schemeClr val="tx1"/>
                  </a:glow>
                  <a:outerShdw blurRad="38100" dist="38100" dir="2700000" algn="tl">
                    <a:srgbClr val="000000">
                      <a:alpha val="43137"/>
                    </a:srgbClr>
                  </a:outerShdw>
                </a:effectLst>
                <a:latin typeface="Comic Sans MS" panose="030F0702030302020204" pitchFamily="66" charset="0"/>
              </a:rPr>
              <a:t>!” </a:t>
            </a:r>
            <a:r>
              <a:rPr lang="en" sz="1400" b="1" dirty="0">
                <a:solidFill>
                  <a:srgbClr val="E0FEB0"/>
                </a:solidFill>
                <a:effectLst>
                  <a:glow rad="25400">
                    <a:schemeClr val="tx1"/>
                  </a:glow>
                  <a:outerShdw blurRad="38100" dist="38100" dir="2700000" algn="tl">
                    <a:srgbClr val="000000">
                      <a:alpha val="43137"/>
                    </a:srgbClr>
                  </a:outerShdw>
                </a:effectLst>
                <a:latin typeface="Comic Sans MS" panose="030F0702030302020204" pitchFamily="66" charset="0"/>
              </a:rPr>
              <a:t>(Exodus 32:32)</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461346" y="1420363"/>
            <a:ext cx="5730654" cy="1631216"/>
          </a:xfrm>
          <a:prstGeom prst="rect">
            <a:avLst/>
          </a:prstGeom>
          <a:noFill/>
        </p:spPr>
        <p:txBody>
          <a:bodyPr wrap="square" rtlCol="0">
            <a:spAutoFit/>
          </a:bodyPr>
          <a:lstStyle/>
          <a:p>
            <a:pPr>
              <a:spcBef>
                <a:spcPts val="600"/>
              </a:spcBef>
            </a:pPr>
            <a:r>
              <a:rPr lang="nl-NL" sz="2000" b="1" dirty="0">
                <a:latin typeface="Calibri" panose="020F0502020204030204" pitchFamily="34" charset="0"/>
              </a:rPr>
              <a:t>Met zijn eerste voorspraak voorkwam Mozes de vernietiging van het volk. Maar het was duidelijk dat God hen na deze zonde niet langer kon zegenen. Daarom besloot hij een tweede voorbede te doen (Ex. 32:30).</a:t>
            </a:r>
            <a:endParaRPr lang="en" sz="2000" b="1" dirty="0">
              <a:latin typeface="Calibri" panose="020F0502020204030204" pitchFamily="34" charset="0"/>
            </a:endParaRP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657684" cy="2958813"/>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0466" y="1541268"/>
            <a:ext cx="2218416" cy="2958813"/>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791218" y="5291434"/>
            <a:ext cx="5194304" cy="1443455"/>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32472" y="4795897"/>
            <a:ext cx="6296410" cy="1938992"/>
          </a:xfrm>
          <a:prstGeom prst="rect">
            <a:avLst/>
          </a:prstGeom>
          <a:noFill/>
        </p:spPr>
        <p:txBody>
          <a:bodyPr wrap="square">
            <a:spAutoFit/>
          </a:bodyPr>
          <a:lstStyle/>
          <a:p>
            <a:pPr>
              <a:spcBef>
                <a:spcPts val="600"/>
              </a:spcBef>
            </a:pPr>
            <a:r>
              <a:rPr lang="nl-NL" sz="2000" b="1" dirty="0">
                <a:latin typeface="Calibri" panose="020F0502020204030204" pitchFamily="34" charset="0"/>
              </a:rPr>
              <a:t>Dit impliceerde dat God de zonde op Zich zou nemen en het zou dragen, en de prijs ervan zou betalen: de dood (Jes. 53:6; </a:t>
            </a:r>
            <a:br>
              <a:rPr lang="nl-NL" sz="2000" b="1" dirty="0">
                <a:latin typeface="Calibri" panose="020F0502020204030204" pitchFamily="34" charset="0"/>
              </a:rPr>
            </a:br>
            <a:r>
              <a:rPr lang="nl-NL" sz="2000" b="1" dirty="0">
                <a:latin typeface="Calibri" panose="020F0502020204030204" pitchFamily="34" charset="0"/>
              </a:rPr>
              <a:t>Rom. 6:23). Dit is precies wat Jezus aan het kruis deed. Hij nam onze zonden op Zich zodat Hij de dood kon sterven die wij verdienden (1 Petr. 2:24).</a:t>
            </a:r>
            <a:endParaRPr lang="en" sz="2000" b="1" dirty="0">
              <a:latin typeface="Calibri" panose="020F0502020204030204" pitchFamily="34" charset="0"/>
            </a:endParaRPr>
          </a:p>
        </p:txBody>
      </p:sp>
      <p:sp>
        <p:nvSpPr>
          <p:cNvPr id="8" name="CuadroTexto 7">
            <a:extLst>
              <a:ext uri="{FF2B5EF4-FFF2-40B4-BE49-F238E27FC236}">
                <a16:creationId xmlns:a16="http://schemas.microsoft.com/office/drawing/2014/main" id="{BA8F4CBE-1DCE-A949-698A-CBDEB1F7E73F}"/>
              </a:ext>
            </a:extLst>
          </p:cNvPr>
          <p:cNvSpPr txBox="1"/>
          <p:nvPr/>
        </p:nvSpPr>
        <p:spPr>
          <a:xfrm>
            <a:off x="6461346" y="3048122"/>
            <a:ext cx="5730654" cy="2246769"/>
          </a:xfrm>
          <a:prstGeom prst="rect">
            <a:avLst/>
          </a:prstGeom>
          <a:noFill/>
        </p:spPr>
        <p:txBody>
          <a:bodyPr wrap="square">
            <a:spAutoFit/>
          </a:bodyPr>
          <a:lstStyle/>
          <a:p>
            <a:pPr>
              <a:spcBef>
                <a:spcPts val="600"/>
              </a:spcBef>
            </a:pPr>
            <a:r>
              <a:rPr lang="nl-NL" sz="2000" b="1" dirty="0">
                <a:latin typeface="Calibri" panose="020F0502020204030204" pitchFamily="34" charset="0"/>
              </a:rPr>
              <a:t>Mozes was bereid zijn eigen redding te verliezen als het volk niet vergeven zou worden (Ex. 32:31-32). Dit was echter niet de normale vergeving waar Mozes om vroeg, want hij gebruikte niet het gebruikelijke Hebreeuwse woord voor "vergeven". Hij vroeg of God de zonde van de mensen zou "dragen". (</a:t>
            </a:r>
            <a:r>
              <a:rPr lang="nl-NL" sz="2000" b="1" dirty="0" err="1">
                <a:latin typeface="Calibri" panose="020F0502020204030204" pitchFamily="34" charset="0"/>
              </a:rPr>
              <a:t>nasa</a:t>
            </a:r>
            <a:r>
              <a:rPr lang="nl-NL" sz="2000" b="1" dirty="0">
                <a:latin typeface="Calibri" panose="020F0502020204030204" pitchFamily="34" charset="0"/>
              </a:rPr>
              <a:t> or </a:t>
            </a:r>
            <a:r>
              <a:rPr lang="nl-NL" sz="2000" b="1" dirty="0" err="1">
                <a:latin typeface="Calibri" panose="020F0502020204030204" pitchFamily="34" charset="0"/>
              </a:rPr>
              <a:t>nasah</a:t>
            </a:r>
            <a:r>
              <a:rPr lang="nl-NL" sz="2000" b="1" dirty="0">
                <a:latin typeface="Calibri" panose="020F0502020204030204" pitchFamily="34" charset="0"/>
              </a:rPr>
              <a:t>: tillen, dragen)</a:t>
            </a:r>
            <a:endParaRPr lang="en" sz="2000" b="1" dirty="0">
              <a:latin typeface="Calibri" panose="020F0502020204030204" pitchFamily="34" charset="0"/>
            </a:endParaRPr>
          </a:p>
        </p:txBody>
      </p:sp>
      <p:sp>
        <p:nvSpPr>
          <p:cNvPr id="4" name="Tekstvak 3">
            <a:extLst>
              <a:ext uri="{FF2B5EF4-FFF2-40B4-BE49-F238E27FC236}">
                <a16:creationId xmlns:a16="http://schemas.microsoft.com/office/drawing/2014/main" id="{AAF6DAC5-BAD1-9CE0-F01F-766EDF708A60}"/>
              </a:ext>
            </a:extLst>
          </p:cNvPr>
          <p:cNvSpPr txBox="1"/>
          <p:nvPr/>
        </p:nvSpPr>
        <p:spPr>
          <a:xfrm>
            <a:off x="110916" y="820933"/>
            <a:ext cx="1216554" cy="329031"/>
          </a:xfrm>
          <a:prstGeom prst="roundRect">
            <a:avLst>
              <a:gd name="adj" fmla="val 24428"/>
            </a:avLst>
          </a:prstGeom>
          <a:solidFill>
            <a:srgbClr val="93FF93"/>
          </a:solidFill>
          <a:ln>
            <a:solidFill>
              <a:srgbClr val="00B050"/>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5610F"/>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solidFill>
                  <a:srgbClr val="310401"/>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CC005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par>
                          <p:cTn id="17" fill="hold">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3"/>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 calcmode="lin" valueType="num">
                                      <p:cBhvr>
                                        <p:cTn id="40" dur="500" fill="hold"/>
                                        <p:tgtEl>
                                          <p:spTgt spid="9"/>
                                        </p:tgtEl>
                                        <p:attrNameLst>
                                          <p:attrName>style.rotation</p:attrName>
                                        </p:attrNameLst>
                                      </p:cBhvr>
                                      <p:tavLst>
                                        <p:tav tm="0">
                                          <p:val>
                                            <p:fltVal val="360"/>
                                          </p:val>
                                        </p:tav>
                                        <p:tav tm="100000">
                                          <p:val>
                                            <p:fltVal val="0"/>
                                          </p:val>
                                        </p:tav>
                                      </p:tavLst>
                                    </p:anim>
                                    <p:animEffect transition="in" filter="fade">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4)">
                                      <p:cBhvr>
                                        <p:cTn id="50" dur="750"/>
                                        <p:tgtEl>
                                          <p:spTgt spid="11"/>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l="-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2979506" y="1148745"/>
            <a:ext cx="9041258" cy="5339923"/>
          </a:xfrm>
          <a:prstGeom prst="rect">
            <a:avLst/>
          </a:prstGeom>
          <a:noFill/>
        </p:spPr>
        <p:txBody>
          <a:bodyPr wrap="square">
            <a:spAutoFit/>
          </a:bodyPr>
          <a:lstStyle/>
          <a:p>
            <a:pPr algn="just">
              <a:spcBef>
                <a:spcPts val="600"/>
              </a:spcBef>
            </a:pPr>
            <a:r>
              <a:rPr lang="nl-NL" sz="2400" b="1" dirty="0">
                <a:latin typeface="Constantia" panose="02030602050306030303" pitchFamily="18" charset="0"/>
              </a:rPr>
              <a:t>'In deze periode van wachten was er tijd voor hen om te mediteren over de wet van God die zij hadden gehoord, en om hun hart voor te bereiden op het ontvangen van de verdere openbaringen die Hij aan hen zou kunnen geven. Ze hadden niet al te veel tijd voor dit werk; en als ze op deze manier hadden gezocht naar een duidelijker begrip van Gods vereisten, en hun hart voor Hem hadden vernederd, zouden ze beschermd zijn geweest tegen verzoeking. Maar dat deden ze niet, en al gauw werden ze zorgeloos, onoplettend en wetteloos. […]
Toen ze hun hulpeloosheid voelden in de afwezigheid van hun leider, keerden ze terug naar hun oude bijgeloof. […] Het volk verlangde naar een beeld om God te vertegenwoordigen, en om voor hen uit te gaan in de plaats van Mozes."</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2183519" y="369332"/>
            <a:ext cx="5010089" cy="338554"/>
          </a:xfrm>
          <a:prstGeom prst="rect">
            <a:avLst/>
          </a:prstGeom>
          <a:noFill/>
        </p:spPr>
        <p:txBody>
          <a:bodyPr wrap="none" rtlCol="0">
            <a:spAutoFit/>
          </a:bodyPr>
          <a:lstStyle/>
          <a:p>
            <a:pPr algn="r"/>
            <a:r>
              <a:rPr lang="nl-NL" sz="1600" b="1" dirty="0">
                <a:latin typeface="Calibri" panose="020F0502020204030204" pitchFamily="34" charset="0"/>
              </a:rPr>
              <a:t>Ellen G. White (Patriarchen en profeten, </a:t>
            </a:r>
            <a:r>
              <a:rPr lang="nl-NL" sz="1600" b="1" dirty="0" err="1">
                <a:latin typeface="Calibri" panose="020F0502020204030204" pitchFamily="34" charset="0"/>
              </a:rPr>
              <a:t>hfdst</a:t>
            </a:r>
            <a:r>
              <a:rPr lang="nl-NL" sz="1600" b="1" dirty="0">
                <a:latin typeface="Calibri" panose="020F0502020204030204" pitchFamily="34" charset="0"/>
              </a:rPr>
              <a:t>. 28. p. 264)</a:t>
            </a:r>
            <a:endParaRPr lang="en" sz="1600" b="1" dirty="0">
              <a:latin typeface="Calibri" panose="020F0502020204030204" pitchFamily="34" charset="0"/>
            </a:endParaRP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6246688" y="1876646"/>
            <a:ext cx="5945312" cy="184665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Nu dan, of U toch hun zonde wilde vergeven! Maar indien niet, schrap mij alstublieft uit Uw boek, dat U geschreven hebt.</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Exodus 32:31-32, </a:t>
            </a:r>
            <a:r>
              <a:rPr kumimoji="0" lang="es-ES" sz="1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HSV</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
        <p:nvSpPr>
          <p:cNvPr id="2" name="CuadroTexto 4">
            <a:extLst>
              <a:ext uri="{FF2B5EF4-FFF2-40B4-BE49-F238E27FC236}">
                <a16:creationId xmlns:a16="http://schemas.microsoft.com/office/drawing/2014/main" id="{ACA545BA-F421-CFE5-87EA-D59598BAFA86}"/>
              </a:ext>
            </a:extLst>
          </p:cNvPr>
          <p:cNvSpPr txBox="1"/>
          <p:nvPr/>
        </p:nvSpPr>
        <p:spPr>
          <a:xfrm>
            <a:off x="7251357" y="-10633"/>
            <a:ext cx="4940643" cy="193899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“T</a:t>
            </a:r>
            <a:r>
              <a:rPr kumimoji="0" lang="nl-NL"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oen keerde Mozes terug tot de HEERE en zei: Och, dit volk heeft een grote zonde begaan, want zij hebben voor zichzelf een gouden god gemaakt.</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nl-NL" sz="2000" b="1" dirty="0">
                <a:solidFill>
                  <a:srgbClr val="1043CE"/>
                </a:solidFill>
                <a:latin typeface="Calibri" panose="020F0502020204030204" pitchFamily="34" charset="0"/>
              </a:rPr>
              <a:t>Afvalligheid</a:t>
            </a:r>
            <a:r>
              <a:rPr lang="en" sz="2000" b="1" dirty="0">
                <a:solidFill>
                  <a:srgbClr val="1043CE"/>
                </a:solidFill>
                <a:latin typeface="Calibri" panose="020F0502020204030204" pitchFamily="34" charset="0"/>
              </a:rPr>
              <a:t>:</a:t>
            </a:r>
          </a:p>
          <a:p>
            <a:pPr lvl="1">
              <a:spcBef>
                <a:spcPts val="600"/>
              </a:spcBef>
            </a:pPr>
            <a:r>
              <a:rPr lang="nl-NL" sz="2000" b="1" dirty="0">
                <a:latin typeface="Calibri" panose="020F0502020204030204" pitchFamily="34" charset="0"/>
              </a:rPr>
              <a:t>De zwakte van </a:t>
            </a:r>
            <a:r>
              <a:rPr lang="nl-NL" sz="2000" b="1" dirty="0" err="1">
                <a:latin typeface="Calibri" panose="020F0502020204030204" pitchFamily="34" charset="0"/>
              </a:rPr>
              <a:t>Aäron</a:t>
            </a:r>
            <a:r>
              <a:rPr lang="nl-NL" sz="2000" b="1" dirty="0">
                <a:latin typeface="Calibri" panose="020F0502020204030204" pitchFamily="34" charset="0"/>
              </a:rPr>
              <a:t> </a:t>
            </a:r>
            <a:r>
              <a:rPr lang="en" sz="2000" b="1" dirty="0">
                <a:latin typeface="Calibri" panose="020F0502020204030204" pitchFamily="34" charset="0"/>
              </a:rPr>
              <a:t>(Exodus 32:1-5)</a:t>
            </a:r>
          </a:p>
          <a:p>
            <a:pPr lvl="1">
              <a:spcBef>
                <a:spcPts val="600"/>
              </a:spcBef>
            </a:pPr>
            <a:r>
              <a:rPr lang="nl-NL" sz="2000" b="1" dirty="0">
                <a:latin typeface="Calibri" panose="020F0502020204030204" pitchFamily="34" charset="0"/>
              </a:rPr>
              <a:t>Het Feest van het Kalf </a:t>
            </a:r>
            <a:r>
              <a:rPr lang="en" sz="2000" b="1" dirty="0">
                <a:latin typeface="Calibri" panose="020F0502020204030204" pitchFamily="34" charset="0"/>
              </a:rPr>
              <a:t>(Exodus 32:6)</a:t>
            </a:r>
          </a:p>
          <a:p>
            <a:pPr lvl="1">
              <a:spcBef>
                <a:spcPts val="600"/>
              </a:spcBef>
            </a:pPr>
            <a:r>
              <a:rPr lang="nl-NL" sz="2000" b="1" dirty="0">
                <a:latin typeface="Calibri" panose="020F0502020204030204" pitchFamily="34" charset="0"/>
              </a:rPr>
              <a:t>De verdorvenheid van afgoderij </a:t>
            </a:r>
            <a:r>
              <a:rPr lang="en" sz="2000" b="1" dirty="0">
                <a:latin typeface="Calibri" panose="020F0502020204030204" pitchFamily="34" charset="0"/>
              </a:rPr>
              <a:t>(Exodus 32:7-8)</a:t>
            </a:r>
          </a:p>
          <a:p>
            <a:pPr>
              <a:spcBef>
                <a:spcPts val="1800"/>
              </a:spcBef>
            </a:pPr>
            <a:r>
              <a:rPr lang="en" sz="2000" b="1" dirty="0">
                <a:solidFill>
                  <a:srgbClr val="3DA60E"/>
                </a:solidFill>
                <a:latin typeface="Calibri" panose="020F0502020204030204" pitchFamily="34" charset="0"/>
              </a:rPr>
              <a:t>Intercession:</a:t>
            </a:r>
          </a:p>
          <a:p>
            <a:pPr lvl="1">
              <a:spcBef>
                <a:spcPts val="600"/>
              </a:spcBef>
            </a:pPr>
            <a:r>
              <a:rPr lang="en" sz="2000" b="1" dirty="0">
                <a:latin typeface="Calibri" panose="020F0502020204030204" pitchFamily="34" charset="0"/>
              </a:rPr>
              <a:t>“</a:t>
            </a:r>
            <a:r>
              <a:rPr lang="nl-NL" sz="2000" b="1" dirty="0">
                <a:latin typeface="Calibri" panose="020F0502020204030204" pitchFamily="34" charset="0"/>
              </a:rPr>
              <a:t>Keer U af van Uw brandende toorn</a:t>
            </a:r>
            <a:r>
              <a:rPr lang="en" sz="2000" b="1" dirty="0">
                <a:latin typeface="Calibri" panose="020F0502020204030204" pitchFamily="34" charset="0"/>
              </a:rPr>
              <a:t>.” (Exodus 32:9-29)</a:t>
            </a:r>
          </a:p>
          <a:p>
            <a:pPr lvl="1">
              <a:spcBef>
                <a:spcPts val="600"/>
              </a:spcBef>
            </a:pPr>
            <a:r>
              <a:rPr lang="en" sz="2000" b="1" dirty="0">
                <a:latin typeface="Calibri" panose="020F0502020204030204" pitchFamily="34" charset="0"/>
              </a:rPr>
              <a:t>“</a:t>
            </a:r>
            <a:r>
              <a:rPr lang="nl-NL" sz="2000" b="1" dirty="0">
                <a:latin typeface="Calibri" panose="020F0502020204030204" pitchFamily="34" charset="0"/>
              </a:rPr>
              <a:t>Veeg me uit het boek dat U heeft geschreven</a:t>
            </a:r>
            <a:r>
              <a:rPr lang="en" sz="2000" b="1" dirty="0">
                <a:latin typeface="Calibri" panose="020F0502020204030204" pitchFamily="34" charset="0"/>
              </a:rPr>
              <a:t>.” (Exodus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133553" y="166628"/>
            <a:ext cx="7006986"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"Zij hebben zich snel afgekeerd van wat Ik hun geboden heb" (Ex. 32:8 NBV).</a:t>
            </a:r>
            <a:endParaRPr lang="en" sz="2000" b="1" dirty="0">
              <a:latin typeface="Calibri" panose="020F0502020204030204" pitchFamily="34" charset="0"/>
            </a:endParaRP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133553" y="1899680"/>
            <a:ext cx="7503595"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In het licht van deze afval vroeg God Mozes om toestemming om Israël te vernietigen en er een nieuwe natie van te maken (Ex. 32:10). Ondanks de afval van het volk deed Mozes twee keer voorbede bij God om de vergeving te vragen die ze niet verdienden.</a:t>
            </a:r>
            <a:endParaRPr lang="en" sz="2000" b="1" dirty="0">
              <a:latin typeface="Calibri" panose="020F0502020204030204" pitchFamily="34" charset="0"/>
            </a:endParaRPr>
          </a:p>
        </p:txBody>
      </p:sp>
      <p:sp>
        <p:nvSpPr>
          <p:cNvPr id="12" name="CuadroTexto 11">
            <a:extLst>
              <a:ext uri="{FF2B5EF4-FFF2-40B4-BE49-F238E27FC236}">
                <a16:creationId xmlns:a16="http://schemas.microsoft.com/office/drawing/2014/main" id="{ED401AC3-CF16-15B9-A745-C63F91A085C2}"/>
              </a:ext>
            </a:extLst>
          </p:cNvPr>
          <p:cNvSpPr txBox="1"/>
          <p:nvPr/>
        </p:nvSpPr>
        <p:spPr>
          <a:xfrm>
            <a:off x="133553" y="879266"/>
            <a:ext cx="7295946" cy="1015663"/>
          </a:xfrm>
          <a:prstGeom prst="rect">
            <a:avLst/>
          </a:prstGeom>
          <a:noFill/>
        </p:spPr>
        <p:txBody>
          <a:bodyPr wrap="square">
            <a:spAutoFit/>
          </a:bodyPr>
          <a:lstStyle/>
          <a:p>
            <a:r>
              <a:rPr lang="nl-NL" sz="2000" b="1" dirty="0">
                <a:latin typeface="Calibri" panose="020F0502020204030204" pitchFamily="34" charset="0"/>
              </a:rPr>
              <a:t>Kort nadat Israël de Tien Geboden had ontvangen en opnieuw te horen had gekregen dat ze geen afgoden mochten maken</a:t>
            </a:r>
          </a:p>
          <a:p>
            <a:r>
              <a:rPr lang="nl-NL" sz="2000" b="1" dirty="0">
                <a:latin typeface="Calibri" panose="020F0502020204030204" pitchFamily="34" charset="0"/>
              </a:rPr>
              <a:t>(Ex. 20:23), maakte Israël een gouden kalf om te aanbidden.</a:t>
            </a:r>
            <a:endParaRPr lang="en" sz="2000" b="1" dirty="0">
              <a:latin typeface="Calibri" panose="020F0502020204030204" pitchFamily="34" charset="0"/>
            </a:endParaRP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nl-NL" sz="9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AFVALLIGHEID</a:t>
            </a:r>
            <a:endParaRPr lang="en" sz="9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ndParaRP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latin typeface="Calibri" panose="020F0502020204030204" pitchFamily="34" charset="0"/>
            </a:endParaRPr>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30" y="1535641"/>
            <a:ext cx="2073526" cy="24279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1417834" y="0"/>
            <a:ext cx="6780944" cy="769441"/>
          </a:xfrm>
          <a:prstGeom prst="rect">
            <a:avLst/>
          </a:prstGeom>
          <a:noFill/>
          <a:ln>
            <a:no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4400" b="1" dirty="0">
                <a:ln/>
                <a:solidFill>
                  <a:schemeClr val="accent3"/>
                </a:solidFill>
                <a:latin typeface="Calibri" panose="020F0502020204030204" pitchFamily="34" charset="0"/>
              </a:rPr>
              <a:t>AÄRON'S ZWAKTE</a:t>
            </a:r>
            <a:endParaRPr lang="en" sz="4400" b="1" dirty="0">
              <a:ln/>
              <a:solidFill>
                <a:schemeClr val="accent3"/>
              </a:solidFill>
              <a:latin typeface="Calibri" panose="020F0502020204030204" pitchFamily="34" charset="0"/>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1" y="605431"/>
            <a:ext cx="9224716"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a:t>
            </a:r>
            <a:r>
              <a:rPr lang="nl-NL" b="1" dirty="0">
                <a:solidFill>
                  <a:schemeClr val="accent6">
                    <a:lumMod val="75000"/>
                  </a:schemeClr>
                </a:solidFill>
                <a:latin typeface="Comic Sans MS" panose="030F0702030302020204" pitchFamily="66" charset="0"/>
              </a:rPr>
              <a:t>Toen </a:t>
            </a:r>
            <a:r>
              <a:rPr lang="nl-NL" b="1" dirty="0" err="1">
                <a:solidFill>
                  <a:schemeClr val="accent6">
                    <a:lumMod val="75000"/>
                  </a:schemeClr>
                </a:solidFill>
                <a:latin typeface="Comic Sans MS" panose="030F0702030302020204" pitchFamily="66" charset="0"/>
              </a:rPr>
              <a:t>Aäron</a:t>
            </a:r>
            <a:r>
              <a:rPr lang="nl-NL" b="1" dirty="0">
                <a:solidFill>
                  <a:schemeClr val="accent6">
                    <a:lumMod val="75000"/>
                  </a:schemeClr>
                </a:solidFill>
                <a:latin typeface="Comic Sans MS" panose="030F0702030302020204" pitchFamily="66" charset="0"/>
              </a:rPr>
              <a:t> dat zag, bouwde hij er een altaar voor, en </a:t>
            </a:r>
            <a:r>
              <a:rPr lang="nl-NL" b="1" dirty="0" err="1">
                <a:solidFill>
                  <a:schemeClr val="accent6">
                    <a:lumMod val="75000"/>
                  </a:schemeClr>
                </a:solidFill>
                <a:latin typeface="Comic Sans MS" panose="030F0702030302020204" pitchFamily="66" charset="0"/>
              </a:rPr>
              <a:t>Aäron</a:t>
            </a:r>
            <a:r>
              <a:rPr lang="nl-NL" b="1" dirty="0">
                <a:solidFill>
                  <a:schemeClr val="accent6">
                    <a:lumMod val="75000"/>
                  </a:schemeClr>
                </a:solidFill>
                <a:latin typeface="Comic Sans MS" panose="030F0702030302020204" pitchFamily="66" charset="0"/>
              </a:rPr>
              <a:t> kondigde aan: Morgen is er een feest voor de HEERE!</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(Exodus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075380" y="1294328"/>
            <a:ext cx="7039311"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Hoewel het Hebreeuwse woord </a:t>
            </a:r>
            <a:r>
              <a:rPr lang="nl-NL" sz="2000" b="1" dirty="0" err="1">
                <a:latin typeface="Calibri" panose="020F0502020204030204" pitchFamily="34" charset="0"/>
              </a:rPr>
              <a:t>elohim</a:t>
            </a:r>
            <a:r>
              <a:rPr lang="nl-NL" sz="2000" b="1" dirty="0">
                <a:latin typeface="Calibri" panose="020F0502020204030204" pitchFamily="34" charset="0"/>
              </a:rPr>
              <a:t> het meervoud is van "god", wordt het vaak gebruikt om te verwijzen naar de ene God: "Ik ben Jehova, uw God [</a:t>
            </a:r>
            <a:r>
              <a:rPr lang="nl-NL" sz="2000" b="1" dirty="0" err="1">
                <a:latin typeface="Calibri" panose="020F0502020204030204" pitchFamily="34" charset="0"/>
              </a:rPr>
              <a:t>elohim</a:t>
            </a:r>
            <a:r>
              <a:rPr lang="nl-NL" sz="2000" b="1" dirty="0">
                <a:latin typeface="Calibri" panose="020F0502020204030204" pitchFamily="34" charset="0"/>
              </a:rPr>
              <a:t>], die u uit het land Egypte heeft geleid" (Ex. 20:2).</a:t>
            </a:r>
            <a:endParaRPr lang="en" sz="2000" b="1" dirty="0">
              <a:latin typeface="Calibri" panose="020F0502020204030204" pitchFamily="34" charset="0"/>
            </a:endParaRP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2820188" cy="2115141"/>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077310" y="4146943"/>
            <a:ext cx="5922852" cy="1015663"/>
          </a:xfrm>
          <a:prstGeom prst="rect">
            <a:avLst/>
          </a:prstGeom>
          <a:noFill/>
        </p:spPr>
        <p:txBody>
          <a:bodyPr wrap="square">
            <a:spAutoFit/>
          </a:bodyPr>
          <a:lstStyle/>
          <a:p>
            <a:pPr>
              <a:spcBef>
                <a:spcPts val="600"/>
              </a:spcBef>
            </a:pPr>
            <a:r>
              <a:rPr lang="nl-NL" sz="2000" b="1" dirty="0" err="1">
                <a:latin typeface="Calibri" panose="020F0502020204030204" pitchFamily="34" charset="0"/>
              </a:rPr>
              <a:t>Aärons</a:t>
            </a:r>
            <a:r>
              <a:rPr lang="nl-NL" sz="2000" b="1" dirty="0">
                <a:latin typeface="Calibri" panose="020F0502020204030204" pitchFamily="34" charset="0"/>
              </a:rPr>
              <a:t> aanvankelijke aarzeling om te proberen met het volk te onderhandelen (Ex. 32:2) bracht hem ertoe de afval te leiden in plaats van deze uit te roeien.</a:t>
            </a:r>
            <a:endParaRPr lang="en" sz="2000" b="1" dirty="0">
              <a:latin typeface="Calibri" panose="020F0502020204030204" pitchFamily="34" charset="0"/>
            </a:endParaRPr>
          </a:p>
        </p:txBody>
      </p:sp>
      <p:sp>
        <p:nvSpPr>
          <p:cNvPr id="8" name="CuadroTexto 7">
            <a:extLst>
              <a:ext uri="{FF2B5EF4-FFF2-40B4-BE49-F238E27FC236}">
                <a16:creationId xmlns:a16="http://schemas.microsoft.com/office/drawing/2014/main" id="{71952273-BFBF-78A6-4571-43F1D641F0EA}"/>
              </a:ext>
            </a:extLst>
          </p:cNvPr>
          <p:cNvSpPr txBox="1"/>
          <p:nvPr/>
        </p:nvSpPr>
        <p:spPr>
          <a:xfrm>
            <a:off x="3077310" y="5271508"/>
            <a:ext cx="6147407"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In plaats van hen te herinneren aan het verbod op het maken van afgoden, maakte </a:t>
            </a:r>
            <a:r>
              <a:rPr lang="nl-NL" sz="2000" b="1" dirty="0" err="1">
                <a:latin typeface="Calibri" panose="020F0502020204030204" pitchFamily="34" charset="0"/>
              </a:rPr>
              <a:t>Aäron</a:t>
            </a:r>
            <a:r>
              <a:rPr lang="nl-NL" sz="2000" b="1" dirty="0">
                <a:latin typeface="Calibri" panose="020F0502020204030204" pitchFamily="34" charset="0"/>
              </a:rPr>
              <a:t> voor hen een gouden kalf en verklaarde: "Dit is uw god [</a:t>
            </a:r>
            <a:r>
              <a:rPr lang="nl-NL" sz="2000" b="1" dirty="0" err="1">
                <a:latin typeface="Calibri" panose="020F0502020204030204" pitchFamily="34" charset="0"/>
              </a:rPr>
              <a:t>elohim</a:t>
            </a:r>
            <a:r>
              <a:rPr lang="nl-NL" sz="2000" b="1" dirty="0">
                <a:latin typeface="Calibri" panose="020F0502020204030204" pitchFamily="34" charset="0"/>
              </a:rPr>
              <a:t>] o Israël, die u uit het land Egypte heeft geleid!" (Ex. 32:4).</a:t>
            </a:r>
            <a:endParaRPr lang="en" sz="2000" b="1" dirty="0">
              <a:latin typeface="Calibri" panose="020F0502020204030204" pitchFamily="34" charset="0"/>
            </a:endParaRPr>
          </a:p>
        </p:txBody>
      </p:sp>
      <p:sp>
        <p:nvSpPr>
          <p:cNvPr id="7" name="CuadroTexto 6">
            <a:extLst>
              <a:ext uri="{FF2B5EF4-FFF2-40B4-BE49-F238E27FC236}">
                <a16:creationId xmlns:a16="http://schemas.microsoft.com/office/drawing/2014/main" id="{0AD7A2A0-1F61-5B17-083B-206CA99D6ED1}"/>
              </a:ext>
            </a:extLst>
          </p:cNvPr>
          <p:cNvSpPr txBox="1"/>
          <p:nvPr/>
        </p:nvSpPr>
        <p:spPr>
          <a:xfrm>
            <a:off x="2075380" y="2726082"/>
            <a:ext cx="7234875"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Tijdens de afwezigheid van Mozes vroeg het volk aan </a:t>
            </a:r>
            <a:r>
              <a:rPr lang="nl-NL" sz="2000" b="1" dirty="0" err="1">
                <a:latin typeface="Calibri" panose="020F0502020204030204" pitchFamily="34" charset="0"/>
              </a:rPr>
              <a:t>Aäron</a:t>
            </a:r>
            <a:r>
              <a:rPr lang="nl-NL" sz="2000" b="1" dirty="0">
                <a:latin typeface="Calibri" panose="020F0502020204030204" pitchFamily="34" charset="0"/>
              </a:rPr>
              <a:t> een zichtbare </a:t>
            </a:r>
            <a:r>
              <a:rPr lang="nl-NL" sz="2000" b="1" dirty="0" err="1">
                <a:latin typeface="Calibri" panose="020F0502020204030204" pitchFamily="34" charset="0"/>
              </a:rPr>
              <a:t>elohim</a:t>
            </a:r>
            <a:r>
              <a:rPr lang="nl-NL" sz="2000" b="1" dirty="0">
                <a:latin typeface="Calibri" panose="020F0502020204030204" pitchFamily="34" charset="0"/>
              </a:rPr>
              <a:t> voor hen te maken die ze konden aanbidden. </a:t>
            </a:r>
            <a:br>
              <a:rPr lang="nl-NL" sz="2000" b="1" dirty="0">
                <a:latin typeface="Calibri" panose="020F0502020204030204" pitchFamily="34" charset="0"/>
              </a:rPr>
            </a:br>
            <a:r>
              <a:rPr lang="nl-NL" sz="2000" b="1" dirty="0">
                <a:latin typeface="Calibri" panose="020F0502020204030204" pitchFamily="34" charset="0"/>
              </a:rPr>
              <a:t>(Ex. 32:1). Ze waren al snel de geboden vergeten die ze hadden ontvangen en hun belofte om ze te gehoorzamen (Ex. 24:7).</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50FAF739-6D56-5D2B-B433-B2D7D2010678}"/>
              </a:ext>
            </a:extLst>
          </p:cNvPr>
          <p:cNvSpPr txBox="1"/>
          <p:nvPr/>
        </p:nvSpPr>
        <p:spPr>
          <a:xfrm>
            <a:off x="201280" y="201443"/>
            <a:ext cx="1216554" cy="329031"/>
          </a:xfrm>
          <a:prstGeom prst="roundRect">
            <a:avLst>
              <a:gd name="adj" fmla="val 24428"/>
            </a:avLst>
          </a:prstGeom>
          <a:solidFill>
            <a:srgbClr val="933B7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FD41E"/>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900" decel="100000" fill="hold"/>
                                        <p:tgtEl>
                                          <p:spTgt spid="20"/>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500"/>
                                        <p:tgtEl>
                                          <p:spTgt spid="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style.rotation</p:attrName>
                                        </p:attrNameLst>
                                      </p:cBhvr>
                                      <p:tavLst>
                                        <p:tav tm="0">
                                          <p:val>
                                            <p:fltVal val="90"/>
                                          </p:val>
                                        </p:tav>
                                        <p:tav tm="100000">
                                          <p:val>
                                            <p:fltVal val="0"/>
                                          </p:val>
                                        </p:tav>
                                      </p:tavLst>
                                    </p:anim>
                                    <p:animEffect transition="in" filter="fade">
                                      <p:cBhvr>
                                        <p:cTn id="54" dur="1000"/>
                                        <p:tgtEl>
                                          <p:spTgt spid="14"/>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0-#ppt_w/2"/>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0-#ppt_w/2"/>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8332341" cy="769441"/>
          </a:xfrm>
          <a:prstGeom prst="rect">
            <a:avLst/>
          </a:prstGeom>
          <a:noFill/>
        </p:spPr>
        <p:txBody>
          <a:bodyPr wrap="square">
            <a:spAutoFit/>
          </a:bodyPr>
          <a:lstStyle/>
          <a:p>
            <a:pPr algn="ctr"/>
            <a:r>
              <a:rPr lang="nl-NL"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HET FEEST VAN HET KALF</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30363"/>
            <a:ext cx="8146254"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spc="-40" dirty="0">
                <a:solidFill>
                  <a:srgbClr val="6C0CD6"/>
                </a:solidFill>
                <a:latin typeface="Comic Sans MS" panose="030F0702030302020204" pitchFamily="66" charset="0"/>
              </a:rPr>
              <a:t>“</a:t>
            </a:r>
            <a:r>
              <a:rPr lang="nl-NL" b="1" spc="-40" dirty="0">
                <a:solidFill>
                  <a:srgbClr val="6C0CD6"/>
                </a:solidFill>
                <a:latin typeface="Comic Sans MS" panose="030F0702030302020204" pitchFamily="66" charset="0"/>
              </a:rPr>
              <a:t>Zij stonden de volgende dag vroeg op, brachten brandoffers en brachten ook dankoffers. Het volk ging daarna zitten om te eten en te drinken; vervolgens stonden zij op om uitbundig feest te vieren.</a:t>
            </a:r>
            <a:r>
              <a:rPr lang="en" b="1" spc="-40" dirty="0">
                <a:solidFill>
                  <a:srgbClr val="6C0CD6"/>
                </a:solidFill>
                <a:latin typeface="Comic Sans MS" panose="030F0702030302020204" pitchFamily="66" charset="0"/>
              </a:rPr>
              <a:t>” </a:t>
            </a:r>
            <a:r>
              <a:rPr lang="en" sz="1400" b="1" spc="-40" dirty="0">
                <a:solidFill>
                  <a:srgbClr val="6C0CD6"/>
                </a:solidFill>
                <a:latin typeface="Comic Sans MS" panose="030F0702030302020204" pitchFamily="66" charset="0"/>
              </a:rPr>
              <a:t>(Exodus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66674" y="1453157"/>
            <a:ext cx="8079580"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Door een afgodsbeeld in de vorm van een kalf te maken, reduceerden de Israëlieten de Almachtige God tot het beeld van een dier, waarbij ze het schepsel aanbaden in plaats van de Schepper (Rom. 1:23).</a:t>
            </a:r>
            <a:endParaRPr lang="en" sz="2000" b="1" dirty="0">
              <a:latin typeface="Calibri" panose="020F0502020204030204" pitchFamily="34" charset="0"/>
            </a:endParaRP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41505" y="766241"/>
            <a:ext cx="3811811" cy="2505137"/>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93170"/>
            <a:ext cx="7235828"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Terwijl ze God aanbaden, groeiden ze moreel, want ze werden als God. Nu echter keerden ze zich af van het aanbidden van God naar het aanbidden van demonen (Deut. 32:17). </a:t>
            </a:r>
            <a:endParaRPr lang="en" sz="2000" b="1" dirty="0">
              <a:latin typeface="Calibri" panose="020F0502020204030204" pitchFamily="34" charset="0"/>
            </a:endParaRP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842676"/>
            <a:ext cx="8538591"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Wanneer we ons hart niet aan de Schepper geven, maar in plaats daarvan een andere afgod dienen (en dat zijn er veel), zal dit ons vroeg of laat tot morele degradatie leiden.</a:t>
            </a:r>
            <a:endParaRPr lang="en" sz="2000" b="1" dirty="0">
              <a:latin typeface="Calibri" panose="020F0502020204030204" pitchFamily="34" charset="0"/>
            </a:endParaRPr>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481514"/>
            <a:ext cx="3729609" cy="1323439"/>
          </a:xfrm>
          <a:prstGeom prst="rect">
            <a:avLst/>
          </a:prstGeom>
          <a:noFill/>
        </p:spPr>
        <p:txBody>
          <a:bodyPr wrap="square">
            <a:spAutoFit/>
          </a:bodyPr>
          <a:lstStyle/>
          <a:p>
            <a:r>
              <a:rPr lang="nl-NL" sz="2000" b="1" dirty="0">
                <a:latin typeface="Calibri" panose="020F0502020204030204" pitchFamily="34" charset="0"/>
              </a:rPr>
              <a:t>Door demonen te aanbidden, begonnen ze zichzelf te verlagen, want ze leken op de demonen die ze aanbaden.</a:t>
            </a:r>
            <a:endParaRPr lang="es-ES" sz="2000" dirty="0">
              <a:latin typeface="Calibri" panose="020F0502020204030204" pitchFamily="34" charset="0"/>
            </a:endParaRPr>
          </a:p>
        </p:txBody>
      </p:sp>
      <p:sp>
        <p:nvSpPr>
          <p:cNvPr id="9" name="CuadroTexto 8">
            <a:extLst>
              <a:ext uri="{FF2B5EF4-FFF2-40B4-BE49-F238E27FC236}">
                <a16:creationId xmlns:a16="http://schemas.microsoft.com/office/drawing/2014/main" id="{86C30149-48C1-12B1-EA4E-D2FCA7485DB9}"/>
              </a:ext>
            </a:extLst>
          </p:cNvPr>
          <p:cNvSpPr txBox="1"/>
          <p:nvPr/>
        </p:nvSpPr>
        <p:spPr>
          <a:xfrm>
            <a:off x="66673" y="2468820"/>
            <a:ext cx="8036149"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Ze dachten irrationeel dat een gebeeldhouwd beeld hen zou kunnen leiden. Misschien dachten ze zelfs dat </a:t>
            </a:r>
            <a:r>
              <a:rPr lang="nl-NL" sz="2000" b="1" dirty="0" err="1">
                <a:latin typeface="Calibri" panose="020F0502020204030204" pitchFamily="34" charset="0"/>
              </a:rPr>
              <a:t>Elohim</a:t>
            </a:r>
            <a:r>
              <a:rPr lang="nl-NL" sz="2000" b="1" dirty="0">
                <a:latin typeface="Calibri" panose="020F0502020204030204" pitchFamily="34" charset="0"/>
              </a:rPr>
              <a:t> zelf een kalf was geworden! (Exodus 32:24)</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67CA6781-E183-2FD3-6C8E-6C8A6D4B4532}"/>
              </a:ext>
            </a:extLst>
          </p:cNvPr>
          <p:cNvSpPr txBox="1"/>
          <p:nvPr/>
        </p:nvSpPr>
        <p:spPr>
          <a:xfrm>
            <a:off x="10836762" y="163054"/>
            <a:ext cx="1216554" cy="329031"/>
          </a:xfrm>
          <a:prstGeom prst="roundRect">
            <a:avLst>
              <a:gd name="adj" fmla="val 24428"/>
            </a:avLst>
          </a:prstGeom>
          <a:solidFill>
            <a:srgbClr val="9035F5"/>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FFFFF"/>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6" y="0"/>
            <a:ext cx="10214894" cy="769441"/>
          </a:xfrm>
          <a:prstGeom prst="rect">
            <a:avLst/>
          </a:prstGeom>
          <a:noFill/>
        </p:spPr>
        <p:txBody>
          <a:bodyPr wrap="square">
            <a:spAutoFit/>
          </a:bodyPr>
          <a:lstStyle/>
          <a:p>
            <a:pPr algn="ctr"/>
            <a:r>
              <a:rPr lang="nl-NL" sz="4400" b="1" spc="50" dirty="0">
                <a:ln w="0"/>
                <a:solidFill>
                  <a:schemeClr val="bg1"/>
                </a:solidFill>
                <a:effectLst>
                  <a:innerShdw blurRad="63500" dist="50800" dir="13500000">
                    <a:srgbClr val="000000">
                      <a:alpha val="50000"/>
                    </a:srgbClr>
                  </a:innerShdw>
                </a:effectLst>
                <a:latin typeface="Calibri" panose="020F0502020204030204" pitchFamily="34" charset="0"/>
              </a:rPr>
              <a:t>DE VERDORVENHEID VAN AFGODERIJ</a:t>
            </a:r>
            <a:endParaRPr lang="en" sz="4400" b="1" spc="50" dirty="0">
              <a:ln w="0"/>
              <a:solidFill>
                <a:schemeClr val="bg1"/>
              </a:solidFill>
              <a:effectLst>
                <a:innerShdw blurRad="63500" dist="50800" dir="13500000">
                  <a:srgbClr val="000000">
                    <a:alpha val="50000"/>
                  </a:srgbClr>
                </a:innerShdw>
              </a:effectLst>
              <a:latin typeface="Calibri" panose="020F0502020204030204" pitchFamily="34" charset="0"/>
            </a:endParaRP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1" y="644015"/>
            <a:ext cx="9929264" cy="646331"/>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Toen sprak de HEERE tot Mozes: Ga, daal af, want uw volk, dat u uit het land Egypte hebt geleid, heeft verderfelijk gehandeld.</a:t>
            </a: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(Exodus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94328"/>
            <a:ext cx="7609845"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Zich neerbuigen voor een beeld (zelfs als het God Zelf, Christus of Zijn heiligen voorstelt) is ongehoorzaam zijn aan Gods Wet (Ex. 20:3-6) en daarom zonde en verderf binnengaan.</a:t>
            </a:r>
            <a:endParaRPr lang="en" sz="2000" b="1" dirty="0">
              <a:latin typeface="Calibri" panose="020F0502020204030204" pitchFamily="34" charset="0"/>
            </a:endParaRP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751178"/>
            <a:ext cx="5605283"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Welke afgoden aanbidden we? U kunt uw eigen lijst maken. Enkele suggesties: trots, geld, macht, seks, eten, werk, sociale media...</a:t>
            </a:r>
            <a:endParaRPr lang="en" sz="2000" b="1" dirty="0">
              <a:latin typeface="Calibri" panose="020F0502020204030204" pitchFamily="34" charset="0"/>
            </a:endParaRP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30" y="2368865"/>
            <a:ext cx="7609844"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Wat is 21e-eeuwse afgoderij? Afgoderij is het aanbidden van iets dat God vervangt. Een afgod is alles wat onze verbeelding, genegenheid, tijd en geest meer vastlegt dan God, en dat ons denken tot slaaf maakt.</a:t>
            </a:r>
            <a:endParaRPr lang="en" sz="2000" b="1" dirty="0">
              <a:latin typeface="Calibri" panose="020F0502020204030204" pitchFamily="34" charset="0"/>
            </a:endParaRP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4825716"/>
            <a:ext cx="5605283" cy="1938992"/>
          </a:xfrm>
          <a:prstGeom prst="rect">
            <a:avLst/>
          </a:prstGeom>
          <a:noFill/>
        </p:spPr>
        <p:txBody>
          <a:bodyPr wrap="square">
            <a:spAutoFit/>
          </a:bodyPr>
          <a:lstStyle/>
          <a:p>
            <a:pPr>
              <a:spcBef>
                <a:spcPts val="600"/>
              </a:spcBef>
            </a:pPr>
            <a:r>
              <a:rPr lang="nl-NL" sz="2000" b="1" dirty="0">
                <a:latin typeface="Calibri" panose="020F0502020204030204" pitchFamily="34" charset="0"/>
              </a:rPr>
              <a:t>Wat houdt het aanbidden van deze afgoden in? Onze persoonlijkheid, manier van denken, emoties en zelfs ons sociale leven worden getransformeerd. We ruilen authentieke relaties met God in voor holle en zinloze interacties die ons niet kunnen redden.</a:t>
            </a:r>
            <a:endParaRPr lang="en" sz="2000" b="1" dirty="0">
              <a:latin typeface="Calibri" panose="020F0502020204030204" pitchFamily="34" charset="0"/>
            </a:endParaRP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kstvak 1">
            <a:extLst>
              <a:ext uri="{FF2B5EF4-FFF2-40B4-BE49-F238E27FC236}">
                <a16:creationId xmlns:a16="http://schemas.microsoft.com/office/drawing/2014/main" id="{66108E4D-C504-D489-57B5-841DEFFC2AEB}"/>
              </a:ext>
            </a:extLst>
          </p:cNvPr>
          <p:cNvSpPr txBox="1"/>
          <p:nvPr/>
        </p:nvSpPr>
        <p:spPr>
          <a:xfrm>
            <a:off x="10713472" y="220204"/>
            <a:ext cx="1216554" cy="329031"/>
          </a:xfrm>
          <a:prstGeom prst="roundRect">
            <a:avLst>
              <a:gd name="adj" fmla="val 24428"/>
            </a:avLst>
          </a:prstGeom>
          <a:solidFill>
            <a:srgbClr val="FFFFFF"/>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CC005E"/>
                </a:solidFill>
                <a:effectLst>
                  <a:innerShdw blurRad="63500" dist="50800" dir="13500000">
                    <a:srgbClr val="000000">
                      <a:alpha val="50000"/>
                    </a:srgbClr>
                  </a:innerShdw>
                </a:effectLst>
                <a:latin typeface="Comic Sans MS" panose="030F0702030302020204" pitchFamily="66" charset="0"/>
              </a:rPr>
              <a:t>dinsdag </a:t>
            </a:r>
            <a:r>
              <a:rPr lang="nl-NL" sz="1600" b="1" kern="0" spc="50" dirty="0">
                <a:ln w="0"/>
                <a:solidFill>
                  <a:srgbClr val="CC005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217">
                                          <p:stCondLst>
                                            <p:cond delay="0"/>
                                          </p:stCondLst>
                                        </p:cTn>
                                        <p:tgtEl>
                                          <p:spTgt spid="7"/>
                                        </p:tgtEl>
                                      </p:cBhvr>
                                    </p:animEffect>
                                    <p:anim calcmode="lin" valueType="num">
                                      <p:cBhvr>
                                        <p:cTn id="28"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31"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32"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33" dur="10">
                                          <p:stCondLst>
                                            <p:cond delay="244"/>
                                          </p:stCondLst>
                                        </p:cTn>
                                        <p:tgtEl>
                                          <p:spTgt spid="7"/>
                                        </p:tgtEl>
                                      </p:cBhvr>
                                      <p:to x="100000" y="60000"/>
                                    </p:animScale>
                                    <p:animScale>
                                      <p:cBhvr>
                                        <p:cTn id="34" dur="62" decel="50000">
                                          <p:stCondLst>
                                            <p:cond delay="254"/>
                                          </p:stCondLst>
                                        </p:cTn>
                                        <p:tgtEl>
                                          <p:spTgt spid="7"/>
                                        </p:tgtEl>
                                      </p:cBhvr>
                                      <p:to x="100000" y="100000"/>
                                    </p:animScale>
                                    <p:animScale>
                                      <p:cBhvr>
                                        <p:cTn id="35" dur="10">
                                          <p:stCondLst>
                                            <p:cond delay="492"/>
                                          </p:stCondLst>
                                        </p:cTn>
                                        <p:tgtEl>
                                          <p:spTgt spid="7"/>
                                        </p:tgtEl>
                                      </p:cBhvr>
                                      <p:to x="100000" y="80000"/>
                                    </p:animScale>
                                    <p:animScale>
                                      <p:cBhvr>
                                        <p:cTn id="36" dur="62" decel="50000">
                                          <p:stCondLst>
                                            <p:cond delay="502"/>
                                          </p:stCondLst>
                                        </p:cTn>
                                        <p:tgtEl>
                                          <p:spTgt spid="7"/>
                                        </p:tgtEl>
                                      </p:cBhvr>
                                      <p:to x="100000" y="100000"/>
                                    </p:animScale>
                                    <p:animScale>
                                      <p:cBhvr>
                                        <p:cTn id="37" dur="10">
                                          <p:stCondLst>
                                            <p:cond delay="616"/>
                                          </p:stCondLst>
                                        </p:cTn>
                                        <p:tgtEl>
                                          <p:spTgt spid="7"/>
                                        </p:tgtEl>
                                      </p:cBhvr>
                                      <p:to x="100000" y="90000"/>
                                    </p:animScale>
                                    <p:animScale>
                                      <p:cBhvr>
                                        <p:cTn id="38" dur="62" decel="50000">
                                          <p:stCondLst>
                                            <p:cond delay="625"/>
                                          </p:stCondLst>
                                        </p:cTn>
                                        <p:tgtEl>
                                          <p:spTgt spid="7"/>
                                        </p:tgtEl>
                                      </p:cBhvr>
                                      <p:to x="100000" y="100000"/>
                                    </p:animScale>
                                    <p:animScale>
                                      <p:cBhvr>
                                        <p:cTn id="39" dur="10">
                                          <p:stCondLst>
                                            <p:cond delay="678"/>
                                          </p:stCondLst>
                                        </p:cTn>
                                        <p:tgtEl>
                                          <p:spTgt spid="7"/>
                                        </p:tgtEl>
                                      </p:cBhvr>
                                      <p:to x="100000" y="95000"/>
                                    </p:animScale>
                                    <p:animScale>
                                      <p:cBhvr>
                                        <p:cTn id="40" dur="62" decel="50000">
                                          <p:stCondLst>
                                            <p:cond delay="688"/>
                                          </p:stCondLst>
                                        </p:cTn>
                                        <p:tgtEl>
                                          <p:spTgt spid="7"/>
                                        </p:tgtEl>
                                      </p:cBhvr>
                                      <p:to x="100000" y="100000"/>
                                    </p:animScale>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5"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vertical)">
                                      <p:cBhvr>
                                        <p:cTn id="49" dur="500"/>
                                        <p:tgtEl>
                                          <p:spTgt spid="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ox(in)">
                                      <p:cBhvr>
                                        <p:cTn id="58" dur="750"/>
                                        <p:tgtEl>
                                          <p:spTgt spid="13"/>
                                        </p:tgtEl>
                                      </p:cBhvr>
                                    </p:animEffect>
                                  </p:childTnLst>
                                </p:cTn>
                              </p:par>
                            </p:childTnLst>
                          </p:cTn>
                        </p:par>
                        <p:par>
                          <p:cTn id="59" fill="hold">
                            <p:stCondLst>
                              <p:cond delay="75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3" presetClass="entr" presetSubtype="288"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strVal val="4/3*#ppt_w"/>
                                          </p:val>
                                        </p:tav>
                                        <p:tav tm="100000">
                                          <p:val>
                                            <p:strVal val="#ppt_w"/>
                                          </p:val>
                                        </p:tav>
                                      </p:tavLst>
                                    </p:anim>
                                    <p:anim calcmode="lin" valueType="num">
                                      <p:cBhvr>
                                        <p:cTn id="68" dur="500" fill="hold"/>
                                        <p:tgtEl>
                                          <p:spTgt spid="11"/>
                                        </p:tgtEl>
                                        <p:attrNameLst>
                                          <p:attrName>ppt_h</p:attrName>
                                        </p:attrNameLst>
                                      </p:cBhvr>
                                      <p:tavLst>
                                        <p:tav tm="0">
                                          <p:val>
                                            <p:strVal val="4/3*#ppt_h"/>
                                          </p:val>
                                        </p:tav>
                                        <p:tav tm="100000">
                                          <p:val>
                                            <p:strVal val="#ppt_h"/>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nl-NL" sz="9600" b="1" dirty="0">
                <a:ln w="6600">
                  <a:solidFill>
                    <a:srgbClr val="ED8F52"/>
                  </a:solidFill>
                  <a:prstDash val="solid"/>
                </a:ln>
                <a:solidFill>
                  <a:srgbClr val="FFFFFF"/>
                </a:solidFill>
                <a:effectLst>
                  <a:outerShdw dist="38100" dir="2700000" algn="tl" rotWithShape="0">
                    <a:srgbClr val="ED8F52"/>
                  </a:outerShdw>
                </a:effectLst>
                <a:latin typeface="Calibri" panose="020F0502020204030204" pitchFamily="34" charset="0"/>
              </a:rPr>
              <a:t>VOORBEDE</a:t>
            </a:r>
            <a:endParaRPr lang="en" sz="9600" b="1" dirty="0">
              <a:ln w="6600">
                <a:solidFill>
                  <a:srgbClr val="ED8F52"/>
                </a:solidFill>
                <a:prstDash val="solid"/>
              </a:ln>
              <a:solidFill>
                <a:srgbClr val="FFFFFF"/>
              </a:solidFill>
              <a:effectLst>
                <a:outerShdw dist="38100" dir="2700000" algn="tl" rotWithShape="0">
                  <a:srgbClr val="ED8F52"/>
                </a:outerShdw>
              </a:effectLst>
              <a:latin typeface="Calibri" panose="020F0502020204030204" pitchFamily="34" charset="0"/>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1" y="10492"/>
            <a:ext cx="10469366" cy="769441"/>
          </a:xfrm>
          <a:prstGeom prst="rect">
            <a:avLst/>
          </a:prstGeom>
          <a:noFill/>
        </p:spPr>
        <p:txBody>
          <a:bodyPr wrap="square">
            <a:spAutoFit/>
          </a:bodyPr>
          <a:lstStyle/>
          <a:p>
            <a:pPr algn="ctr"/>
            <a:r>
              <a:rPr lang="en-U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rPr>
              <a:t>“</a:t>
            </a:r>
            <a:r>
              <a:rPr lang="nl-NL"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rPr>
              <a:t>WEND JE AF VAN JE FELLE WOEDE</a:t>
            </a:r>
            <a:r>
              <a:rPr lang="en-U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rPr>
              <a:t>!”</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 y="675798"/>
            <a:ext cx="10469366" cy="923330"/>
          </a:xfrm>
          <a:prstGeom prst="rect">
            <a:avLst/>
          </a:prstGeom>
          <a:noFill/>
        </p:spPr>
        <p:txBody>
          <a:bodyPr wrap="square">
            <a:spAutoFit/>
          </a:bodyPr>
          <a:lstStyle/>
          <a:p>
            <a:pPr algn="ctr"/>
            <a:r>
              <a:rPr lang="en" b="1" dirty="0">
                <a:solidFill>
                  <a:srgbClr val="75FF75"/>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75FF75"/>
                </a:solidFill>
                <a:effectLst>
                  <a:outerShdw blurRad="38100" dist="38100" dir="2700000" algn="tl">
                    <a:srgbClr val="000000">
                      <a:alpha val="43137"/>
                    </a:srgbClr>
                  </a:outerShdw>
                </a:effectLst>
                <a:latin typeface="Comic Sans MS" panose="030F0702030302020204" pitchFamily="66" charset="0"/>
              </a:rPr>
              <a:t>Waarom zouden de Egyptenaren zeggen: Met kwade bedoelingen heeft Hij hen uitgeleid, om hen in de bergen te doden en hen van de aardbodem te vernietigen? Laat Uw brandende toorn varen, en heb berouw over het kwaad voor Uw volk</a:t>
            </a:r>
            <a:r>
              <a:rPr lang="en" b="1" dirty="0">
                <a:solidFill>
                  <a:srgbClr val="75FF75"/>
                </a:solidFill>
                <a:effectLst>
                  <a:outerShdw blurRad="38100" dist="38100" dir="2700000" algn="tl">
                    <a:srgbClr val="000000">
                      <a:alpha val="43137"/>
                    </a:srgbClr>
                  </a:outerShdw>
                </a:effectLst>
                <a:latin typeface="Comic Sans MS" panose="030F0702030302020204" pitchFamily="66" charset="0"/>
              </a:rPr>
              <a:t>! ” </a:t>
            </a:r>
            <a:r>
              <a:rPr lang="en" sz="1400" b="1" dirty="0">
                <a:solidFill>
                  <a:srgbClr val="75FF75"/>
                </a:solidFill>
                <a:effectLst>
                  <a:outerShdw blurRad="38100" dist="38100" dir="2700000" algn="tl">
                    <a:srgbClr val="000000">
                      <a:alpha val="43137"/>
                    </a:srgbClr>
                  </a:outerShdw>
                </a:effectLst>
                <a:latin typeface="Comic Sans MS" panose="030F0702030302020204" pitchFamily="66" charset="0"/>
              </a:rPr>
              <a:t>(Exodus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835667" y="1612659"/>
            <a:ext cx="6146408" cy="707886"/>
          </a:xfrm>
          <a:prstGeom prst="rect">
            <a:avLst/>
          </a:prstGeom>
          <a:noFill/>
        </p:spPr>
        <p:txBody>
          <a:bodyPr wrap="square" rtlCol="0">
            <a:spAutoFit/>
          </a:bodyPr>
          <a:lstStyle/>
          <a:p>
            <a:pPr>
              <a:spcBef>
                <a:spcPts val="600"/>
              </a:spcBef>
            </a:pP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God zei tegen Mozes: "Omdat </a:t>
            </a:r>
            <a:r>
              <a:rPr lang="nl-NL" sz="2000" b="1" i="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UW</a:t>
            </a: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 volk, dat </a:t>
            </a:r>
            <a:r>
              <a:rPr lang="nl-NL" sz="2000" b="1" i="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U</a:t>
            </a: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 uit Egypte hebt opgeleid, corrupt is geworden."</a:t>
            </a:r>
            <a:r>
              <a:rPr lang="en"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(Ex. 32:7).</a:t>
            </a: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6801" y="1648288"/>
            <a:ext cx="3067379"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595431" cy="2026710"/>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158296"/>
            <a:ext cx="7577464" cy="1938992"/>
          </a:xfrm>
          <a:prstGeom prst="rect">
            <a:avLst/>
          </a:prstGeom>
          <a:noFill/>
        </p:spPr>
        <p:txBody>
          <a:bodyPr wrap="square">
            <a:spAutoFit/>
          </a:bodyPr>
          <a:lstStyle/>
          <a:p>
            <a:pPr>
              <a:spcBef>
                <a:spcPts val="600"/>
              </a:spcBef>
            </a:pP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Gods toorn was rechtvaardig, maar Mozes wist dat </a:t>
            </a:r>
            <a:r>
              <a:rPr lang="nl-NL" sz="2000" b="1">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‘de barmhartigheid </a:t>
            </a: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triomfeert over het oordeel' ' (Jakobus 2:13). Nadat hij voorbede had gedaan voor Israël, en er zeker van was dat God Zijn woede had gestild, daalde hij (boos) af van de berg (Ex. 32:12-15). Toen hij de afval zag, sloeg hij het symbool van het verbond onder aan de berg in stukken: de stenen tafelen (Ex. 32:19).</a:t>
            </a:r>
            <a:endParaRPr lang="en"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835667" y="2423812"/>
            <a:ext cx="6146407" cy="1631216"/>
          </a:xfrm>
          <a:prstGeom prst="rect">
            <a:avLst/>
          </a:prstGeom>
          <a:noFill/>
        </p:spPr>
        <p:txBody>
          <a:bodyPr wrap="square">
            <a:spAutoFit/>
          </a:bodyPr>
          <a:lstStyle/>
          <a:p>
            <a:pPr>
              <a:spcBef>
                <a:spcPts val="600"/>
              </a:spcBef>
            </a:pP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Mozes reageerde gepast: "Zij zijn niet </a:t>
            </a:r>
            <a:r>
              <a:rPr lang="nl-NL" sz="2000" b="1" i="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MIJN </a:t>
            </a: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 volk, maar het Uwe; Ik was het niet die hen naar buiten bracht, maar U" (Ex. 32:11). God vroeg Mozes:  Laat Mij begaan zodat Ik hen vernietig (Exodus 32:10), maar Mozes weigerde een dergelijke toestemming te geven.</a:t>
            </a:r>
            <a:endParaRPr lang="en"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077977"/>
            <a:ext cx="7577464" cy="707886"/>
          </a:xfrm>
          <a:prstGeom prst="rect">
            <a:avLst/>
          </a:prstGeom>
          <a:noFill/>
        </p:spPr>
        <p:txBody>
          <a:bodyPr wrap="square">
            <a:spAutoFit/>
          </a:bodyPr>
          <a:lstStyle/>
          <a:p>
            <a:pPr>
              <a:spcBef>
                <a:spcPts val="600"/>
              </a:spcBef>
            </a:pPr>
            <a:r>
              <a:rPr lang="nl-NL"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rPr>
              <a:t>Nadat Mozes naar de zwakke excuses van zijn broer had geluisterd, handelde hij resoluut om de razernij te stoppen (Ex. 32:20-28).</a:t>
            </a:r>
            <a:endParaRPr lang="en" sz="2000" b="1" dirty="0">
              <a:solidFill>
                <a:schemeClr val="bg1"/>
              </a:solidFill>
              <a:effectLst>
                <a:glow rad="88900">
                  <a:srgbClr val="1A0400"/>
                </a:glow>
                <a:outerShdw blurRad="38100" dist="38100" dir="2700000" algn="tl">
                  <a:srgbClr val="000000">
                    <a:alpha val="43137"/>
                  </a:srgbClr>
                </a:outerShdw>
              </a:effectLst>
              <a:latin typeface="Calibri" panose="020F0502020204030204" pitchFamily="34" charset="0"/>
            </a:endParaRPr>
          </a:p>
        </p:txBody>
      </p:sp>
      <p:sp>
        <p:nvSpPr>
          <p:cNvPr id="2" name="Tekstvak 1">
            <a:extLst>
              <a:ext uri="{FF2B5EF4-FFF2-40B4-BE49-F238E27FC236}">
                <a16:creationId xmlns:a16="http://schemas.microsoft.com/office/drawing/2014/main" id="{BCD7E8CC-C53F-62B7-151A-3588718E9388}"/>
              </a:ext>
            </a:extLst>
          </p:cNvPr>
          <p:cNvSpPr txBox="1"/>
          <p:nvPr/>
        </p:nvSpPr>
        <p:spPr>
          <a:xfrm>
            <a:off x="10847626" y="230696"/>
            <a:ext cx="1216554" cy="329031"/>
          </a:xfrm>
          <a:prstGeom prst="roundRect">
            <a:avLst>
              <a:gd name="adj" fmla="val 24428"/>
            </a:avLst>
          </a:prstGeom>
          <a:solidFill>
            <a:srgbClr val="FFE36D"/>
          </a:solidFill>
          <a:ln>
            <a:solidFill>
              <a:srgbClr val="C00000"/>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5B0A04"/>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solidFill>
                  <a:srgbClr val="310401"/>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CC005E"/>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750"/>
                            </p:stCondLst>
                            <p:childTnLst>
                              <p:par>
                                <p:cTn id="22" presetID="55"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anim calcmode="lin" valueType="num">
                                      <p:cBhvr>
                                        <p:cTn id="34" dur="500" fill="hold"/>
                                        <p:tgtEl>
                                          <p:spTgt spid="7"/>
                                        </p:tgtEl>
                                        <p:attrNameLst>
                                          <p:attrName>ppt_x</p:attrName>
                                        </p:attrNameLst>
                                      </p:cBhvr>
                                      <p:tavLst>
                                        <p:tav tm="0">
                                          <p:val>
                                            <p:fltVal val="0.5"/>
                                          </p:val>
                                        </p:tav>
                                        <p:tav tm="100000">
                                          <p:val>
                                            <p:strVal val="#ppt_x"/>
                                          </p:val>
                                        </p:tav>
                                      </p:tavLst>
                                    </p:anim>
                                    <p:anim calcmode="lin" valueType="num">
                                      <p:cBhvr>
                                        <p:cTn id="35" dur="500" fill="hold"/>
                                        <p:tgtEl>
                                          <p:spTgt spid="7"/>
                                        </p:tgtEl>
                                        <p:attrNameLst>
                                          <p:attrName>ppt_y</p:attrName>
                                        </p:attrNameLst>
                                      </p:cBhvr>
                                      <p:tavLst>
                                        <p:tav tm="0">
                                          <p:val>
                                            <p:fltVal val="0.5"/>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heel(1)">
                                      <p:cBhvr>
                                        <p:cTn id="44" dur="1000"/>
                                        <p:tgtEl>
                                          <p:spTgt spid="16"/>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272"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strVal val="2/3*#ppt_w"/>
                                          </p:val>
                                        </p:tav>
                                        <p:tav tm="100000">
                                          <p:val>
                                            <p:strVal val="#ppt_w"/>
                                          </p:val>
                                        </p:tav>
                                      </p:tavLst>
                                    </p:anim>
                                    <p:anim calcmode="lin" valueType="num">
                                      <p:cBhvr>
                                        <p:cTn id="54" dur="500" fill="hold"/>
                                        <p:tgtEl>
                                          <p:spTgt spid="8"/>
                                        </p:tgtEl>
                                        <p:attrNameLst>
                                          <p:attrName>ppt_h</p:attrName>
                                        </p:attrNameLst>
                                      </p:cBhvr>
                                      <p:tavLst>
                                        <p:tav tm="0">
                                          <p:val>
                                            <p:strVal val="2/3*#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4"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ppt_x</p:attrName>
                                        </p:attrNameLst>
                                      </p:cBhvr>
                                      <p:tavLst>
                                        <p:tav tm="0">
                                          <p:val>
                                            <p:strVal val="#ppt_x"/>
                                          </p:val>
                                        </p:tav>
                                        <p:tav tm="100000">
                                          <p:val>
                                            <p:strVal val="#ppt_x"/>
                                          </p:val>
                                        </p:tav>
                                      </p:tavLst>
                                    </p:anim>
                                    <p:anim calcmode="lin" valueType="num">
                                      <p:cBhvr>
                                        <p:cTn id="64" dur="500" fill="hold"/>
                                        <p:tgtEl>
                                          <p:spTgt spid="4"/>
                                        </p:tgtEl>
                                        <p:attrNameLst>
                                          <p:attrName>ppt_y</p:attrName>
                                        </p:attrNameLst>
                                      </p:cBhvr>
                                      <p:tavLst>
                                        <p:tav tm="0">
                                          <p:val>
                                            <p:strVal val="#ppt_y+#ppt_h/2"/>
                                          </p:val>
                                        </p:tav>
                                        <p:tav tm="100000">
                                          <p:val>
                                            <p:strVal val="#ppt_y"/>
                                          </p:val>
                                        </p:tav>
                                      </p:tavLst>
                                    </p:anim>
                                    <p:anim calcmode="lin" valueType="num">
                                      <p:cBhvr>
                                        <p:cTn id="65" dur="500" fill="hold"/>
                                        <p:tgtEl>
                                          <p:spTgt spid="4"/>
                                        </p:tgtEl>
                                        <p:attrNameLst>
                                          <p:attrName>ppt_w</p:attrName>
                                        </p:attrNameLst>
                                      </p:cBhvr>
                                      <p:tavLst>
                                        <p:tav tm="0">
                                          <p:val>
                                            <p:strVal val="#ppt_w"/>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P spid="2" grpId="0" animBg="1"/>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TotalTime>
  <Words>1490</Words>
  <Application>Microsoft Office PowerPoint</Application>
  <PresentationFormat>Panorámica</PresentationFormat>
  <Paragraphs>57</Paragraphs>
  <Slides>11</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Constantia</vt:lpstr>
      <vt:lpstr>Calibri</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116</cp:revision>
  <dcterms:created xsi:type="dcterms:W3CDTF">2025-08-02T14:02:20Z</dcterms:created>
  <dcterms:modified xsi:type="dcterms:W3CDTF">2025-09-11T06:14:31Z</dcterms:modified>
</cp:coreProperties>
</file>