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2" r:id="rId3"/>
    <p:sldId id="305" r:id="rId4"/>
    <p:sldId id="257" r:id="rId5"/>
    <p:sldId id="258" r:id="rId6"/>
    <p:sldId id="259" r:id="rId7"/>
    <p:sldId id="303" r:id="rId8"/>
    <p:sldId id="261" r:id="rId9"/>
    <p:sldId id="304"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33D"/>
    <a:srgbClr val="454D50"/>
    <a:srgbClr val="A43D02"/>
    <a:srgbClr val="BE48B8"/>
    <a:srgbClr val="FFE083"/>
    <a:srgbClr val="174EA0"/>
    <a:srgbClr val="FFECB4"/>
    <a:srgbClr val="DE7F3B"/>
    <a:srgbClr val="ECFBA7"/>
    <a:srgbClr val="FFD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1" d="100"/>
          <a:sy n="31" d="100"/>
        </p:scale>
        <p:origin x="66"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lang="nl-NL" sz="1800" b="1" dirty="0">
              <a:effectLst>
                <a:outerShdw blurRad="38100" dist="38100" dir="2700000" algn="tl">
                  <a:srgbClr val="000000">
                    <a:alpha val="43137"/>
                  </a:srgbClr>
                </a:outerShdw>
              </a:effectLst>
            </a:rPr>
            <a:t>Het onderzoeksproces werd aangekondigd en uitgesteld tot de volgende dag </a:t>
          </a:r>
          <a:r>
            <a:rPr lang="en" sz="1800" b="1" dirty="0">
              <a:effectLst>
                <a:outerShdw blurRad="38100" dist="38100" dir="2700000" algn="tl">
                  <a:srgbClr val="000000">
                    <a:alpha val="43137"/>
                  </a:srgbClr>
                </a:outerShdw>
              </a:effectLst>
            </a:rPr>
            <a:t>(Jozua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pPr algn="l"/>
          <a:r>
            <a:rPr lang="nl-NL" sz="1800" b="1" dirty="0">
              <a:effectLst>
                <a:outerShdw blurRad="38100" dist="38100" dir="2700000" algn="tl">
                  <a:srgbClr val="000000">
                    <a:alpha val="43137"/>
                  </a:srgbClr>
                </a:outerShdw>
              </a:effectLst>
            </a:rPr>
            <a:t>De stam Juda werd aangewezen</a:t>
          </a:r>
          <a:r>
            <a:rPr lang="en" sz="1800" b="1" dirty="0">
              <a:effectLst>
                <a:outerShdw blurRad="38100" dist="38100" dir="2700000" algn="tl">
                  <a:srgbClr val="000000">
                    <a:alpha val="43137"/>
                  </a:srgbClr>
                </a:outerShdw>
              </a:effectLst>
            </a:rPr>
            <a:t> (Jozua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pPr algn="l"/>
          <a:r>
            <a:rPr lang="nl-NL" sz="1800" b="1" spc="-40" baseline="0" dirty="0">
              <a:effectLst>
                <a:outerShdw blurRad="38100" dist="38100" dir="2700000" algn="tl">
                  <a:srgbClr val="000000">
                    <a:alpha val="43137"/>
                  </a:srgbClr>
                </a:outerShdw>
              </a:effectLst>
            </a:rPr>
            <a:t>De familie van </a:t>
          </a:r>
          <a:r>
            <a:rPr lang="nl-NL" sz="1800" b="1" spc="-40" baseline="0" dirty="0" err="1">
              <a:effectLst>
                <a:outerShdw blurRad="38100" dist="38100" dir="2700000" algn="tl">
                  <a:srgbClr val="000000">
                    <a:alpha val="43137"/>
                  </a:srgbClr>
                </a:outerShdw>
              </a:effectLst>
            </a:rPr>
            <a:t>Zerah</a:t>
          </a:r>
          <a:r>
            <a:rPr lang="nl-NL" sz="1800" b="1" spc="-40" baseline="0" dirty="0">
              <a:effectLst>
                <a:outerShdw blurRad="38100" dist="38100" dir="2700000" algn="tl">
                  <a:srgbClr val="000000">
                    <a:alpha val="43137"/>
                  </a:srgbClr>
                </a:outerShdw>
              </a:effectLst>
            </a:rPr>
            <a:t> werd aangewezen</a:t>
          </a:r>
          <a:r>
            <a:rPr lang="en" sz="1800" b="1" spc="-40" baseline="0" dirty="0">
              <a:effectLst>
                <a:outerShdw blurRad="38100" dist="38100" dir="2700000" algn="tl">
                  <a:srgbClr val="000000">
                    <a:alpha val="43137"/>
                  </a:srgbClr>
                </a:outerShdw>
              </a:effectLst>
            </a:rPr>
            <a:t> (Jozua 7:17a)</a:t>
          </a:r>
          <a:endParaRPr lang="es-ES" sz="1800" spc="-40" baseline="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pPr algn="l"/>
          <a:r>
            <a:rPr lang="nl-NL" sz="1800" b="1" dirty="0">
              <a:effectLst>
                <a:outerShdw blurRad="38100" dist="38100" dir="2700000" algn="tl">
                  <a:srgbClr val="000000">
                    <a:alpha val="43137"/>
                  </a:srgbClr>
                </a:outerShdw>
              </a:effectLst>
            </a:rPr>
            <a:t>De leider </a:t>
          </a:r>
          <a:r>
            <a:rPr lang="nl-NL" sz="1800" b="1" dirty="0" err="1">
              <a:effectLst>
                <a:outerShdw blurRad="38100" dist="38100" dir="2700000" algn="tl">
                  <a:srgbClr val="000000">
                    <a:alpha val="43137"/>
                  </a:srgbClr>
                </a:outerShdw>
              </a:effectLst>
            </a:rPr>
            <a:t>Zabdi</a:t>
          </a:r>
          <a:r>
            <a:rPr lang="nl-NL" sz="1800" b="1" dirty="0">
              <a:effectLst>
                <a:outerShdw blurRad="38100" dist="38100" dir="2700000" algn="tl">
                  <a:srgbClr val="000000">
                    <a:alpha val="43137"/>
                  </a:srgbClr>
                </a:outerShdw>
              </a:effectLst>
            </a:rPr>
            <a:t> werd aangewezen </a:t>
          </a:r>
          <a:r>
            <a:rPr lang="en" sz="1800" b="1" dirty="0">
              <a:effectLst>
                <a:outerShdw blurRad="38100" dist="38100" dir="2700000" algn="tl">
                  <a:srgbClr val="000000">
                    <a:alpha val="43137"/>
                  </a:srgbClr>
                </a:outerShdw>
              </a:effectLst>
            </a:rPr>
            <a:t>(Jozua 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pPr algn="l"/>
          <a:r>
            <a:rPr lang="nl-NL" sz="1800" b="1" dirty="0" err="1">
              <a:effectLst>
                <a:outerShdw blurRad="38100" dist="38100" dir="2700000" algn="tl">
                  <a:srgbClr val="000000">
                    <a:alpha val="43137"/>
                  </a:srgbClr>
                </a:outerShdw>
              </a:effectLst>
            </a:rPr>
            <a:t>Achan</a:t>
          </a:r>
          <a:r>
            <a:rPr lang="nl-NL" sz="1800" b="1" dirty="0">
              <a:effectLst>
                <a:outerShdw blurRad="38100" dist="38100" dir="2700000" algn="tl">
                  <a:srgbClr val="000000">
                    <a:alpha val="43137"/>
                  </a:srgbClr>
                </a:outerShdw>
              </a:effectLst>
            </a:rPr>
            <a:t> werd aangewezen </a:t>
          </a:r>
          <a:r>
            <a:rPr lang="en" sz="1800" b="1" dirty="0">
              <a:effectLst>
                <a:outerShdw blurRad="38100" dist="38100" dir="2700000" algn="tl">
                  <a:srgbClr val="000000">
                    <a:alpha val="43137"/>
                  </a:srgbClr>
                </a:outerShdw>
              </a:effectLst>
            </a:rPr>
            <a:t>(Jozua 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nl-NL" sz="1400" b="1" dirty="0" err="1"/>
            <a:t>Achan</a:t>
          </a:r>
          <a:r>
            <a:rPr lang="nl-NL" sz="1400" b="1" dirty="0"/>
            <a:t> zweeg</a:t>
          </a:r>
          <a:endParaRPr lang="es-ES" sz="14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nl-NL" sz="1400" b="1" dirty="0" err="1"/>
            <a:t>Achan</a:t>
          </a:r>
          <a:r>
            <a:rPr lang="nl-NL" sz="1400" b="1" dirty="0"/>
            <a:t> zweeg</a:t>
          </a:r>
          <a:endParaRPr lang="es-ES" sz="14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nl-NL" sz="1400" b="1" dirty="0" err="1"/>
            <a:t>Achan</a:t>
          </a:r>
          <a:r>
            <a:rPr lang="nl-NL" sz="1400" b="1" dirty="0"/>
            <a:t> zweeg</a:t>
          </a:r>
          <a:endParaRPr lang="es-ES" sz="14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nl-NL" sz="1400" b="1" dirty="0" err="1"/>
            <a:t>Achan</a:t>
          </a:r>
          <a:r>
            <a:rPr lang="nl-NL" sz="1400" b="1" dirty="0"/>
            <a:t> zweeg</a:t>
          </a:r>
          <a:endParaRPr lang="es-ES" sz="14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r>
            <a:rPr lang="nl-NL" sz="1400" b="1" dirty="0" err="1"/>
            <a:t>Achan</a:t>
          </a:r>
          <a:r>
            <a:rPr lang="nl-NL" sz="1400" b="1" dirty="0"/>
            <a:t> zweeg</a:t>
          </a:r>
          <a:endParaRPr lang="es-ES" sz="14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260746"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260746"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260746"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260746"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26074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nl-NL" sz="24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a:t>
          </a:r>
          <a:endParaRPr lang="en"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verborg de spionnen op het dak</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pPr>
            <a:lnSpc>
              <a:spcPct val="80000"/>
            </a:lnSpc>
          </a:pPr>
          <a:r>
            <a:rPr lang="nl-NL" sz="1800" b="1" dirty="0">
              <a:latin typeface="Calibri" panose="020F0502020204030204" pitchFamily="34" charset="0"/>
              <a:ea typeface="Calibri" panose="020F0502020204030204" pitchFamily="34" charset="0"/>
              <a:cs typeface="Calibri" panose="020F0502020204030204" pitchFamily="34" charset="0"/>
            </a:rPr>
            <a:t>Ze handelde vriendelijk tegenover Israël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nl-NL" sz="2400" b="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Achan</a:t>
          </a:r>
          <a:endParaRPr lang="en"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Hij verborg de buit in de grond</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lstStyle/>
        <a:p>
          <a:pPr>
            <a:lnSpc>
              <a:spcPct val="80000"/>
            </a:lnSpc>
          </a:pPr>
          <a:r>
            <a:rPr lang="nl-NL" sz="1800" b="1" dirty="0">
              <a:latin typeface="Calibri" panose="020F0502020204030204" pitchFamily="34" charset="0"/>
              <a:ea typeface="Calibri" panose="020F0502020204030204" pitchFamily="34" charset="0"/>
              <a:cs typeface="Calibri" panose="020F0502020204030204" pitchFamily="34" charset="0"/>
            </a:rPr>
            <a:t>Het bracht problemen voor Israël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pPr>
            <a:lnSpc>
              <a:spcPct val="80000"/>
            </a:lnSpc>
          </a:pPr>
          <a:r>
            <a:rPr lang="nl-NL" sz="1800" b="1" dirty="0">
              <a:latin typeface="Calibri" panose="020F0502020204030204" pitchFamily="34" charset="0"/>
              <a:ea typeface="Calibri" panose="020F0502020204030204" pitchFamily="34" charset="0"/>
              <a:cs typeface="Calibri" panose="020F0502020204030204" pitchFamily="34" charset="0"/>
            </a:rPr>
            <a:t>Ze was voorstander van de overwinning vanwege haar geloof</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lstStyle/>
        <a:p>
          <a:pPr>
            <a:lnSpc>
              <a:spcPct val="80000"/>
            </a:lnSpc>
          </a:pPr>
          <a:r>
            <a:rPr lang="nl-NL" sz="1800" b="1" dirty="0">
              <a:latin typeface="Calibri" panose="020F0502020204030204" pitchFamily="34" charset="0"/>
              <a:ea typeface="Calibri" panose="020F0502020204030204" pitchFamily="34" charset="0"/>
              <a:cs typeface="Calibri" panose="020F0502020204030204" pitchFamily="34" charset="0"/>
            </a:rPr>
            <a:t>Hij veroorzaakte een nederlaag door zijn handeling</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sloot een verbond met Israël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Hij verbrak het verbond van Israël</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Ze bevrijdde haar leven en dat van haar familie</a:t>
          </a:r>
          <a:endParaRPr lang="es-ES" sz="1800" b="1" dirty="0">
            <a:latin typeface="Calibri" panose="020F0502020204030204" pitchFamily="34" charset="0"/>
            <a:ea typeface="Calibri" panose="020F0502020204030204" pitchFamily="34" charset="0"/>
            <a:cs typeface="Calibri" panose="020F0502020204030204" pitchFamily="34" charset="0"/>
          </a:endParaRPr>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lstStyle/>
        <a:p>
          <a:r>
            <a:rPr lang="nl-NL" sz="1800" b="1" dirty="0">
              <a:latin typeface="Calibri" panose="020F0502020204030204" pitchFamily="34" charset="0"/>
              <a:ea typeface="Calibri" panose="020F0502020204030204" pitchFamily="34" charset="0"/>
              <a:cs typeface="Calibri" panose="020F0502020204030204" pitchFamily="34" charset="0"/>
            </a:rPr>
            <a:t>Hij stierf met zijn familie</a:t>
          </a:r>
          <a:endParaRPr lang="en" sz="1800" b="1" dirty="0">
            <a:latin typeface="Calibri" panose="020F0502020204030204" pitchFamily="34" charset="0"/>
            <a:ea typeface="Calibri" panose="020F0502020204030204" pitchFamily="34" charset="0"/>
            <a:cs typeface="Calibri" panose="020F0502020204030204" pitchFamily="34" charset="0"/>
          </a:endParaRP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2232">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32232">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32232">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2232">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custScaleY="135138">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89"/>
          <a:ext cx="9837620" cy="29335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Het onderzoeksproces werd aangekondigd en uitgesteld tot de volgende dag </a:t>
          </a:r>
          <a:r>
            <a:rPr lang="en" sz="1800" b="1" kern="1200" dirty="0">
              <a:effectLst>
                <a:outerShdw blurRad="38100" dist="38100" dir="2700000" algn="tl">
                  <a:srgbClr val="000000">
                    <a:alpha val="43137"/>
                  </a:srgbClr>
                </a:outerShdw>
              </a:effectLst>
            </a:rPr>
            <a:t>(Jozua 7:14-15)</a:t>
          </a:r>
          <a:endParaRPr lang="es-ES" sz="1800" kern="1200" dirty="0">
            <a:effectLst>
              <a:outerShdw blurRad="38100" dist="38100" dir="2700000" algn="tl">
                <a:srgbClr val="000000">
                  <a:alpha val="43137"/>
                </a:srgbClr>
              </a:outerShdw>
            </a:effectLst>
          </a:endParaRPr>
        </a:p>
      </dsp:txBody>
      <dsp:txXfrm>
        <a:off x="146676" y="89"/>
        <a:ext cx="9544269" cy="293351"/>
      </dsp:txXfrm>
    </dsp:sp>
    <dsp:sp modelId="{19F734BA-5F3B-459D-8DBE-57F6531A6D24}">
      <dsp:nvSpPr>
        <dsp:cNvPr id="0" name=""/>
        <dsp:cNvSpPr/>
      </dsp:nvSpPr>
      <dsp:spPr>
        <a:xfrm>
          <a:off x="9860112" y="25024"/>
          <a:ext cx="318504" cy="243482"/>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53" y="25024"/>
        <a:ext cx="75022" cy="243482"/>
      </dsp:txXfrm>
    </dsp:sp>
    <dsp:sp modelId="{38FC698C-3944-4519-B767-FB982AE32008}">
      <dsp:nvSpPr>
        <dsp:cNvPr id="0" name=""/>
        <dsp:cNvSpPr/>
      </dsp:nvSpPr>
      <dsp:spPr>
        <a:xfrm>
          <a:off x="10193561" y="25024"/>
          <a:ext cx="1587174" cy="243482"/>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NL" sz="1400" b="1" kern="1200" dirty="0" err="1"/>
            <a:t>Achan</a:t>
          </a:r>
          <a:r>
            <a:rPr lang="nl-NL" sz="1400" b="1" kern="1200" dirty="0"/>
            <a:t> zweeg</a:t>
          </a:r>
          <a:endParaRPr lang="es-ES" sz="1400" kern="1200" dirty="0"/>
        </a:p>
      </dsp:txBody>
      <dsp:txXfrm>
        <a:off x="10315302" y="25024"/>
        <a:ext cx="1343692" cy="243482"/>
      </dsp:txXfrm>
    </dsp:sp>
    <dsp:sp modelId="{2DC59288-CCE7-479C-AEF5-2C7D90B217E1}">
      <dsp:nvSpPr>
        <dsp:cNvPr id="0" name=""/>
        <dsp:cNvSpPr/>
      </dsp:nvSpPr>
      <dsp:spPr>
        <a:xfrm>
          <a:off x="4080364" y="334510"/>
          <a:ext cx="5767106" cy="29335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De stam Juda werd aangewezen</a:t>
          </a:r>
          <a:r>
            <a:rPr lang="en" sz="1800" b="1" kern="1200" dirty="0">
              <a:effectLst>
                <a:outerShdw blurRad="38100" dist="38100" dir="2700000" algn="tl">
                  <a:srgbClr val="000000">
                    <a:alpha val="43137"/>
                  </a:srgbClr>
                </a:outerShdw>
              </a:effectLst>
            </a:rPr>
            <a:t> (Jozua 7:16)</a:t>
          </a:r>
          <a:endParaRPr lang="es-ES" sz="1800" kern="1200" dirty="0">
            <a:effectLst>
              <a:outerShdw blurRad="38100" dist="38100" dir="2700000" algn="tl">
                <a:srgbClr val="000000">
                  <a:alpha val="43137"/>
                </a:srgbClr>
              </a:outerShdw>
            </a:effectLst>
          </a:endParaRPr>
        </a:p>
      </dsp:txBody>
      <dsp:txXfrm>
        <a:off x="4227040" y="334510"/>
        <a:ext cx="5473755" cy="293351"/>
      </dsp:txXfrm>
    </dsp:sp>
    <dsp:sp modelId="{4125DFF6-83D5-4277-A491-D308568C91A2}">
      <dsp:nvSpPr>
        <dsp:cNvPr id="0" name=""/>
        <dsp:cNvSpPr/>
      </dsp:nvSpPr>
      <dsp:spPr>
        <a:xfrm>
          <a:off x="9869993" y="359445"/>
          <a:ext cx="318504" cy="243482"/>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359445"/>
        <a:ext cx="75022" cy="243482"/>
      </dsp:txXfrm>
    </dsp:sp>
    <dsp:sp modelId="{A539587E-FC17-4E5E-A50B-408C41076433}">
      <dsp:nvSpPr>
        <dsp:cNvPr id="0" name=""/>
        <dsp:cNvSpPr/>
      </dsp:nvSpPr>
      <dsp:spPr>
        <a:xfrm>
          <a:off x="10201397" y="359445"/>
          <a:ext cx="1587174" cy="243482"/>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NL" sz="1400" b="1" kern="1200" dirty="0" err="1"/>
            <a:t>Achan</a:t>
          </a:r>
          <a:r>
            <a:rPr lang="nl-NL" sz="1400" b="1" kern="1200" dirty="0"/>
            <a:t> zweeg</a:t>
          </a:r>
          <a:endParaRPr lang="es-ES" sz="1400" kern="1200" dirty="0"/>
        </a:p>
      </dsp:txBody>
      <dsp:txXfrm>
        <a:off x="10323138" y="359445"/>
        <a:ext cx="1343692" cy="243482"/>
      </dsp:txXfrm>
    </dsp:sp>
    <dsp:sp modelId="{4A66EC69-65EE-4ECD-AA81-1FAEECF1D4F5}">
      <dsp:nvSpPr>
        <dsp:cNvPr id="0" name=""/>
        <dsp:cNvSpPr/>
      </dsp:nvSpPr>
      <dsp:spPr>
        <a:xfrm>
          <a:off x="4080364" y="668932"/>
          <a:ext cx="5767106" cy="29335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nl-NL" sz="1800" b="1" kern="1200" spc="-40" baseline="0" dirty="0">
              <a:effectLst>
                <a:outerShdw blurRad="38100" dist="38100" dir="2700000" algn="tl">
                  <a:srgbClr val="000000">
                    <a:alpha val="43137"/>
                  </a:srgbClr>
                </a:outerShdw>
              </a:effectLst>
            </a:rPr>
            <a:t>De familie van </a:t>
          </a:r>
          <a:r>
            <a:rPr lang="nl-NL" sz="1800" b="1" kern="1200" spc="-40" baseline="0" dirty="0" err="1">
              <a:effectLst>
                <a:outerShdw blurRad="38100" dist="38100" dir="2700000" algn="tl">
                  <a:srgbClr val="000000">
                    <a:alpha val="43137"/>
                  </a:srgbClr>
                </a:outerShdw>
              </a:effectLst>
            </a:rPr>
            <a:t>Zerah</a:t>
          </a:r>
          <a:r>
            <a:rPr lang="nl-NL" sz="1800" b="1" kern="1200" spc="-40" baseline="0" dirty="0">
              <a:effectLst>
                <a:outerShdw blurRad="38100" dist="38100" dir="2700000" algn="tl">
                  <a:srgbClr val="000000">
                    <a:alpha val="43137"/>
                  </a:srgbClr>
                </a:outerShdw>
              </a:effectLst>
            </a:rPr>
            <a:t> werd aangewezen</a:t>
          </a:r>
          <a:r>
            <a:rPr lang="en" sz="1800" b="1" kern="1200" spc="-40" baseline="0" dirty="0">
              <a:effectLst>
                <a:outerShdw blurRad="38100" dist="38100" dir="2700000" algn="tl">
                  <a:srgbClr val="000000">
                    <a:alpha val="43137"/>
                  </a:srgbClr>
                </a:outerShdw>
              </a:effectLst>
            </a:rPr>
            <a:t> (Jozua 7:17a)</a:t>
          </a:r>
          <a:endParaRPr lang="es-ES" sz="1800" kern="1200" spc="-40" baseline="0" dirty="0">
            <a:effectLst>
              <a:outerShdw blurRad="38100" dist="38100" dir="2700000" algn="tl">
                <a:srgbClr val="000000">
                  <a:alpha val="43137"/>
                </a:srgbClr>
              </a:outerShdw>
            </a:effectLst>
          </a:endParaRPr>
        </a:p>
      </dsp:txBody>
      <dsp:txXfrm>
        <a:off x="4227040" y="668932"/>
        <a:ext cx="5473755" cy="293351"/>
      </dsp:txXfrm>
    </dsp:sp>
    <dsp:sp modelId="{8B0524A4-A0AE-462B-BF0C-4EC968739FD0}">
      <dsp:nvSpPr>
        <dsp:cNvPr id="0" name=""/>
        <dsp:cNvSpPr/>
      </dsp:nvSpPr>
      <dsp:spPr>
        <a:xfrm>
          <a:off x="9860151" y="676460"/>
          <a:ext cx="318504" cy="243482"/>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81892" y="676460"/>
        <a:ext cx="75022" cy="243482"/>
      </dsp:txXfrm>
    </dsp:sp>
    <dsp:sp modelId="{851D1B37-6643-4D62-9601-E0058D220A5F}">
      <dsp:nvSpPr>
        <dsp:cNvPr id="0" name=""/>
        <dsp:cNvSpPr/>
      </dsp:nvSpPr>
      <dsp:spPr>
        <a:xfrm>
          <a:off x="10201397" y="693866"/>
          <a:ext cx="1587174" cy="243482"/>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NL" sz="1400" b="1" kern="1200" dirty="0" err="1"/>
            <a:t>Achan</a:t>
          </a:r>
          <a:r>
            <a:rPr lang="nl-NL" sz="1400" b="1" kern="1200" dirty="0"/>
            <a:t> zweeg</a:t>
          </a:r>
          <a:endParaRPr lang="es-ES" sz="1400" kern="1200" dirty="0"/>
        </a:p>
      </dsp:txBody>
      <dsp:txXfrm>
        <a:off x="10323138" y="693866"/>
        <a:ext cx="1343692" cy="243482"/>
      </dsp:txXfrm>
    </dsp:sp>
    <dsp:sp modelId="{46961188-8AC9-41D6-BF58-E21BEC8B3A81}">
      <dsp:nvSpPr>
        <dsp:cNvPr id="0" name=""/>
        <dsp:cNvSpPr/>
      </dsp:nvSpPr>
      <dsp:spPr>
        <a:xfrm>
          <a:off x="4080364" y="1003353"/>
          <a:ext cx="5767106" cy="29335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De leider </a:t>
          </a:r>
          <a:r>
            <a:rPr lang="nl-NL" sz="1800" b="1" kern="1200" dirty="0" err="1">
              <a:effectLst>
                <a:outerShdw blurRad="38100" dist="38100" dir="2700000" algn="tl">
                  <a:srgbClr val="000000">
                    <a:alpha val="43137"/>
                  </a:srgbClr>
                </a:outerShdw>
              </a:effectLst>
            </a:rPr>
            <a:t>Zabdi</a:t>
          </a:r>
          <a:r>
            <a:rPr lang="nl-NL" sz="1800" b="1" kern="1200" dirty="0">
              <a:effectLst>
                <a:outerShdw blurRad="38100" dist="38100" dir="2700000" algn="tl">
                  <a:srgbClr val="000000">
                    <a:alpha val="43137"/>
                  </a:srgbClr>
                </a:outerShdw>
              </a:effectLst>
            </a:rPr>
            <a:t> werd aangewezen </a:t>
          </a:r>
          <a:r>
            <a:rPr lang="en" sz="1800" b="1" kern="1200" dirty="0">
              <a:effectLst>
                <a:outerShdw blurRad="38100" dist="38100" dir="2700000" algn="tl">
                  <a:srgbClr val="000000">
                    <a:alpha val="43137"/>
                  </a:srgbClr>
                </a:outerShdw>
              </a:effectLst>
            </a:rPr>
            <a:t>(Jozua 7:17b)</a:t>
          </a:r>
          <a:endParaRPr lang="es-ES" sz="1800" kern="1200" dirty="0">
            <a:effectLst>
              <a:outerShdw blurRad="38100" dist="38100" dir="2700000" algn="tl">
                <a:srgbClr val="000000">
                  <a:alpha val="43137"/>
                </a:srgbClr>
              </a:outerShdw>
            </a:effectLst>
          </a:endParaRPr>
        </a:p>
      </dsp:txBody>
      <dsp:txXfrm>
        <a:off x="4227040" y="1003353"/>
        <a:ext cx="5473755" cy="293351"/>
      </dsp:txXfrm>
    </dsp:sp>
    <dsp:sp modelId="{66871472-CE64-47CE-A810-30A567E2798E}">
      <dsp:nvSpPr>
        <dsp:cNvPr id="0" name=""/>
        <dsp:cNvSpPr/>
      </dsp:nvSpPr>
      <dsp:spPr>
        <a:xfrm>
          <a:off x="9869993" y="1028288"/>
          <a:ext cx="318504" cy="243482"/>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028288"/>
        <a:ext cx="75022" cy="243482"/>
      </dsp:txXfrm>
    </dsp:sp>
    <dsp:sp modelId="{C9568CFF-9A3C-4C28-9546-D376128FA9E6}">
      <dsp:nvSpPr>
        <dsp:cNvPr id="0" name=""/>
        <dsp:cNvSpPr/>
      </dsp:nvSpPr>
      <dsp:spPr>
        <a:xfrm>
          <a:off x="10201397" y="1028288"/>
          <a:ext cx="1587174" cy="243482"/>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NL" sz="1400" b="1" kern="1200" dirty="0" err="1"/>
            <a:t>Achan</a:t>
          </a:r>
          <a:r>
            <a:rPr lang="nl-NL" sz="1400" b="1" kern="1200" dirty="0"/>
            <a:t> zweeg</a:t>
          </a:r>
          <a:endParaRPr lang="es-ES" sz="1400" kern="1200" dirty="0"/>
        </a:p>
      </dsp:txBody>
      <dsp:txXfrm>
        <a:off x="10323138" y="1028288"/>
        <a:ext cx="1343692" cy="243482"/>
      </dsp:txXfrm>
    </dsp:sp>
    <dsp:sp modelId="{123C8EFC-2789-4603-91BF-EEF6B7C2ED82}">
      <dsp:nvSpPr>
        <dsp:cNvPr id="0" name=""/>
        <dsp:cNvSpPr/>
      </dsp:nvSpPr>
      <dsp:spPr>
        <a:xfrm>
          <a:off x="4080364" y="1337774"/>
          <a:ext cx="5767106" cy="29335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nl-NL" sz="1800" b="1" kern="1200" dirty="0" err="1">
              <a:effectLst>
                <a:outerShdw blurRad="38100" dist="38100" dir="2700000" algn="tl">
                  <a:srgbClr val="000000">
                    <a:alpha val="43137"/>
                  </a:srgbClr>
                </a:outerShdw>
              </a:effectLst>
            </a:rPr>
            <a:t>Achan</a:t>
          </a:r>
          <a:r>
            <a:rPr lang="nl-NL" sz="1800" b="1" kern="1200" dirty="0">
              <a:effectLst>
                <a:outerShdw blurRad="38100" dist="38100" dir="2700000" algn="tl">
                  <a:srgbClr val="000000">
                    <a:alpha val="43137"/>
                  </a:srgbClr>
                </a:outerShdw>
              </a:effectLst>
            </a:rPr>
            <a:t> werd aangewezen </a:t>
          </a:r>
          <a:r>
            <a:rPr lang="en" sz="1800" b="1" kern="1200" dirty="0">
              <a:effectLst>
                <a:outerShdw blurRad="38100" dist="38100" dir="2700000" algn="tl">
                  <a:srgbClr val="000000">
                    <a:alpha val="43137"/>
                  </a:srgbClr>
                </a:outerShdw>
              </a:effectLst>
            </a:rPr>
            <a:t>(Jozua 7:18)</a:t>
          </a:r>
          <a:endParaRPr lang="es-ES" sz="1800" kern="1200" dirty="0">
            <a:effectLst>
              <a:outerShdw blurRad="38100" dist="38100" dir="2700000" algn="tl">
                <a:srgbClr val="000000">
                  <a:alpha val="43137"/>
                </a:srgbClr>
              </a:outerShdw>
            </a:effectLst>
          </a:endParaRPr>
        </a:p>
      </dsp:txBody>
      <dsp:txXfrm>
        <a:off x="4227040" y="1337774"/>
        <a:ext cx="5473755" cy="293351"/>
      </dsp:txXfrm>
    </dsp:sp>
    <dsp:sp modelId="{8D6A8B27-3F09-4C5F-9F28-4492D09B8235}">
      <dsp:nvSpPr>
        <dsp:cNvPr id="0" name=""/>
        <dsp:cNvSpPr/>
      </dsp:nvSpPr>
      <dsp:spPr>
        <a:xfrm>
          <a:off x="9869993" y="1362709"/>
          <a:ext cx="318504" cy="243482"/>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991734" y="1362709"/>
        <a:ext cx="75022" cy="243482"/>
      </dsp:txXfrm>
    </dsp:sp>
    <dsp:sp modelId="{81494637-307B-48EF-8F7B-31E6C2D3C389}">
      <dsp:nvSpPr>
        <dsp:cNvPr id="0" name=""/>
        <dsp:cNvSpPr/>
      </dsp:nvSpPr>
      <dsp:spPr>
        <a:xfrm>
          <a:off x="10201397" y="1362709"/>
          <a:ext cx="1587174" cy="243482"/>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nl-NL" sz="1400" b="1" kern="1200" dirty="0" err="1"/>
            <a:t>Achan</a:t>
          </a:r>
          <a:r>
            <a:rPr lang="nl-NL" sz="1400" b="1" kern="1200" dirty="0"/>
            <a:t> zweeg</a:t>
          </a:r>
          <a:endParaRPr lang="es-ES" sz="1400" kern="1200" dirty="0"/>
        </a:p>
      </dsp:txBody>
      <dsp:txXfrm>
        <a:off x="10323138" y="1362709"/>
        <a:ext cx="1343692" cy="243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677" y="134886"/>
          <a:ext cx="1204673" cy="60233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a:t>
          </a:r>
          <a:endParaRPr lang="en" sz="24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18319" y="152528"/>
        <a:ext cx="1169389" cy="567052"/>
      </dsp:txXfrm>
    </dsp:sp>
    <dsp:sp modelId="{5ED71C70-9444-4F7A-9D93-BC9CD35AAB8A}">
      <dsp:nvSpPr>
        <dsp:cNvPr id="0" name=""/>
        <dsp:cNvSpPr/>
      </dsp:nvSpPr>
      <dsp:spPr>
        <a:xfrm>
          <a:off x="121144" y="737223"/>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41611" y="887807"/>
          <a:ext cx="2238109" cy="602336"/>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verborg de spionnen op het dak</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9253" y="905449"/>
        <a:ext cx="2202825" cy="567052"/>
      </dsp:txXfrm>
    </dsp:sp>
    <dsp:sp modelId="{C59103E5-E72E-4BCB-B60E-3965B196A920}">
      <dsp:nvSpPr>
        <dsp:cNvPr id="0" name=""/>
        <dsp:cNvSpPr/>
      </dsp:nvSpPr>
      <dsp:spPr>
        <a:xfrm>
          <a:off x="121144" y="737223"/>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41611" y="1640728"/>
          <a:ext cx="2238109" cy="602336"/>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8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handelde vriendelijk tegenover Israël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9253" y="1658370"/>
        <a:ext cx="2202825" cy="567052"/>
      </dsp:txXfrm>
    </dsp:sp>
    <dsp:sp modelId="{B240B43A-6446-4345-8693-D7A4B4BE01B6}">
      <dsp:nvSpPr>
        <dsp:cNvPr id="0" name=""/>
        <dsp:cNvSpPr/>
      </dsp:nvSpPr>
      <dsp:spPr>
        <a:xfrm>
          <a:off x="121144" y="737223"/>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41611" y="2393649"/>
          <a:ext cx="2238109" cy="602336"/>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8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was voorstander van de overwinning vanwege haar geloof</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9253" y="2411291"/>
        <a:ext cx="2202825" cy="567052"/>
      </dsp:txXfrm>
    </dsp:sp>
    <dsp:sp modelId="{0034CAD1-EADD-442A-9426-DB425099B22C}">
      <dsp:nvSpPr>
        <dsp:cNvPr id="0" name=""/>
        <dsp:cNvSpPr/>
      </dsp:nvSpPr>
      <dsp:spPr>
        <a:xfrm>
          <a:off x="121144" y="737223"/>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41611" y="3146569"/>
          <a:ext cx="2238109" cy="602336"/>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sloot een verbond met Israël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59253" y="3164211"/>
        <a:ext cx="2202825" cy="567052"/>
      </dsp:txXfrm>
    </dsp:sp>
    <dsp:sp modelId="{047C62CB-97DD-4DF5-92DC-026C1E5B4AA4}">
      <dsp:nvSpPr>
        <dsp:cNvPr id="0" name=""/>
        <dsp:cNvSpPr/>
      </dsp:nvSpPr>
      <dsp:spPr>
        <a:xfrm>
          <a:off x="121144" y="737223"/>
          <a:ext cx="120467" cy="3569260"/>
        </a:xfrm>
        <a:custGeom>
          <a:avLst/>
          <a:gdLst/>
          <a:ahLst/>
          <a:cxnLst/>
          <a:rect l="0" t="0" r="0" b="0"/>
          <a:pathLst>
            <a:path>
              <a:moveTo>
                <a:pt x="0" y="0"/>
              </a:moveTo>
              <a:lnTo>
                <a:pt x="0" y="3569260"/>
              </a:lnTo>
              <a:lnTo>
                <a:pt x="120467" y="356926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41611" y="3899490"/>
          <a:ext cx="2238109" cy="813985"/>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Ze bevrijdde haar leven en dat van haar familie</a:t>
          </a:r>
          <a:endParaRPr lang="es-ES"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65452" y="3923331"/>
        <a:ext cx="2190427" cy="766303"/>
      </dsp:txXfrm>
    </dsp:sp>
    <dsp:sp modelId="{B24EC25B-8508-41A4-8261-EEF250282397}">
      <dsp:nvSpPr>
        <dsp:cNvPr id="0" name=""/>
        <dsp:cNvSpPr/>
      </dsp:nvSpPr>
      <dsp:spPr>
        <a:xfrm>
          <a:off x="2539955" y="134886"/>
          <a:ext cx="1204673" cy="602336"/>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nl-NL" sz="2400" b="1"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Achan</a:t>
          </a:r>
          <a:endParaRPr lang="en" sz="2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sp:txBody>
      <dsp:txXfrm>
        <a:off x="2557597" y="152528"/>
        <a:ext cx="1169389" cy="567052"/>
      </dsp:txXfrm>
    </dsp:sp>
    <dsp:sp modelId="{E7C7B1D9-907F-435B-A212-8F4FD25F36D7}">
      <dsp:nvSpPr>
        <dsp:cNvPr id="0" name=""/>
        <dsp:cNvSpPr/>
      </dsp:nvSpPr>
      <dsp:spPr>
        <a:xfrm>
          <a:off x="2660422" y="737223"/>
          <a:ext cx="120467" cy="451752"/>
        </a:xfrm>
        <a:custGeom>
          <a:avLst/>
          <a:gdLst/>
          <a:ahLst/>
          <a:cxnLst/>
          <a:rect l="0" t="0" r="0" b="0"/>
          <a:pathLst>
            <a:path>
              <a:moveTo>
                <a:pt x="0" y="0"/>
              </a:moveTo>
              <a:lnTo>
                <a:pt x="0" y="451752"/>
              </a:lnTo>
              <a:lnTo>
                <a:pt x="120467" y="45175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780890" y="887807"/>
          <a:ext cx="2238109" cy="602336"/>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Hij verborg de buit in de grond</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798532" y="905449"/>
        <a:ext cx="2202825" cy="567052"/>
      </dsp:txXfrm>
    </dsp:sp>
    <dsp:sp modelId="{5704AC36-7228-4647-BA2F-E5EA2A0ECE5E}">
      <dsp:nvSpPr>
        <dsp:cNvPr id="0" name=""/>
        <dsp:cNvSpPr/>
      </dsp:nvSpPr>
      <dsp:spPr>
        <a:xfrm>
          <a:off x="2660422" y="737223"/>
          <a:ext cx="120467" cy="1204673"/>
        </a:xfrm>
        <a:custGeom>
          <a:avLst/>
          <a:gdLst/>
          <a:ahLst/>
          <a:cxnLst/>
          <a:rect l="0" t="0" r="0" b="0"/>
          <a:pathLst>
            <a:path>
              <a:moveTo>
                <a:pt x="0" y="0"/>
              </a:moveTo>
              <a:lnTo>
                <a:pt x="0" y="1204673"/>
              </a:lnTo>
              <a:lnTo>
                <a:pt x="120467" y="120467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780890" y="1640728"/>
          <a:ext cx="2238109" cy="602336"/>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8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Het bracht problemen voor Israël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798532" y="1658370"/>
        <a:ext cx="2202825" cy="567052"/>
      </dsp:txXfrm>
    </dsp:sp>
    <dsp:sp modelId="{AFB70125-0A05-4C1C-AF46-F60B93D12F4B}">
      <dsp:nvSpPr>
        <dsp:cNvPr id="0" name=""/>
        <dsp:cNvSpPr/>
      </dsp:nvSpPr>
      <dsp:spPr>
        <a:xfrm>
          <a:off x="2660422" y="737223"/>
          <a:ext cx="120467" cy="1957594"/>
        </a:xfrm>
        <a:custGeom>
          <a:avLst/>
          <a:gdLst/>
          <a:ahLst/>
          <a:cxnLst/>
          <a:rect l="0" t="0" r="0" b="0"/>
          <a:pathLst>
            <a:path>
              <a:moveTo>
                <a:pt x="0" y="0"/>
              </a:moveTo>
              <a:lnTo>
                <a:pt x="0" y="1957594"/>
              </a:lnTo>
              <a:lnTo>
                <a:pt x="120467" y="195759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780890" y="2393649"/>
          <a:ext cx="2238109" cy="602336"/>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8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Hij veroorzaakte een nederlaag door zijn handeling</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798532" y="2411291"/>
        <a:ext cx="2202825" cy="567052"/>
      </dsp:txXfrm>
    </dsp:sp>
    <dsp:sp modelId="{CEAA5FDD-32FD-454A-8A2D-E96BAF282211}">
      <dsp:nvSpPr>
        <dsp:cNvPr id="0" name=""/>
        <dsp:cNvSpPr/>
      </dsp:nvSpPr>
      <dsp:spPr>
        <a:xfrm>
          <a:off x="2660422" y="737223"/>
          <a:ext cx="120467" cy="2710515"/>
        </a:xfrm>
        <a:custGeom>
          <a:avLst/>
          <a:gdLst/>
          <a:ahLst/>
          <a:cxnLst/>
          <a:rect l="0" t="0" r="0" b="0"/>
          <a:pathLst>
            <a:path>
              <a:moveTo>
                <a:pt x="0" y="0"/>
              </a:moveTo>
              <a:lnTo>
                <a:pt x="0" y="2710515"/>
              </a:lnTo>
              <a:lnTo>
                <a:pt x="120467" y="2710515"/>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780890" y="3146569"/>
          <a:ext cx="2238109" cy="602336"/>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Hij verbrak het verbond van Israël</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798532" y="3164211"/>
        <a:ext cx="2202825" cy="567052"/>
      </dsp:txXfrm>
    </dsp:sp>
    <dsp:sp modelId="{A259866E-3786-4381-A66D-9618105CD9C3}">
      <dsp:nvSpPr>
        <dsp:cNvPr id="0" name=""/>
        <dsp:cNvSpPr/>
      </dsp:nvSpPr>
      <dsp:spPr>
        <a:xfrm>
          <a:off x="2660422" y="737223"/>
          <a:ext cx="120467" cy="3463436"/>
        </a:xfrm>
        <a:custGeom>
          <a:avLst/>
          <a:gdLst/>
          <a:ahLst/>
          <a:cxnLst/>
          <a:rect l="0" t="0" r="0" b="0"/>
          <a:pathLst>
            <a:path>
              <a:moveTo>
                <a:pt x="0" y="0"/>
              </a:moveTo>
              <a:lnTo>
                <a:pt x="0" y="3463436"/>
              </a:lnTo>
              <a:lnTo>
                <a:pt x="120467" y="346343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780890" y="3899490"/>
          <a:ext cx="2238109" cy="602336"/>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Hij stierf met zijn familie</a:t>
          </a:r>
          <a:endParaRPr lang="en"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2798532" y="3917132"/>
        <a:ext cx="2202825" cy="56705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11/7/2025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89A51E-32CC-492F-98DA-045577EC8A77}" type="slidenum">
              <a:rPr lang="en-US" smtClean="0"/>
              <a:t>1</a:t>
            </a:fld>
            <a:endParaRPr lang="en-US"/>
          </a:p>
        </p:txBody>
      </p:sp>
    </p:spTree>
    <p:extLst>
      <p:ext uri="{BB962C8B-B14F-4D97-AF65-F5344CB8AC3E}">
        <p14:creationId xmlns:p14="http://schemas.microsoft.com/office/powerpoint/2010/main" val="423440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07/11/2025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1FF76886-51AC-494E-8A75-0A99BFF736CD}" type="datetimeFigureOut">
              <a:rPr lang="es-ES" smtClean="0"/>
              <a:pPr/>
              <a:t>07/11/2025</a:t>
            </a:fld>
            <a:endParaRPr lang="es-ES" dirty="0"/>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C3B5FC19-C5D9-4725-AABA-5B9B93F2CEED}" type="slidenum">
              <a:rPr lang="es-ES" smtClean="0"/>
              <a:pPr/>
              <a:t>‹Nº›</a:t>
            </a:fld>
            <a:endParaRPr lang="es-ES" dirty="0"/>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07/11/2025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1.jpeg"/><Relationship Id="rId5" Type="http://schemas.openxmlformats.org/officeDocument/2006/relationships/diagramQuickStyle" Target="../diagrams/quickStyle2.xml"/><Relationship Id="rId10" Type="http://schemas.openxmlformats.org/officeDocument/2006/relationships/image" Target="../media/image30.jpeg"/><Relationship Id="rId4" Type="http://schemas.openxmlformats.org/officeDocument/2006/relationships/diagramLayout" Target="../diagrams/layout2.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latin typeface="Calibri" panose="020F0502020204030204" pitchFamily="34" charset="0"/>
            </a:endParaRPr>
          </a:p>
        </p:txBody>
      </p:sp>
      <p:sp>
        <p:nvSpPr>
          <p:cNvPr id="11" name="CuadroTexto 10">
            <a:extLst>
              <a:ext uri="{FF2B5EF4-FFF2-40B4-BE49-F238E27FC236}">
                <a16:creationId xmlns:a16="http://schemas.microsoft.com/office/drawing/2014/main" id="{FB6C39B8-7CCF-4ABA-9C0A-432941FB8617}"/>
              </a:ext>
            </a:extLst>
          </p:cNvPr>
          <p:cNvSpPr txBox="1"/>
          <p:nvPr/>
        </p:nvSpPr>
        <p:spPr>
          <a:xfrm>
            <a:off x="4006188" y="455518"/>
            <a:ext cx="4195983" cy="2585323"/>
          </a:xfrm>
          <a:prstGeom prst="rect">
            <a:avLst/>
          </a:prstGeom>
          <a:noFill/>
          <a:effectLst>
            <a:outerShdw blurRad="50800" dist="25400" dir="2700000" algn="tl" rotWithShape="0">
              <a:prstClr val="black"/>
            </a:outerShdw>
          </a:effectLst>
        </p:spPr>
        <p:txBody>
          <a:bodyPr wrap="square" rtlCol="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DE INNERLIJKE</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rPr>
              <a:t>VIJAND</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196732" y="209550"/>
            <a:ext cx="3794883" cy="307777"/>
          </a:xfrm>
          <a:prstGeom prst="rect">
            <a:avLst/>
          </a:prstGeom>
          <a:noFill/>
        </p:spPr>
        <p:txBody>
          <a:bodyPr wrap="square" rtlCol="0">
            <a:spAutoFit/>
          </a:bodyPr>
          <a:lstStyle/>
          <a:p>
            <a:pPr algn="ctr"/>
            <a:r>
              <a:rPr lang="nl-NL" sz="1400" b="1" dirty="0">
                <a:solidFill>
                  <a:srgbClr val="E1EDF7"/>
                </a:solidFill>
                <a:effectLst>
                  <a:outerShdw blurRad="38100" dist="38100" dir="2700000" algn="tl">
                    <a:srgbClr val="000000">
                      <a:alpha val="43137"/>
                    </a:srgbClr>
                  </a:outerShdw>
                </a:effectLst>
                <a:latin typeface="Calibri" panose="020F0502020204030204" pitchFamily="34" charset="0"/>
              </a:rPr>
              <a:t>Les 6 voor 8 november 2025</a:t>
            </a:r>
            <a:endParaRPr lang="en" sz="1400" b="1" dirty="0">
              <a:solidFill>
                <a:srgbClr val="E1EDF7"/>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572054" y="0"/>
            <a:ext cx="4619946" cy="68941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r>
              <a:rPr kumimoji="0" lang="nl-NL"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Ik, de HEERE, doorgrond het hart, beproef de nieren, en dat om ieder te geven overeenkomstig zijn wegen, overeenkomstig de vrucht van zijn daden.</a:t>
            </a:r>
            <a:r>
              <a:rPr kumimoji="0" lang="es-ES" sz="40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rPr>
              <a:t>”</a:t>
            </a:r>
          </a:p>
          <a:p>
            <a:pPr lvl="0" algn="ctr">
              <a:spcBef>
                <a:spcPts val="1200"/>
              </a:spcBef>
              <a:defRPr/>
            </a:pPr>
            <a:r>
              <a:rPr lang="es-ES" sz="2800" b="1" dirty="0" err="1">
                <a:ln w="12700" cmpd="sng">
                  <a:noFill/>
                  <a:prstDash val="solid"/>
                </a:ln>
                <a:solidFill>
                  <a:srgbClr val="0F9ED5">
                    <a:lumMod val="40000"/>
                    <a:lumOff val="60000"/>
                  </a:srgbClr>
                </a:solidFill>
                <a:latin typeface="Comic Sans MS" panose="030F0702030302020204" pitchFamily="66" charset="0"/>
              </a:rPr>
              <a:t>Jeremia</a:t>
            </a:r>
            <a:r>
              <a:rPr lang="es-ES" sz="2800" b="1" dirty="0">
                <a:ln w="12700" cmpd="sng">
                  <a:noFill/>
                  <a:prstDash val="solid"/>
                </a:ln>
                <a:solidFill>
                  <a:srgbClr val="0F9ED5">
                    <a:lumMod val="40000"/>
                    <a:lumOff val="60000"/>
                  </a:srgbClr>
                </a:solidFill>
                <a:latin typeface="Comic Sans MS" panose="030F0702030302020204" pitchFamily="66" charset="0"/>
              </a:rPr>
              <a:t> 17:10, HSV</a:t>
            </a:r>
            <a:endParaRPr kumimoji="0" lang="es-ES" sz="2800" b="1" i="0" u="none" strike="noStrike" kern="1200" cap="none" spc="0" normalizeH="0" baseline="0" noProof="0" dirty="0">
              <a:ln w="12700" cmpd="sng">
                <a:noFill/>
                <a:prstDash val="solid"/>
              </a:ln>
              <a:solidFill>
                <a:srgbClr val="0F9ED5">
                  <a:lumMod val="40000"/>
                  <a:lumOff val="6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nl-NL" sz="2000" b="1" dirty="0">
                <a:uFill>
                  <a:solidFill>
                    <a:srgbClr val="CB2760"/>
                  </a:solidFill>
                </a:uFill>
                <a:latin typeface="Calibri" panose="020F0502020204030204" pitchFamily="34" charset="0"/>
              </a:rPr>
              <a:t>De oorzaak van de nederlaag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7:1-5, 10-13)</a:t>
            </a:r>
          </a:p>
          <a:p>
            <a:pPr>
              <a:spcBef>
                <a:spcPts val="1800"/>
              </a:spcBef>
            </a:pPr>
            <a:r>
              <a:rPr lang="nl-NL" sz="2000" b="1" dirty="0">
                <a:latin typeface="Calibri" panose="020F0502020204030204" pitchFamily="34" charset="0"/>
              </a:rPr>
              <a:t>Ontzet en gekweld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7:6-9)</a:t>
            </a:r>
          </a:p>
          <a:p>
            <a:pPr>
              <a:spcBef>
                <a:spcPts val="1800"/>
              </a:spcBef>
            </a:pPr>
            <a:r>
              <a:rPr lang="nl-NL" sz="2000" b="1" dirty="0">
                <a:latin typeface="Calibri" panose="020F0502020204030204" pitchFamily="34" charset="0"/>
              </a:rPr>
              <a:t>De overtreder ontdekken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7:14-19)</a:t>
            </a:r>
          </a:p>
          <a:p>
            <a:pPr>
              <a:spcBef>
                <a:spcPts val="1800"/>
              </a:spcBef>
            </a:pPr>
            <a:r>
              <a:rPr lang="nl-NL" sz="2000" b="1" dirty="0">
                <a:latin typeface="Calibri" panose="020F0502020204030204" pitchFamily="34" charset="0"/>
              </a:rPr>
              <a:t>De zonde van </a:t>
            </a:r>
            <a:r>
              <a:rPr lang="nl-NL" sz="2000" b="1" dirty="0" err="1">
                <a:latin typeface="Calibri" panose="020F0502020204030204" pitchFamily="34" charset="0"/>
              </a:rPr>
              <a:t>Achan</a:t>
            </a:r>
            <a:r>
              <a:rPr lang="nl-NL" sz="2000" b="1" dirty="0">
                <a:latin typeface="Calibri" panose="020F0502020204030204" pitchFamily="34" charset="0"/>
              </a:rPr>
              <a:t> </a:t>
            </a:r>
            <a:r>
              <a:rPr lang="en" sz="2000" b="1" dirty="0">
                <a:latin typeface="Calibri" panose="020F0502020204030204" pitchFamily="34" charset="0"/>
              </a:rPr>
              <a:t>(</a:t>
            </a:r>
            <a:r>
              <a:rPr lang="nl-NL" sz="2000" b="1" dirty="0">
                <a:latin typeface="Calibri" panose="020F0502020204030204" pitchFamily="34" charset="0"/>
              </a:rPr>
              <a:t>Jozua</a:t>
            </a:r>
            <a:r>
              <a:rPr lang="en" sz="2000" b="1" dirty="0">
                <a:latin typeface="Calibri" panose="020F0502020204030204" pitchFamily="34" charset="0"/>
              </a:rPr>
              <a:t> 7:20-26)</a:t>
            </a:r>
          </a:p>
          <a:p>
            <a:pPr>
              <a:spcBef>
                <a:spcPts val="1800"/>
              </a:spcBef>
            </a:pPr>
            <a:r>
              <a:rPr lang="nl-NL" sz="2000" b="1" dirty="0">
                <a:latin typeface="Calibri" panose="020F0502020204030204" pitchFamily="34" charset="0"/>
              </a:rPr>
              <a:t>Opnieuw zegevieren </a:t>
            </a:r>
            <a:r>
              <a:rPr lang="en" sz="2000" b="1" dirty="0">
                <a:latin typeface="Calibri" panose="020F0502020204030204" pitchFamily="34" charset="0"/>
              </a:rPr>
              <a:t>(J</a:t>
            </a:r>
            <a:r>
              <a:rPr lang="nl-NL" sz="2000" b="1" dirty="0" err="1">
                <a:latin typeface="Calibri" panose="020F0502020204030204" pitchFamily="34" charset="0"/>
              </a:rPr>
              <a:t>Oshua</a:t>
            </a:r>
            <a:r>
              <a:rPr lang="en" sz="2000" b="1" dirty="0">
                <a:latin typeface="Calibri" panose="020F0502020204030204" pitchFamily="34" charset="0"/>
              </a:rPr>
              <a:t> 8:1-29)</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71919" y="161925"/>
            <a:ext cx="6681306"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een onlogische militaire tactiek vielen de muren van Jericho. Israël trok de stad binnen en maakte haar met de grond gelijk. Overwinning! Wiens? Van God, aangezien Israël er weinig mee te maken had.</a:t>
            </a:r>
            <a:endParaRPr lang="en" sz="2000" b="1" dirty="0">
              <a:latin typeface="Calibri" panose="020F0502020204030204" pitchFamily="34" charset="0"/>
            </a:endParaRPr>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67594" y="2487035"/>
            <a:ext cx="6894260"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Toen ze God uiteindelijk ondervroegen, was het antwoord volmondig: Israël heeft gezondigd en kan zijn vijanden niet langer verslaan. Hoe kan het Gods gunst herwinnen?</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AD2EBC14-CC74-FB00-3906-F565C145F22C}"/>
              </a:ext>
            </a:extLst>
          </p:cNvPr>
          <p:cNvSpPr txBox="1"/>
          <p:nvPr/>
        </p:nvSpPr>
        <p:spPr>
          <a:xfrm>
            <a:off x="67594" y="1478368"/>
            <a:ext cx="6685628"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Na een goed doordachte militaire tactiek wint Ai. Nederlaag! Door wie? Door het volk Israël, omdat zij niet op God hadden gerekend.</a:t>
            </a:r>
            <a:endParaRPr lang="en" sz="2000" b="1" dirty="0">
              <a:latin typeface="Calibri" panose="020F0502020204030204" pitchFamily="34" charset="0"/>
            </a:endParaRPr>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52143"/>
            <a:ext cx="9719353" cy="769441"/>
          </a:xfrm>
          <a:prstGeom prst="rect">
            <a:avLst/>
          </a:prstGeom>
          <a:noFill/>
        </p:spPr>
        <p:txBody>
          <a:bodyPr wrap="square">
            <a:spAutoFit/>
          </a:bodyPr>
          <a:lstStyle/>
          <a:p>
            <a:pPr algn="ctr"/>
            <a:r>
              <a:rPr lang="nl-NL"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rPr>
              <a:t>DE OORZAAK VAN DE NEDERLAAG</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1" y="542805"/>
            <a:ext cx="9719354"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Israël heeft gezondigd. Ook hebben zij Mijn verbond, dat Ik hun geboden had, overtreden. Bovendien hebben zij genomen van wat met de ban gewijd was, en ook gestolen, en ook gelogen, en zij hebben het ook bij hun huisraad gelegd.</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Jozua</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0" y="1483307"/>
            <a:ext cx="8722759"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Na het gunstige bericht van de spionnen die naar Jericho waren gestuurd, raadpleegde Jozua God en ontving van Hem de strategie om de stad in te nemen.</a:t>
            </a:r>
            <a:endParaRPr lang="en" sz="2000" b="1" dirty="0">
              <a:latin typeface="Calibri" panose="020F0502020204030204" pitchFamily="34" charset="0"/>
            </a:endParaRPr>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3672" y="1557623"/>
            <a:ext cx="3277828" cy="2053099"/>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510112" y="3904050"/>
            <a:ext cx="6007510"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God had gezien dat "Israël gezondigd heeft". Nergens in de Bijbel wordt de zonde met zulke nuances beschreven: "zij hebben overtreden... Ze hebben genomen... Ze hebben gestolen... Ze hebben gelogen... ze hebben ze bij hun eigen bezittingen gesteld."</a:t>
            </a:r>
            <a:endParaRPr lang="en" sz="2000" b="1" dirty="0">
              <a:latin typeface="Calibri" panose="020F0502020204030204" pitchFamily="34" charset="0"/>
            </a:endParaRPr>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0" y="3199728"/>
            <a:ext cx="8630292"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Maar wat was de echte reden voor de nederlaag, of wat zou de reden zijn geweest voor God om Jozua te vertellen Ai niet aan te vallen? (Jozua 7:11)</a:t>
            </a:r>
            <a:endParaRPr lang="en" sz="2000" b="1" dirty="0">
              <a:latin typeface="Calibri" panose="020F0502020204030204" pitchFamily="34" charset="0"/>
            </a:endParaRPr>
          </a:p>
        </p:txBody>
      </p:sp>
      <p:sp>
        <p:nvSpPr>
          <p:cNvPr id="10" name="CuadroTexto 9">
            <a:extLst>
              <a:ext uri="{FF2B5EF4-FFF2-40B4-BE49-F238E27FC236}">
                <a16:creationId xmlns:a16="http://schemas.microsoft.com/office/drawing/2014/main" id="{4D4529B1-44F2-FDA3-0057-32EA39251C2E}"/>
              </a:ext>
            </a:extLst>
          </p:cNvPr>
          <p:cNvSpPr txBox="1"/>
          <p:nvPr/>
        </p:nvSpPr>
        <p:spPr>
          <a:xfrm>
            <a:off x="-1" y="2187629"/>
            <a:ext cx="863029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Als Jozua, na ontvangst van het rapport van de spionnen die naar Ai waren gestuurd, hetzelfde had gedaan, zou de dood van 36 mensen zijn voorkomen.                                (Jozua 7:1-5)</a:t>
            </a:r>
            <a:endParaRPr lang="en" sz="2000" b="1" dirty="0">
              <a:latin typeface="Calibri" panose="020F0502020204030204" pitchFamily="34" charset="0"/>
            </a:endParaRPr>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07510"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Let op het meervoud. De zonde werd begaan door één man, maar God hield het hele volk verantwoordelijk. Zij hadden het verbond verbroken; De zonde moest worden uitgeroeid, zodat het kon worden hersteld .</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C0DADE8B-B461-C4AE-3D0D-B9133E899AC6}"/>
              </a:ext>
            </a:extLst>
          </p:cNvPr>
          <p:cNvSpPr txBox="1"/>
          <p:nvPr/>
        </p:nvSpPr>
        <p:spPr>
          <a:xfrm>
            <a:off x="10282824" y="178993"/>
            <a:ext cx="1249488" cy="307168"/>
          </a:xfrm>
          <a:prstGeom prst="roundRect">
            <a:avLst>
              <a:gd name="adj" fmla="val 14029"/>
            </a:avLst>
          </a:prstGeom>
          <a:solidFill>
            <a:srgbClr val="FFE083"/>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174EA0"/>
                </a:solidFill>
                <a:effectLst>
                  <a:innerShdw blurRad="63500" dist="50800" dir="13500000">
                    <a:srgbClr val="000000">
                      <a:alpha val="50000"/>
                    </a:srgbClr>
                  </a:innerShdw>
                </a:effectLst>
                <a:latin typeface="Comic Sans MS" panose="030F0702030302020204" pitchFamily="66" charset="0"/>
              </a:rPr>
              <a:t>zondag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750" fill="hold"/>
                                        <p:tgtEl>
                                          <p:spTgt spid="2"/>
                                        </p:tgtEl>
                                        <p:attrNameLst>
                                          <p:attrName>ppt_x</p:attrName>
                                        </p:attrNameLst>
                                      </p:cBhvr>
                                      <p:tavLst>
                                        <p:tav tm="0">
                                          <p:val>
                                            <p:strVal val="0-#ppt_w/2"/>
                                          </p:val>
                                        </p:tav>
                                        <p:tav tm="100000">
                                          <p:val>
                                            <p:strVal val="#ppt_x"/>
                                          </p:val>
                                        </p:tav>
                                      </p:tavLst>
                                    </p:anim>
                                    <p:anim calcmode="lin" valueType="num">
                                      <p:cBhvr additive="base">
                                        <p:cTn id="2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amond(out)">
                                      <p:cBhvr>
                                        <p:cTn id="36" dur="750"/>
                                        <p:tgtEl>
                                          <p:spTgt spid="4"/>
                                        </p:tgtEl>
                                      </p:cBhvr>
                                    </p:animEffect>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style.rotation</p:attrName>
                                        </p:attrNameLst>
                                      </p:cBhvr>
                                      <p:tavLst>
                                        <p:tav tm="0">
                                          <p:val>
                                            <p:fltVal val="360"/>
                                          </p:val>
                                        </p:tav>
                                        <p:tav tm="100000">
                                          <p:val>
                                            <p:fltVal val="0"/>
                                          </p:val>
                                        </p:tav>
                                      </p:tavLst>
                                    </p:anim>
                                    <p:animEffect transition="in" filter="fade">
                                      <p:cBhvr>
                                        <p:cTn id="58" dur="500"/>
                                        <p:tgtEl>
                                          <p:spTgt spid="16"/>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1818526" y="-38100"/>
            <a:ext cx="10373473" cy="769441"/>
          </a:xfrm>
          <a:prstGeom prst="rect">
            <a:avLst/>
          </a:prstGeom>
          <a:noFill/>
        </p:spPr>
        <p:txBody>
          <a:bodyPr wrap="square">
            <a:spAutoFit/>
          </a:bodyPr>
          <a:lstStyle/>
          <a:p>
            <a:pPr algn="ctr"/>
            <a:r>
              <a:rPr lang="nl-NL"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ONTZET EN GEKWELD</a:t>
            </a:r>
            <a:endPar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2095928" y="649117"/>
            <a:ext cx="9967484" cy="923330"/>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 b="1" dirty="0">
                <a:solidFill>
                  <a:schemeClr val="accent5">
                    <a:lumMod val="75000"/>
                  </a:schemeClr>
                </a:solidFill>
                <a:latin typeface="Comic Sans MS" panose="030F0702030302020204" pitchFamily="66" charset="0"/>
              </a:rPr>
              <a:t>“</a:t>
            </a:r>
            <a:r>
              <a:rPr lang="nl-NL" b="1" dirty="0">
                <a:solidFill>
                  <a:schemeClr val="accent5">
                    <a:lumMod val="75000"/>
                  </a:schemeClr>
                </a:solidFill>
                <a:latin typeface="Comic Sans MS" panose="030F0702030302020204" pitchFamily="66" charset="0"/>
              </a:rPr>
              <a:t>En Jozua zei: Ach, Heere </a:t>
            </a:r>
            <a:r>
              <a:rPr lang="nl-NL" b="1" dirty="0" err="1">
                <a:solidFill>
                  <a:schemeClr val="accent5">
                    <a:lumMod val="75000"/>
                  </a:schemeClr>
                </a:solidFill>
                <a:latin typeface="Comic Sans MS" panose="030F0702030302020204" pitchFamily="66" charset="0"/>
              </a:rPr>
              <a:t>HEERE</a:t>
            </a:r>
            <a:r>
              <a:rPr lang="nl-NL" b="1" dirty="0">
                <a:solidFill>
                  <a:schemeClr val="accent5">
                    <a:lumMod val="75000"/>
                  </a:schemeClr>
                </a:solidFill>
                <a:latin typeface="Comic Sans MS" panose="030F0702030302020204" pitchFamily="66" charset="0"/>
              </a:rPr>
              <a:t>, waarom hebt U dit volk de Jordaan toch laten oversteken, om ons in de hand van de Amorieten te geven, om ons om te brengen? Hadden wij maar besloten aan de overzijde van de Jordaan te blijven!</a:t>
            </a:r>
            <a:r>
              <a:rPr lang="en" b="1" dirty="0">
                <a:solidFill>
                  <a:schemeClr val="accent5">
                    <a:lumMod val="75000"/>
                  </a:schemeClr>
                </a:solidFill>
                <a:latin typeface="Comic Sans MS" panose="030F0702030302020204" pitchFamily="66" charset="0"/>
              </a:rPr>
              <a:t>’ ” </a:t>
            </a:r>
            <a:r>
              <a:rPr lang="en" sz="1400" b="1" dirty="0">
                <a:solidFill>
                  <a:schemeClr val="accent5">
                    <a:lumMod val="75000"/>
                  </a:schemeClr>
                </a:solidFill>
                <a:latin typeface="Comic Sans MS" panose="030F0702030302020204" pitchFamily="66" charset="0"/>
              </a:rPr>
              <a:t>(</a:t>
            </a:r>
            <a:r>
              <a:rPr lang="nl-NL" sz="1400" b="1" dirty="0">
                <a:solidFill>
                  <a:schemeClr val="accent5">
                    <a:lumMod val="75000"/>
                  </a:schemeClr>
                </a:solidFill>
                <a:latin typeface="Comic Sans MS" panose="030F0702030302020204" pitchFamily="66" charset="0"/>
              </a:rPr>
              <a:t>Jozua</a:t>
            </a:r>
            <a:r>
              <a:rPr lang="en" sz="1400" b="1" dirty="0">
                <a:solidFill>
                  <a:schemeClr val="accent5">
                    <a:lumMod val="75000"/>
                  </a:schemeClr>
                </a:solidFill>
                <a:latin typeface="Comic Sans MS" panose="030F0702030302020204" pitchFamily="66" charset="0"/>
              </a:rPr>
              <a:t> 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5" y="1663170"/>
            <a:ext cx="8660683"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Jozua en de ouderlingen waren ontzet door de nederlaag bij Ai, en ze toonden duidelijke tekenen van rouw (Joz. 7:6).</a:t>
            </a:r>
            <a:endParaRPr lang="en" sz="2000" b="1" dirty="0">
              <a:latin typeface="Calibri" panose="020F0502020204030204" pitchFamily="34"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Jozua's geest was echter niet dezelfde als die van de Israëlieten in de woestijn. Zijn klacht was niet ingegeven door teleurstelling, maar door angst dat Gods naam onteerd zou worden onder de heidenen (Jozua 7:8-9).</a:t>
            </a:r>
            <a:endParaRPr lang="en" sz="2000" b="1" dirty="0">
              <a:latin typeface="Calibri" panose="020F0502020204030204" pitchFamily="34" charset="0"/>
            </a:endParaRP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Jozua reageert dan met een driftbui die lijkt op de herhaalde reactie van Israël tijdens hun 40 jaar zwerven: "Waarom hebt u ons naar de overkant gebracht...? Waren we maar tevreden geweest om te blijven...!" (Jozua 7:7).</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31315" y="5064387"/>
            <a:ext cx="5177048"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Hij zag duidelijk dat Gods karakter door ongelovigen geïnterpreteerd zou worden op basis van hoe Zijn volk handelde. Vandaag de dag zijn we nog steeds Gods getuigenis in de wereld. Wat een grote verantwoordelijkheid!</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2680112C-86E2-10B1-903E-8D33043432D4}"/>
              </a:ext>
            </a:extLst>
          </p:cNvPr>
          <p:cNvSpPr txBox="1"/>
          <p:nvPr/>
        </p:nvSpPr>
        <p:spPr>
          <a:xfrm>
            <a:off x="214150" y="193036"/>
            <a:ext cx="1249488" cy="307168"/>
          </a:xfrm>
          <a:prstGeom prst="roundRect">
            <a:avLst>
              <a:gd name="adj" fmla="val 14029"/>
            </a:avLst>
          </a:prstGeom>
          <a:solidFill>
            <a:schemeClr val="bg1"/>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BE48B8"/>
                </a:solidFill>
                <a:effectLst>
                  <a:innerShdw blurRad="63500" dist="50800" dir="13500000">
                    <a:srgbClr val="000000">
                      <a:alpha val="50000"/>
                    </a:srgbClr>
                  </a:innerShdw>
                </a:effectLst>
                <a:latin typeface="Comic Sans MS" panose="030F0702030302020204" pitchFamily="66" charset="0"/>
              </a:rPr>
              <a:t>maandag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upRight)">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33944"/>
            <a:ext cx="8681884" cy="769441"/>
          </a:xfrm>
          <a:prstGeom prst="rect">
            <a:avLst/>
          </a:prstGeom>
          <a:noFill/>
        </p:spPr>
        <p:txBody>
          <a:bodyPr wrap="square">
            <a:spAutoFit/>
          </a:bodyPr>
          <a:lstStyle/>
          <a:p>
            <a:pPr algn="ctr"/>
            <a:r>
              <a:rPr lang="nl-NL"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Calibri" panose="020F0502020204030204" pitchFamily="34" charset="0"/>
              </a:rPr>
              <a:t>DE OVERTREDER ONTDEKKEN</a:t>
            </a:r>
            <a:endPar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79B7115B-E2AA-9267-6FB1-64BA667ACBD2}"/>
              </a:ext>
            </a:extLst>
          </p:cNvPr>
          <p:cNvSpPr txBox="1"/>
          <p:nvPr/>
        </p:nvSpPr>
        <p:spPr>
          <a:xfrm>
            <a:off x="51156" y="697025"/>
            <a:ext cx="8850098" cy="1200329"/>
          </a:xfrm>
          <a:prstGeom prst="rect">
            <a:avLst/>
          </a:prstGeom>
          <a:noFill/>
        </p:spPr>
        <p:txBody>
          <a:bodyPr wrap="square">
            <a:spAutoFit/>
          </a:bodyPr>
          <a:lstStyle/>
          <a:p>
            <a:pPr algn="ctr"/>
            <a:r>
              <a:rPr lang="en" b="1" spc="-40" dirty="0">
                <a:solidFill>
                  <a:srgbClr val="C2E49C"/>
                </a:solidFill>
                <a:effectLst>
                  <a:glow rad="88900">
                    <a:srgbClr val="8F3503"/>
                  </a:glow>
                  <a:outerShdw blurRad="38100" dist="38100" dir="2700000" algn="tl">
                    <a:srgbClr val="973803"/>
                  </a:outerShdw>
                </a:effectLst>
                <a:latin typeface="Comic Sans MS" panose="030F0702030302020204" pitchFamily="66" charset="0"/>
              </a:rPr>
              <a:t>“</a:t>
            </a:r>
            <a:r>
              <a:rPr lang="nl-NL" b="1" spc="-40" dirty="0">
                <a:solidFill>
                  <a:srgbClr val="C2E49C"/>
                </a:solidFill>
                <a:effectLst>
                  <a:glow rad="88900">
                    <a:srgbClr val="8F3503"/>
                  </a:glow>
                  <a:outerShdw blurRad="38100" dist="38100" dir="2700000" algn="tl">
                    <a:srgbClr val="973803"/>
                  </a:outerShdw>
                </a:effectLst>
                <a:latin typeface="Comic Sans MS" panose="030F0702030302020204" pitchFamily="66" charset="0"/>
              </a:rPr>
              <a:t>U moet in de ochtend per stam naar voren komen. En het zal gebeuren dat de stam die de HEERE aanwijst, per geslacht naar voren zal komen; en het geslacht dat de HEERE aanwijst, zal per familie naar voren komen; en de familie die de HEERE aanwijst, zal man voor man naar voren komen</a:t>
            </a:r>
            <a:r>
              <a:rPr lang="en" b="1" spc="-40" dirty="0">
                <a:solidFill>
                  <a:srgbClr val="C2E49C"/>
                </a:solidFill>
                <a:effectLst>
                  <a:glow rad="88900">
                    <a:srgbClr val="8F3503"/>
                  </a:glow>
                  <a:outerShdw blurRad="38100" dist="38100" dir="2700000" algn="tl">
                    <a:srgbClr val="973803"/>
                  </a:outerShdw>
                </a:effectLst>
                <a:latin typeface="Comic Sans MS" panose="030F0702030302020204" pitchFamily="66" charset="0"/>
              </a:rPr>
              <a:t>.” </a:t>
            </a:r>
            <a:r>
              <a:rPr lang="en" sz="1400" b="1" spc="-40" dirty="0">
                <a:solidFill>
                  <a:srgbClr val="C2E49C"/>
                </a:solidFill>
                <a:effectLst>
                  <a:glow rad="88900">
                    <a:srgbClr val="8F3503"/>
                  </a:glow>
                  <a:outerShdw blurRad="38100" dist="38100" dir="2700000" algn="tl">
                    <a:srgbClr val="973803"/>
                  </a:outerShdw>
                </a:effectLst>
                <a:latin typeface="Comic Sans MS" panose="030F0702030302020204" pitchFamily="66" charset="0"/>
              </a:rPr>
              <a:t>(Jozua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0" y="2033290"/>
            <a:ext cx="8901253" cy="1323439"/>
          </a:xfrm>
          <a:prstGeom prst="rect">
            <a:avLst/>
          </a:prstGeom>
          <a:noFill/>
        </p:spPr>
        <p:txBody>
          <a:bodyPr wrap="square" rtlCol="0">
            <a:spAutoFit/>
          </a:bodyPr>
          <a:lstStyle/>
          <a:p>
            <a:pPr>
              <a:spcBef>
                <a:spcPts val="600"/>
              </a:spcBef>
            </a:pPr>
            <a:r>
              <a:rPr lang="nl-NL" sz="2000" b="1" spc="-40" dirty="0">
                <a:latin typeface="Calibri" panose="020F0502020204030204" pitchFamily="34" charset="0"/>
              </a:rPr>
              <a:t>Om de gemeenschappelijke zonde (de schuld van het hele volk) weg te nemen, moest de zondaar worden geëlimineerd (Joz. 7:15). Uitgeschakeld? Zou het hem niet vergeven worden als hij berouw had? Natuurlijk zou hij dat doen! Maar </a:t>
            </a:r>
            <a:r>
              <a:rPr lang="nl-NL" sz="2000" b="1" spc="-40" dirty="0" err="1">
                <a:latin typeface="Calibri" panose="020F0502020204030204" pitchFamily="34" charset="0"/>
              </a:rPr>
              <a:t>Achan</a:t>
            </a:r>
            <a:r>
              <a:rPr lang="nl-NL" sz="2000" b="1" spc="-40" dirty="0">
                <a:latin typeface="Calibri" panose="020F0502020204030204" pitchFamily="34" charset="0"/>
              </a:rPr>
              <a:t> toonde geen teken van oprecht berouw (en hij had genoeg gelegenheden om dat te doen).</a:t>
            </a:r>
            <a:endParaRPr lang="en" sz="2000" b="1" spc="-40" dirty="0">
              <a:latin typeface="Calibri" panose="020F0502020204030204" pitchFamily="34" charset="0"/>
            </a:endParaRPr>
          </a:p>
        </p:txBody>
      </p:sp>
      <p:sp>
        <p:nvSpPr>
          <p:cNvPr id="8" name="CuadroTexto 7">
            <a:extLst>
              <a:ext uri="{FF2B5EF4-FFF2-40B4-BE49-F238E27FC236}">
                <a16:creationId xmlns:a16="http://schemas.microsoft.com/office/drawing/2014/main" id="{4BE24C83-B459-7209-55E4-017BE55643F7}"/>
              </a:ext>
            </a:extLst>
          </p:cNvPr>
          <p:cNvSpPr txBox="1"/>
          <p:nvPr/>
        </p:nvSpPr>
        <p:spPr>
          <a:xfrm>
            <a:off x="4274049" y="5149840"/>
            <a:ext cx="7917950"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weerspiegeling van goddelijke vriendelijkheid en liefde vroeg Jozua </a:t>
            </a:r>
            <a:r>
              <a:rPr lang="nl-NL" sz="2000" b="1" dirty="0" err="1">
                <a:latin typeface="Calibri" panose="020F0502020204030204" pitchFamily="34" charset="0"/>
              </a:rPr>
              <a:t>Achan</a:t>
            </a:r>
            <a:r>
              <a:rPr lang="nl-NL" sz="2000" b="1" dirty="0">
                <a:latin typeface="Calibri" panose="020F0502020204030204" pitchFamily="34" charset="0"/>
              </a:rPr>
              <a:t> om zijn zonde te belijden (Jozua 7:19).</a:t>
            </a:r>
            <a:endParaRPr lang="en" sz="2000" b="1" dirty="0">
              <a:latin typeface="Calibri" panose="020F0502020204030204" pitchFamily="34" charset="0"/>
            </a:endParaRP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369117516"/>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901254" y="730113"/>
            <a:ext cx="3143106" cy="247542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261" y="3917924"/>
            <a:ext cx="3800474"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274049" y="5842337"/>
            <a:ext cx="7917951"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De zaak van </a:t>
            </a:r>
            <a:r>
              <a:rPr lang="nl-NL" sz="2000" b="1" dirty="0" err="1">
                <a:latin typeface="Calibri" panose="020F0502020204030204" pitchFamily="34" charset="0"/>
              </a:rPr>
              <a:t>Achan</a:t>
            </a:r>
            <a:r>
              <a:rPr lang="nl-NL" sz="2000" b="1" dirty="0">
                <a:latin typeface="Calibri" panose="020F0502020204030204" pitchFamily="34" charset="0"/>
              </a:rPr>
              <a:t> werd verloren. Hij beleed, maar Hij vroeg niet om vergeving (Joz. 7:20). Toch treurde God over zijn hardheid van hart, die tot uiting kwam in elke oproep tot bekering.</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E6A5EA28-640C-60E3-FB9B-42D8B48691AF}"/>
              </a:ext>
            </a:extLst>
          </p:cNvPr>
          <p:cNvSpPr txBox="1"/>
          <p:nvPr/>
        </p:nvSpPr>
        <p:spPr>
          <a:xfrm>
            <a:off x="8856000" y="180000"/>
            <a:ext cx="1249488" cy="307168"/>
          </a:xfrm>
          <a:prstGeom prst="roundRect">
            <a:avLst>
              <a:gd name="adj" fmla="val 14029"/>
            </a:avLst>
          </a:prstGeom>
          <a:solidFill>
            <a:schemeClr val="bg1"/>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A43D02"/>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BE48B8"/>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 presetClass="entr" presetSubtype="1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0-#ppt_w/2"/>
                                          </p:val>
                                        </p:tav>
                                        <p:tav tm="100000">
                                          <p:val>
                                            <p:strVal val="#ppt_x"/>
                                          </p:val>
                                        </p:tav>
                                      </p:tavLst>
                                    </p:anim>
                                    <p:anim calcmode="lin" valueType="num">
                                      <p:cBhvr additive="base">
                                        <p:cTn id="3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40" dur="500"/>
                                        <p:tgtEl>
                                          <p:spTgt spid="10">
                                            <p:graphicEl>
                                              <a:dgm id="{9308B733-DDE9-463D-B881-2ED72E2CCDA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5" dur="500"/>
                                        <p:tgtEl>
                                          <p:spTgt spid="10">
                                            <p:graphicEl>
                                              <a:dgm id="{19F734BA-5F3B-459D-8DBE-57F6531A6D24}"/>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9" dur="500"/>
                                        <p:tgtEl>
                                          <p:spTgt spid="10">
                                            <p:graphicEl>
                                              <a:dgm id="{38FC698C-3944-4519-B767-FB982AE32008}"/>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54" dur="500"/>
                                        <p:tgtEl>
                                          <p:spTgt spid="10">
                                            <p:graphicEl>
                                              <a:dgm id="{2DC59288-CCE7-479C-AEF5-2C7D90B217E1}"/>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9" dur="500"/>
                                        <p:tgtEl>
                                          <p:spTgt spid="10">
                                            <p:graphicEl>
                                              <a:dgm id="{4125DFF6-83D5-4277-A491-D308568C91A2}"/>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63" dur="500"/>
                                        <p:tgtEl>
                                          <p:spTgt spid="10">
                                            <p:graphicEl>
                                              <a:dgm id="{A539587E-FC17-4E5E-A50B-408C4107643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8" dur="500"/>
                                        <p:tgtEl>
                                          <p:spTgt spid="10">
                                            <p:graphicEl>
                                              <a:dgm id="{4A66EC69-65EE-4ECD-AA81-1FAEECF1D4F5}"/>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73" dur="500"/>
                                        <p:tgtEl>
                                          <p:spTgt spid="10">
                                            <p:graphicEl>
                                              <a:dgm id="{8B0524A4-A0AE-462B-BF0C-4EC968739FD0}"/>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7" dur="500"/>
                                        <p:tgtEl>
                                          <p:spTgt spid="10">
                                            <p:graphicEl>
                                              <a:dgm id="{851D1B37-6643-4D62-9601-E0058D220A5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82" dur="500"/>
                                        <p:tgtEl>
                                          <p:spTgt spid="10">
                                            <p:graphicEl>
                                              <a:dgm id="{46961188-8AC9-41D6-BF58-E21BEC8B3A81}"/>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7" dur="500"/>
                                        <p:tgtEl>
                                          <p:spTgt spid="10">
                                            <p:graphicEl>
                                              <a:dgm id="{66871472-CE64-47CE-A810-30A567E2798E}"/>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91" dur="500"/>
                                        <p:tgtEl>
                                          <p:spTgt spid="10">
                                            <p:graphicEl>
                                              <a:dgm id="{C9568CFF-9A3C-4C28-9546-D376128FA9E6}"/>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6" dur="500"/>
                                        <p:tgtEl>
                                          <p:spTgt spid="10">
                                            <p:graphicEl>
                                              <a:dgm id="{123C8EFC-2789-4603-91BF-EEF6B7C2ED8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101" dur="500"/>
                                        <p:tgtEl>
                                          <p:spTgt spid="10">
                                            <p:graphicEl>
                                              <a:dgm id="{8D6A8B27-3F09-4C5F-9F28-4492D09B8235}"/>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5" dur="500"/>
                                        <p:tgtEl>
                                          <p:spTgt spid="10">
                                            <p:graphicEl>
                                              <a:dgm id="{81494637-307B-48EF-8F7B-31E6C2D3C389}"/>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 calcmode="lin" valueType="num">
                                      <p:cBhvr>
                                        <p:cTn id="110" dur="500" fill="hold"/>
                                        <p:tgtEl>
                                          <p:spTgt spid="15"/>
                                        </p:tgtEl>
                                        <p:attrNameLst>
                                          <p:attrName>ppt_w</p:attrName>
                                        </p:attrNameLst>
                                      </p:cBhvr>
                                      <p:tavLst>
                                        <p:tav tm="0">
                                          <p:val>
                                            <p:fltVal val="0"/>
                                          </p:val>
                                        </p:tav>
                                        <p:tav tm="100000">
                                          <p:val>
                                            <p:strVal val="#ppt_w"/>
                                          </p:val>
                                        </p:tav>
                                      </p:tavLst>
                                    </p:anim>
                                    <p:anim calcmode="lin" valueType="num">
                                      <p:cBhvr>
                                        <p:cTn id="111" dur="500" fill="hold"/>
                                        <p:tgtEl>
                                          <p:spTgt spid="15"/>
                                        </p:tgtEl>
                                        <p:attrNameLst>
                                          <p:attrName>ppt_h</p:attrName>
                                        </p:attrNameLst>
                                      </p:cBhvr>
                                      <p:tavLst>
                                        <p:tav tm="0">
                                          <p:val>
                                            <p:fltVal val="0"/>
                                          </p:val>
                                        </p:tav>
                                        <p:tav tm="100000">
                                          <p:val>
                                            <p:strVal val="#ppt_h"/>
                                          </p:val>
                                        </p:tav>
                                      </p:tavLst>
                                    </p:anim>
                                    <p:animEffect transition="in" filter="fade">
                                      <p:cBhvr>
                                        <p:cTn id="112" dur="500"/>
                                        <p:tgtEl>
                                          <p:spTgt spid="15"/>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wipe(left)">
                                      <p:cBhvr>
                                        <p:cTn id="116" dur="500"/>
                                        <p:tgtEl>
                                          <p:spTgt spid="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nl-NL" sz="4400" b="1" spc="600" dirty="0">
                <a:ln/>
                <a:solidFill>
                  <a:srgbClr val="FFD03B"/>
                </a:solidFill>
                <a:latin typeface="Calibri" panose="020F0502020204030204" pitchFamily="34" charset="0"/>
              </a:rPr>
              <a:t>DE ZONDE VAN ACHAN</a:t>
            </a:r>
            <a:endParaRPr lang="en" sz="4400" b="1" spc="600" noProof="0" dirty="0">
              <a:ln/>
              <a:solidFill>
                <a:srgbClr val="FFD03B"/>
              </a:solidFill>
              <a:latin typeface="Calibri" panose="020F0502020204030204" pitchFamily="34" charset="0"/>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792361" y="671975"/>
            <a:ext cx="9350477" cy="1200329"/>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Want ik zag onder de buit een mooie kostbare Babylonische mantel, tweehonderd sikkel zilver, en een goudstaaf met een gewicht van vijftig sikkel. Ik begeerde ze en nam ze mee. En zie, ze zijn verborgen in de grond, in het midden van mijn tent, en het zilver eronder.</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Jozua</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83044" y="2277262"/>
            <a:ext cx="6994032"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Jozua vroeg </a:t>
            </a:r>
            <a:r>
              <a:rPr lang="nl-NL" sz="2000" b="1" dirty="0" err="1">
                <a:latin typeface="Calibri" panose="020F0502020204030204" pitchFamily="34" charset="0"/>
              </a:rPr>
              <a:t>Achan</a:t>
            </a:r>
            <a:r>
              <a:rPr lang="nl-NL" sz="2000" b="1" dirty="0">
                <a:latin typeface="Calibri" panose="020F0502020204030204" pitchFamily="34" charset="0"/>
              </a:rPr>
              <a:t> om God te verheerlijken en zijn zonde te belijden (Joz. 7:19). Het was zijn laatste kans. Als hij, toen hij bekende, zou om vergeving hebben gevraagd... Maar dat deed hij niet, en er was geen vergeving voor hem (Num. 15:30-31).</a:t>
            </a:r>
            <a:endParaRPr lang="en" sz="2000" b="1" dirty="0">
              <a:latin typeface="Calibri" panose="020F0502020204030204" pitchFamily="34" charset="0"/>
            </a:endParaRP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274110366"/>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075" y="590619"/>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716115" y="4932298"/>
            <a:ext cx="2360961"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De beslissingen die </a:t>
            </a:r>
            <a:r>
              <a:rPr lang="nl-NL" sz="2000" b="1" dirty="0" err="1">
                <a:latin typeface="Calibri" panose="020F0502020204030204" pitchFamily="34" charset="0"/>
              </a:rPr>
              <a:t>Achan</a:t>
            </a:r>
            <a:r>
              <a:rPr lang="nl-NL" sz="2000" b="1" dirty="0">
                <a:latin typeface="Calibri" panose="020F0502020204030204" pitchFamily="34" charset="0"/>
              </a:rPr>
              <a:t> in Jericho nam, stonden lijnrecht tegenover die van </a:t>
            </a:r>
            <a:r>
              <a:rPr lang="nl-NL" sz="2000" b="1" dirty="0" err="1">
                <a:latin typeface="Calibri" panose="020F0502020204030204" pitchFamily="34" charset="0"/>
              </a:rPr>
              <a:t>Rachab</a:t>
            </a:r>
            <a:r>
              <a:rPr lang="nl-NL" sz="2000" b="1" dirty="0">
                <a:latin typeface="Calibri" panose="020F0502020204030204" pitchFamily="34" charset="0"/>
              </a:rPr>
              <a:t>:</a:t>
            </a:r>
            <a:endParaRPr lang="en" sz="2000" b="1" dirty="0">
              <a:latin typeface="Calibri" panose="020F0502020204030204" pitchFamily="34" charset="0"/>
            </a:endParaRP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4412" y="5013637"/>
            <a:ext cx="1335067" cy="174112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1458" y="5010692"/>
            <a:ext cx="1402716" cy="1741122"/>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166153" y="5010692"/>
            <a:ext cx="1407983" cy="1741122"/>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83044" y="3562528"/>
            <a:ext cx="7086388"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Net als Eva 'zag', 'begeerde' en 'nam' </a:t>
            </a:r>
            <a:r>
              <a:rPr lang="nl-NL" sz="2000" b="1" dirty="0" err="1">
                <a:latin typeface="Calibri" panose="020F0502020204030204" pitchFamily="34" charset="0"/>
              </a:rPr>
              <a:t>Achan</a:t>
            </a:r>
            <a:r>
              <a:rPr lang="nl-NL" sz="2000" b="1" dirty="0">
                <a:latin typeface="Calibri" panose="020F0502020204030204" pitchFamily="34" charset="0"/>
              </a:rPr>
              <a:t> en zijn zonde trof velen (Gen. 3:6). Net als Ananias en </a:t>
            </a:r>
            <a:r>
              <a:rPr lang="nl-NL" sz="2000" b="1" dirty="0" err="1">
                <a:latin typeface="Calibri" panose="020F0502020204030204" pitchFamily="34" charset="0"/>
              </a:rPr>
              <a:t>Saffira</a:t>
            </a:r>
            <a:r>
              <a:rPr lang="nl-NL" sz="2000" b="1" dirty="0">
                <a:latin typeface="Calibri" panose="020F0502020204030204" pitchFamily="34" charset="0"/>
              </a:rPr>
              <a:t> nam </a:t>
            </a:r>
            <a:r>
              <a:rPr lang="nl-NL" sz="2000" b="1" dirty="0" err="1">
                <a:latin typeface="Calibri" panose="020F0502020204030204" pitchFamily="34" charset="0"/>
              </a:rPr>
              <a:t>Achan</a:t>
            </a:r>
            <a:r>
              <a:rPr lang="nl-NL" sz="2000" b="1" dirty="0">
                <a:latin typeface="Calibri" panose="020F0502020204030204" pitchFamily="34" charset="0"/>
              </a:rPr>
              <a:t> een deel van de vervloekte dingen die aan God waren opgedragen en betaalde ervoor (Handelingen 5:1-2).</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7D2B410F-A67C-4FB2-FDAD-DB5A5132D919}"/>
              </a:ext>
            </a:extLst>
          </p:cNvPr>
          <p:cNvSpPr txBox="1"/>
          <p:nvPr/>
        </p:nvSpPr>
        <p:spPr>
          <a:xfrm>
            <a:off x="1410489" y="116353"/>
            <a:ext cx="1249488" cy="307168"/>
          </a:xfrm>
          <a:prstGeom prst="roundRect">
            <a:avLst>
              <a:gd name="adj" fmla="val 14029"/>
            </a:avLst>
          </a:prstGeom>
          <a:solidFill>
            <a:srgbClr val="FED33D"/>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454D50"/>
                </a:solidFill>
                <a:effectLst>
                  <a:innerShdw blurRad="63500" dist="50800" dir="13500000">
                    <a:srgbClr val="000000">
                      <a:alpha val="50000"/>
                    </a:srgbClr>
                  </a:innerShdw>
                </a:effectLst>
                <a:latin typeface="Comic Sans MS" panose="030F0702030302020204" pitchFamily="66" charset="0"/>
              </a:rPr>
              <a:t>woensdag</a:t>
            </a:r>
            <a:r>
              <a:rPr lang="nl-NL" sz="1600" b="1" kern="0" spc="50" dirty="0">
                <a:ln w="0"/>
                <a:solidFill>
                  <a:srgbClr val="BE48B8"/>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1+#ppt_w/2"/>
                                          </p:val>
                                        </p:tav>
                                        <p:tav tm="100000">
                                          <p:val>
                                            <p:strVal val="#ppt_x"/>
                                          </p:val>
                                        </p:tav>
                                      </p:tavLst>
                                    </p:anim>
                                    <p:anim calcmode="lin" valueType="num">
                                      <p:cBhvr additive="base">
                                        <p:cTn id="2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par>
                                <p:cTn id="42" presetID="31" presetClass="entr" presetSubtype="0" fill="hold" nodeType="withEffect">
                                  <p:stCondLst>
                                    <p:cond delay="5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fltVal val="0"/>
                                          </p:val>
                                        </p:tav>
                                        <p:tav tm="100000">
                                          <p:val>
                                            <p:strVal val="#ppt_w"/>
                                          </p:val>
                                        </p:tav>
                                      </p:tavLst>
                                    </p:anim>
                                    <p:anim calcmode="lin" valueType="num">
                                      <p:cBhvr>
                                        <p:cTn id="57" dur="1000" fill="hold"/>
                                        <p:tgtEl>
                                          <p:spTgt spid="17"/>
                                        </p:tgtEl>
                                        <p:attrNameLst>
                                          <p:attrName>ppt_h</p:attrName>
                                        </p:attrNameLst>
                                      </p:cBhvr>
                                      <p:tavLst>
                                        <p:tav tm="0">
                                          <p:val>
                                            <p:fltVal val="0"/>
                                          </p:val>
                                        </p:tav>
                                        <p:tav tm="100000">
                                          <p:val>
                                            <p:strVal val="#ppt_h"/>
                                          </p:val>
                                        </p:tav>
                                      </p:tavLst>
                                    </p:anim>
                                    <p:anim calcmode="lin" valueType="num">
                                      <p:cBhvr>
                                        <p:cTn id="58" dur="1000" fill="hold"/>
                                        <p:tgtEl>
                                          <p:spTgt spid="17"/>
                                        </p:tgtEl>
                                        <p:attrNameLst>
                                          <p:attrName>style.rotation</p:attrName>
                                        </p:attrNameLst>
                                      </p:cBhvr>
                                      <p:tavLst>
                                        <p:tav tm="0">
                                          <p:val>
                                            <p:fltVal val="90"/>
                                          </p:val>
                                        </p:tav>
                                        <p:tav tm="100000">
                                          <p:val>
                                            <p:fltVal val="0"/>
                                          </p:val>
                                        </p:tav>
                                      </p:tavLst>
                                    </p:anim>
                                    <p:animEffect transition="in" filter="fade">
                                      <p:cBhvr>
                                        <p:cTn id="59" dur="1000"/>
                                        <p:tgtEl>
                                          <p:spTgt spid="17"/>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8"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D762FCA2-1F16-453B-8338-91AE300D7FA7}"/>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73"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5" dur="500"/>
                                        <p:tgtEl>
                                          <p:spTgt spid="7">
                                            <p:graphicEl>
                                              <a:dgm id="{B24EC25B-8508-41A4-8261-EEF25028239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80" dur="1000"/>
                                        <p:tgtEl>
                                          <p:spTgt spid="7">
                                            <p:graphicEl>
                                              <a:dgm id="{5ED71C70-9444-4F7A-9D93-BC9CD35AAB8A}"/>
                                            </p:graphicEl>
                                          </p:spTgt>
                                        </p:tgtEl>
                                      </p:cBhvr>
                                    </p:animEffect>
                                    <p:anim calcmode="lin" valueType="num">
                                      <p:cBhvr>
                                        <p:cTn id="81"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5" dur="1000"/>
                                        <p:tgtEl>
                                          <p:spTgt spid="7">
                                            <p:graphicEl>
                                              <a:dgm id="{07093696-C43E-4229-A405-013EC27DEA85}"/>
                                            </p:graphicEl>
                                          </p:spTgt>
                                        </p:tgtEl>
                                      </p:cBhvr>
                                    </p:animEffect>
                                    <p:anim calcmode="lin" valueType="num">
                                      <p:cBhvr>
                                        <p:cTn id="86"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7"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92" dur="1000"/>
                                        <p:tgtEl>
                                          <p:spTgt spid="7">
                                            <p:graphicEl>
                                              <a:dgm id="{E7C7B1D9-907F-435B-A212-8F4FD25F36D7}"/>
                                            </p:graphicEl>
                                          </p:spTgt>
                                        </p:tgtEl>
                                      </p:cBhvr>
                                    </p:animEffect>
                                    <p:anim calcmode="lin" valueType="num">
                                      <p:cBhvr>
                                        <p:cTn id="93"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7" dur="1000"/>
                                        <p:tgtEl>
                                          <p:spTgt spid="7">
                                            <p:graphicEl>
                                              <a:dgm id="{2CD3CAFC-F0E5-4956-8CB0-9913687CFC41}"/>
                                            </p:graphicEl>
                                          </p:spTgt>
                                        </p:tgtEl>
                                      </p:cBhvr>
                                    </p:animEffect>
                                    <p:anim calcmode="lin" valueType="num">
                                      <p:cBhvr>
                                        <p:cTn id="98"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104" dur="1000"/>
                                        <p:tgtEl>
                                          <p:spTgt spid="7">
                                            <p:graphicEl>
                                              <a:dgm id="{C59103E5-E72E-4BCB-B60E-3965B196A920}"/>
                                            </p:graphicEl>
                                          </p:spTgt>
                                        </p:tgtEl>
                                      </p:cBhvr>
                                    </p:animEffect>
                                    <p:anim calcmode="lin" valueType="num">
                                      <p:cBhvr>
                                        <p:cTn id="105"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9" dur="1000"/>
                                        <p:tgtEl>
                                          <p:spTgt spid="7">
                                            <p:graphicEl>
                                              <a:dgm id="{0A3306F0-74BE-4541-ACA1-A8825D27CE43}"/>
                                            </p:graphicEl>
                                          </p:spTgt>
                                        </p:tgtEl>
                                      </p:cBhvr>
                                    </p:animEffect>
                                    <p:anim calcmode="lin" valueType="num">
                                      <p:cBhvr>
                                        <p:cTn id="110"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11"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6" dur="1000"/>
                                        <p:tgtEl>
                                          <p:spTgt spid="7">
                                            <p:graphicEl>
                                              <a:dgm id="{5704AC36-7228-4647-BA2F-E5EA2A0ECE5E}"/>
                                            </p:graphicEl>
                                          </p:spTgt>
                                        </p:tgtEl>
                                      </p:cBhvr>
                                    </p:animEffect>
                                    <p:anim calcmode="lin" valueType="num">
                                      <p:cBhvr>
                                        <p:cTn id="117"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21" dur="1000"/>
                                        <p:tgtEl>
                                          <p:spTgt spid="7">
                                            <p:graphicEl>
                                              <a:dgm id="{B0F65660-7FB7-41F2-8A03-36A84A58A982}"/>
                                            </p:graphicEl>
                                          </p:spTgt>
                                        </p:tgtEl>
                                      </p:cBhvr>
                                    </p:animEffect>
                                    <p:anim calcmode="lin" valueType="num">
                                      <p:cBhvr>
                                        <p:cTn id="122"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8" dur="1000"/>
                                        <p:tgtEl>
                                          <p:spTgt spid="7">
                                            <p:graphicEl>
                                              <a:dgm id="{B240B43A-6446-4345-8693-D7A4B4BE01B6}"/>
                                            </p:graphicEl>
                                          </p:spTgt>
                                        </p:tgtEl>
                                      </p:cBhvr>
                                    </p:animEffect>
                                    <p:anim calcmode="lin" valueType="num">
                                      <p:cBhvr>
                                        <p:cTn id="129"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33" dur="1000"/>
                                        <p:tgtEl>
                                          <p:spTgt spid="7">
                                            <p:graphicEl>
                                              <a:dgm id="{5DCAC325-92B0-4D3E-95AF-2F5E4C86075F}"/>
                                            </p:graphicEl>
                                          </p:spTgt>
                                        </p:tgtEl>
                                      </p:cBhvr>
                                    </p:animEffect>
                                    <p:anim calcmode="lin" valueType="num">
                                      <p:cBhvr>
                                        <p:cTn id="134"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grpId="1" nodeType="clickEffect">
                                  <p:stCondLst>
                                    <p:cond delay="0"/>
                                  </p:stCondLst>
                                  <p:childTnLst>
                                    <p:set>
                                      <p:cBhvr>
                                        <p:cTn id="139"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40" dur="1000"/>
                                        <p:tgtEl>
                                          <p:spTgt spid="7">
                                            <p:graphicEl>
                                              <a:dgm id="{AFB70125-0A05-4C1C-AF46-F60B93D12F4B}"/>
                                            </p:graphicEl>
                                          </p:spTgt>
                                        </p:tgtEl>
                                      </p:cBhvr>
                                    </p:animEffect>
                                    <p:anim calcmode="lin" valueType="num">
                                      <p:cBhvr>
                                        <p:cTn id="141"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43" presetID="47" presetClass="entr" presetSubtype="0" fill="hold" grpId="1" nodeType="withEffect">
                                  <p:stCondLst>
                                    <p:cond delay="0"/>
                                  </p:stCondLst>
                                  <p:childTnLst>
                                    <p:set>
                                      <p:cBhvr>
                                        <p:cTn id="144"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5" dur="1000"/>
                                        <p:tgtEl>
                                          <p:spTgt spid="7">
                                            <p:graphicEl>
                                              <a:dgm id="{C95AE884-797B-482D-94EE-9234BD6DA05D}"/>
                                            </p:graphicEl>
                                          </p:spTgt>
                                        </p:tgtEl>
                                      </p:cBhvr>
                                    </p:animEffect>
                                    <p:anim calcmode="lin" valueType="num">
                                      <p:cBhvr>
                                        <p:cTn id="146"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7"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52" dur="1000"/>
                                        <p:tgtEl>
                                          <p:spTgt spid="7">
                                            <p:graphicEl>
                                              <a:dgm id="{0034CAD1-EADD-442A-9426-DB425099B22C}"/>
                                            </p:graphicEl>
                                          </p:spTgt>
                                        </p:tgtEl>
                                      </p:cBhvr>
                                    </p:animEffect>
                                    <p:anim calcmode="lin" valueType="num">
                                      <p:cBhvr>
                                        <p:cTn id="153"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7" dur="1000"/>
                                        <p:tgtEl>
                                          <p:spTgt spid="7">
                                            <p:graphicEl>
                                              <a:dgm id="{B1F5DD34-3CA4-441A-B2AC-D0DDC0055B8A}"/>
                                            </p:graphicEl>
                                          </p:spTgt>
                                        </p:tgtEl>
                                      </p:cBhvr>
                                    </p:animEffect>
                                    <p:anim calcmode="lin" valueType="num">
                                      <p:cBhvr>
                                        <p:cTn id="158"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9"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7" presetClass="entr" presetSubtype="0" fill="hold" grpId="1" nodeType="clickEffect">
                                  <p:stCondLst>
                                    <p:cond delay="0"/>
                                  </p:stCondLst>
                                  <p:childTnLst>
                                    <p:set>
                                      <p:cBhvr>
                                        <p:cTn id="163"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64" dur="1000"/>
                                        <p:tgtEl>
                                          <p:spTgt spid="7">
                                            <p:graphicEl>
                                              <a:dgm id="{CEAA5FDD-32FD-454A-8A2D-E96BAF282211}"/>
                                            </p:graphicEl>
                                          </p:spTgt>
                                        </p:tgtEl>
                                      </p:cBhvr>
                                    </p:animEffect>
                                    <p:anim calcmode="lin" valueType="num">
                                      <p:cBhvr>
                                        <p:cTn id="165"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7" presetID="47" presetClass="entr" presetSubtype="0" fill="hold" grpId="1" nodeType="withEffect">
                                  <p:stCondLst>
                                    <p:cond delay="0"/>
                                  </p:stCondLst>
                                  <p:childTnLst>
                                    <p:set>
                                      <p:cBhvr>
                                        <p:cTn id="168"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9" dur="1000"/>
                                        <p:tgtEl>
                                          <p:spTgt spid="7">
                                            <p:graphicEl>
                                              <a:dgm id="{B933A531-52AB-4CC3-80EE-95A29A1B11FE}"/>
                                            </p:graphicEl>
                                          </p:spTgt>
                                        </p:tgtEl>
                                      </p:cBhvr>
                                    </p:animEffect>
                                    <p:anim calcmode="lin" valueType="num">
                                      <p:cBhvr>
                                        <p:cTn id="170"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71"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7" presetClass="entr" presetSubtype="0" fill="hold" grpId="0" nodeType="clickEffect">
                                  <p:stCondLst>
                                    <p:cond delay="0"/>
                                  </p:stCondLst>
                                  <p:childTnLst>
                                    <p:set>
                                      <p:cBhvr>
                                        <p:cTn id="175"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6" dur="1000"/>
                                        <p:tgtEl>
                                          <p:spTgt spid="7">
                                            <p:graphicEl>
                                              <a:dgm id="{047C62CB-97DD-4DF5-92DC-026C1E5B4AA4}"/>
                                            </p:graphicEl>
                                          </p:spTgt>
                                        </p:tgtEl>
                                      </p:cBhvr>
                                    </p:animEffect>
                                    <p:anim calcmode="lin" valueType="num">
                                      <p:cBhvr>
                                        <p:cTn id="177"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9" presetID="47" presetClass="entr" presetSubtype="0" fill="hold" grpId="0" nodeType="withEffect">
                                  <p:stCondLst>
                                    <p:cond delay="0"/>
                                  </p:stCondLst>
                                  <p:childTnLst>
                                    <p:set>
                                      <p:cBhvr>
                                        <p:cTn id="180"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81" dur="1000"/>
                                        <p:tgtEl>
                                          <p:spTgt spid="7">
                                            <p:graphicEl>
                                              <a:dgm id="{D5B39515-B656-43E9-A9D6-CC70ABEFA319}"/>
                                            </p:graphicEl>
                                          </p:spTgt>
                                        </p:tgtEl>
                                      </p:cBhvr>
                                    </p:animEffect>
                                    <p:anim calcmode="lin" valueType="num">
                                      <p:cBhvr>
                                        <p:cTn id="182"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83"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7" presetClass="entr" presetSubtype="0" fill="hold" grpId="1" nodeType="clickEffect">
                                  <p:stCondLst>
                                    <p:cond delay="0"/>
                                  </p:stCondLst>
                                  <p:childTnLst>
                                    <p:set>
                                      <p:cBhvr>
                                        <p:cTn id="187"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8" dur="1000"/>
                                        <p:tgtEl>
                                          <p:spTgt spid="7">
                                            <p:graphicEl>
                                              <a:dgm id="{A259866E-3786-4381-A66D-9618105CD9C3}"/>
                                            </p:graphicEl>
                                          </p:spTgt>
                                        </p:tgtEl>
                                      </p:cBhvr>
                                    </p:animEffect>
                                    <p:anim calcmode="lin" valueType="num">
                                      <p:cBhvr>
                                        <p:cTn id="189"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91" presetID="47" presetClass="entr" presetSubtype="0" fill="hold" grpId="1" nodeType="withEffect">
                                  <p:stCondLst>
                                    <p:cond delay="0"/>
                                  </p:stCondLst>
                                  <p:childTnLst>
                                    <p:set>
                                      <p:cBhvr>
                                        <p:cTn id="192"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93" dur="1000"/>
                                        <p:tgtEl>
                                          <p:spTgt spid="7">
                                            <p:graphicEl>
                                              <a:dgm id="{AC37F6B0-732D-4B24-94AD-34FA984F0079}"/>
                                            </p:graphicEl>
                                          </p:spTgt>
                                        </p:tgtEl>
                                      </p:cBhvr>
                                    </p:animEffect>
                                    <p:anim calcmode="lin" valueType="num">
                                      <p:cBhvr>
                                        <p:cTn id="194"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5"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2167848" y="0"/>
            <a:ext cx="7921652"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nl-NL"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rPr>
              <a:t>OPNIEUW OVERWINNEND</a:t>
            </a:r>
            <a:endPar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Calibri" panose="020F0502020204030204" pitchFamily="34" charset="0"/>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2" y="694459"/>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spc="-40" dirty="0">
                <a:solidFill>
                  <a:schemeClr val="accent3">
                    <a:lumMod val="50000"/>
                  </a:schemeClr>
                </a:solidFill>
                <a:latin typeface="Comic Sans MS" panose="030F0702030302020204" pitchFamily="66" charset="0"/>
              </a:rPr>
              <a:t>“</a:t>
            </a:r>
            <a:r>
              <a:rPr lang="nl-NL" sz="1600" b="1" spc="-40" dirty="0">
                <a:solidFill>
                  <a:schemeClr val="accent3">
                    <a:lumMod val="50000"/>
                  </a:schemeClr>
                </a:solidFill>
                <a:latin typeface="Comic Sans MS" panose="030F0702030302020204" pitchFamily="66" charset="0"/>
              </a:rPr>
              <a:t>Daarna zei de HEERE tegen Jozua: Wees niet bevreesd en wees niet ontsteld. Neem al het krijgsvolk met u mee en sta op, trek op naar Ai. Zie, Ik heb de koning van Ai, zijn volk, zijn stad en zijn land in uw hand gegeven.</a:t>
            </a:r>
            <a:r>
              <a:rPr lang="en" b="1" spc="-40" dirty="0">
                <a:solidFill>
                  <a:schemeClr val="accent3">
                    <a:lumMod val="50000"/>
                  </a:schemeClr>
                </a:solidFill>
                <a:latin typeface="Comic Sans MS" panose="030F0702030302020204" pitchFamily="66" charset="0"/>
              </a:rPr>
              <a:t>’ </a:t>
            </a:r>
            <a:r>
              <a:rPr lang="en" sz="1600" b="1" spc="-40" dirty="0">
                <a:solidFill>
                  <a:schemeClr val="accent3">
                    <a:lumMod val="50000"/>
                  </a:schemeClr>
                </a:solidFill>
                <a:latin typeface="Comic Sans MS" panose="030F0702030302020204" pitchFamily="66" charset="0"/>
              </a:rPr>
              <a:t>”</a:t>
            </a:r>
            <a:r>
              <a:rPr lang="en" b="1" spc="-40" dirty="0">
                <a:solidFill>
                  <a:schemeClr val="accent3">
                    <a:lumMod val="50000"/>
                  </a:schemeClr>
                </a:solidFill>
                <a:latin typeface="Comic Sans MS" panose="030F0702030302020204" pitchFamily="66" charset="0"/>
              </a:rPr>
              <a:t> </a:t>
            </a:r>
            <a:r>
              <a:rPr lang="en" sz="1400" b="1" spc="-40" dirty="0">
                <a:solidFill>
                  <a:schemeClr val="accent3">
                    <a:lumMod val="50000"/>
                  </a:schemeClr>
                </a:solidFill>
                <a:latin typeface="Comic Sans MS" panose="030F0702030302020204" pitchFamily="66" charset="0"/>
              </a:rPr>
              <a:t>(</a:t>
            </a:r>
            <a:r>
              <a:rPr lang="nl-NL" sz="1400" b="1" spc="-40" dirty="0">
                <a:solidFill>
                  <a:schemeClr val="accent3">
                    <a:lumMod val="50000"/>
                  </a:schemeClr>
                </a:solidFill>
                <a:latin typeface="Comic Sans MS" panose="030F0702030302020204" pitchFamily="66" charset="0"/>
              </a:rPr>
              <a:t>Jozua</a:t>
            </a:r>
            <a:r>
              <a:rPr lang="en" sz="1400" b="1" spc="-40" dirty="0">
                <a:solidFill>
                  <a:schemeClr val="accent3">
                    <a:lumMod val="50000"/>
                  </a:schemeClr>
                </a:solidFill>
                <a:latin typeface="Comic Sans MS" panose="030F0702030302020204" pitchFamily="66" charset="0"/>
              </a:rPr>
              <a:t> 8:1)</a:t>
            </a:r>
            <a:endParaRPr lang="es-ES" b="1" spc="-40"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757111" y="1463900"/>
            <a:ext cx="7332388"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Net als in Jericho voorzag God Jozua van de strategie om de overwinning op Ai te behalen (Joz. 8:1-2).</a:t>
            </a:r>
            <a:endParaRPr lang="en" sz="2000" b="1" dirty="0">
              <a:latin typeface="Calibri" panose="020F0502020204030204" pitchFamily="34" charset="0"/>
            </a:endParaRP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2398" y="1487160"/>
            <a:ext cx="2233677" cy="1630584"/>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1533" y="2753050"/>
            <a:ext cx="3201232" cy="3809731"/>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5" cstate="email">
            <a:extLst>
              <a:ext uri="{28A0092B-C50C-407E-A947-70E740481C1C}">
                <a14:useLocalDpi xmlns:a14="http://schemas.microsoft.com/office/drawing/2010/main"/>
              </a:ext>
            </a:extLst>
          </a:blip>
          <a:srcRect b="4760"/>
          <a:stretch>
            <a:fillRect/>
          </a:stretch>
        </p:blipFill>
        <p:spPr>
          <a:xfrm>
            <a:off x="7878073" y="3048268"/>
            <a:ext cx="4143010" cy="3809732"/>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115924" y="3476477"/>
            <a:ext cx="8144744"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Zoals Mozes op Gods bevel zijn staf ophief totdat hij de overwinning over de Amalekieten behaalde, zo hief Jozua zijn "wapen" op (waarschijnlijk een sikkelzwaard dat door de Egyptenaren werd gebruikt) en hield het omhoog totdat hij de volledige overwinning had behaald (Joz. 8:18-22, 26).</a:t>
            </a:r>
            <a:endParaRPr lang="en" sz="2000" b="1" dirty="0">
              <a:latin typeface="Calibri" panose="020F0502020204030204" pitchFamily="34" charset="0"/>
            </a:endParaRP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757111" y="2206271"/>
            <a:ext cx="6294422"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's Nachts werd er een hinderlaag gelegd achter de stad. Bij zonsopgang naderde het leger Ai en deed alsof ze weer voor hen vluchtten.</a:t>
            </a:r>
            <a:endParaRPr lang="en" sz="2000" b="1" dirty="0">
              <a:latin typeface="Calibri" panose="020F0502020204030204" pitchFamily="34" charset="0"/>
            </a:endParaRP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128" y="1547947"/>
            <a:ext cx="2350062"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115924" y="5997725"/>
            <a:ext cx="7762149"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Wanneer we goddelijke vergeving door geloof aanvaarden, begraaft God onze zonde in </a:t>
            </a:r>
            <a:r>
              <a:rPr lang="nl-NL" sz="2000" b="1" dirty="0" err="1">
                <a:latin typeface="Calibri" panose="020F0502020204030204" pitchFamily="34" charset="0"/>
              </a:rPr>
              <a:t>Achor</a:t>
            </a:r>
            <a:r>
              <a:rPr lang="nl-NL" sz="2000" b="1" dirty="0">
                <a:latin typeface="Calibri" panose="020F0502020204030204" pitchFamily="34" charset="0"/>
              </a:rPr>
              <a:t> en opent Hij de deur naar hoop.</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E188C983-ECD8-3C95-4024-75D39FBDC0A7}"/>
              </a:ext>
            </a:extLst>
          </p:cNvPr>
          <p:cNvSpPr txBox="1"/>
          <p:nvPr/>
        </p:nvSpPr>
        <p:spPr>
          <a:xfrm>
            <a:off x="115925" y="4905867"/>
            <a:ext cx="767188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God gaf opnieuw de overwinning aan Zijn volk. Het dal van </a:t>
            </a:r>
            <a:r>
              <a:rPr lang="nl-NL" sz="2000" b="1" dirty="0" err="1">
                <a:latin typeface="Calibri" panose="020F0502020204030204" pitchFamily="34" charset="0"/>
              </a:rPr>
              <a:t>Achor</a:t>
            </a:r>
            <a:r>
              <a:rPr lang="nl-NL" sz="2000" b="1" dirty="0">
                <a:latin typeface="Calibri" panose="020F0502020204030204" pitchFamily="34" charset="0"/>
              </a:rPr>
              <a:t>, waar </a:t>
            </a:r>
            <a:r>
              <a:rPr lang="nl-NL" sz="2000" b="1" dirty="0" err="1">
                <a:latin typeface="Calibri" panose="020F0502020204030204" pitchFamily="34" charset="0"/>
              </a:rPr>
              <a:t>Achan</a:t>
            </a:r>
            <a:r>
              <a:rPr lang="nl-NL" sz="2000" b="1" dirty="0">
                <a:latin typeface="Calibri" panose="020F0502020204030204" pitchFamily="34" charset="0"/>
              </a:rPr>
              <a:t> en zijn gezin werden terechtgesteld, opende de deur naar de overwinning, een "deur van hoop" (</a:t>
            </a:r>
            <a:r>
              <a:rPr lang="nl-NL" sz="2000" b="1">
                <a:latin typeface="Calibri" panose="020F0502020204030204" pitchFamily="34" charset="0"/>
              </a:rPr>
              <a:t>Hosea 2:14).</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11357F9D-4A69-7281-508E-063D5D27D59E}"/>
              </a:ext>
            </a:extLst>
          </p:cNvPr>
          <p:cNvSpPr txBox="1"/>
          <p:nvPr/>
        </p:nvSpPr>
        <p:spPr>
          <a:xfrm>
            <a:off x="341976" y="231136"/>
            <a:ext cx="1507371" cy="307168"/>
          </a:xfrm>
          <a:prstGeom prst="roundRect">
            <a:avLst>
              <a:gd name="adj" fmla="val 14029"/>
            </a:avLst>
          </a:prstGeom>
          <a:solidFill>
            <a:srgbClr val="FED33D"/>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454D50"/>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BE48B8"/>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2" presetClass="entr" presetSubtype="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750" fill="hold"/>
                                        <p:tgtEl>
                                          <p:spTgt spid="2"/>
                                        </p:tgtEl>
                                        <p:attrNameLst>
                                          <p:attrName>ppt_x</p:attrName>
                                        </p:attrNameLst>
                                      </p:cBhvr>
                                      <p:tavLst>
                                        <p:tav tm="0">
                                          <p:val>
                                            <p:strVal val="1+#ppt_w/2"/>
                                          </p:val>
                                        </p:tav>
                                        <p:tav tm="100000">
                                          <p:val>
                                            <p:strVal val="#ppt_x"/>
                                          </p:val>
                                        </p:tav>
                                      </p:tavLst>
                                    </p:anim>
                                    <p:anim calcmode="lin" valueType="num">
                                      <p:cBhvr additive="base">
                                        <p:cTn id="3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edge">
                                      <p:cBhvr>
                                        <p:cTn id="54" dur="750"/>
                                        <p:tgtEl>
                                          <p:spTgt spid="14"/>
                                        </p:tgtEl>
                                      </p:cBhvr>
                                    </p:animEffect>
                                  </p:childTnLst>
                                </p:cTn>
                              </p:par>
                              <p:par>
                                <p:cTn id="55" presetID="2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edge">
                                      <p:cBhvr>
                                        <p:cTn id="57" dur="750"/>
                                        <p:tgtEl>
                                          <p:spTgt spid="10"/>
                                        </p:tgtEl>
                                      </p:cBhvr>
                                    </p:animEffect>
                                  </p:childTnLst>
                                </p:cTn>
                              </p:par>
                              <p:par>
                                <p:cTn id="58" presetID="20"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edge">
                                      <p:cBhvr>
                                        <p:cTn id="60" dur="750"/>
                                        <p:tgtEl>
                                          <p:spTgt spid="4"/>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83974" y="1013337"/>
            <a:ext cx="8675145" cy="4601260"/>
          </a:xfrm>
          <a:prstGeom prst="rect">
            <a:avLst/>
          </a:prstGeom>
          <a:noFill/>
        </p:spPr>
        <p:txBody>
          <a:bodyPr wrap="square" rtlCol="0">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De invloed die de kerk het meest vreest, is niet die van openlijke tegenstanders, ongelovigen en godslasteraars, maar van inconsequente belijders van Christus. Zij zijn het die de zegen van de God van Israël tegenhouden en zwakheid over de kerk brengen, een smaad die niet gemakkelijk kan worden weggevaagd...
Het christendom moet niet alleen op de sabbat worden geparadeerd en in het heiligdom worden tentoongesteld; Het is voor elke dag van de week en voor elke plaats. Zijn aanspraken moeten worden erkend en gehoorzaamd in de werkplaats, thuis en in zakelijke transacties met broeders en met de wereld...</a:t>
            </a:r>
            <a:r>
              <a:rPr lang="en" sz="2400" b="1" dirty="0">
                <a:latin typeface="Constantia" panose="02030602050306030303" pitchFamily="18" charset="0"/>
              </a:rPr>
              <a:t>”</a:t>
            </a:r>
          </a:p>
        </p:txBody>
      </p:sp>
      <p:sp>
        <p:nvSpPr>
          <p:cNvPr id="3" name="CuadroTexto 2">
            <a:extLst>
              <a:ext uri="{FF2B5EF4-FFF2-40B4-BE49-F238E27FC236}">
                <a16:creationId xmlns:a16="http://schemas.microsoft.com/office/drawing/2014/main" id="{98807323-22EF-F615-DF65-363B11561D97}"/>
              </a:ext>
            </a:extLst>
          </p:cNvPr>
          <p:cNvSpPr txBox="1"/>
          <p:nvPr/>
        </p:nvSpPr>
        <p:spPr>
          <a:xfrm>
            <a:off x="8204951" y="5844663"/>
            <a:ext cx="3754168" cy="338554"/>
          </a:xfrm>
          <a:prstGeom prst="rect">
            <a:avLst/>
          </a:prstGeom>
          <a:noFill/>
        </p:spPr>
        <p:txBody>
          <a:bodyPr wrap="none" rtlCol="0">
            <a:spAutoFit/>
          </a:bodyPr>
          <a:lstStyle/>
          <a:p>
            <a:pPr algn="r"/>
            <a:r>
              <a:rPr lang="nl-NL" sz="1600" b="1" dirty="0">
                <a:latin typeface="Calibri" panose="020F0502020204030204" pitchFamily="34" charset="0"/>
              </a:rPr>
              <a:t>Ellen</a:t>
            </a:r>
            <a:r>
              <a:rPr lang="en" sz="1600" b="1" dirty="0">
                <a:latin typeface="Calibri" panose="020F0502020204030204" pitchFamily="34" charset="0"/>
              </a:rPr>
              <a:t> G. White (</a:t>
            </a:r>
            <a:r>
              <a:rPr lang="nl-NL" sz="1600" b="1" dirty="0">
                <a:latin typeface="Calibri" panose="020F0502020204030204" pitchFamily="34" charset="0"/>
              </a:rPr>
              <a:t>Conflict en moed, 23 april</a:t>
            </a:r>
            <a:r>
              <a:rPr lang="en" sz="1600" b="1" dirty="0">
                <a:latin typeface="Calibri" panose="020F0502020204030204" pitchFamily="34" charset="0"/>
              </a:rPr>
              <a:t>)</a:t>
            </a:r>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1480</Words>
  <Application>Microsoft Office PowerPoint</Application>
  <PresentationFormat>Panorámica</PresentationFormat>
  <Paragraphs>74</Paragraphs>
  <Slides>9</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Comic Sans MS</vt:lpstr>
      <vt:lpstr>Calibri</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75</cp:revision>
  <dcterms:created xsi:type="dcterms:W3CDTF">2025-10-11T15:20:58Z</dcterms:created>
  <dcterms:modified xsi:type="dcterms:W3CDTF">2025-11-07T06:14:57Z</dcterms:modified>
</cp:coreProperties>
</file>