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FF83"/>
    <a:srgbClr val="384A7C"/>
    <a:srgbClr val="855143"/>
    <a:srgbClr val="568C7E"/>
    <a:srgbClr val="6EA798"/>
    <a:srgbClr val="FBCDCD"/>
    <a:srgbClr val="EE67EF"/>
    <a:srgbClr val="FEFEFE"/>
    <a:srgbClr val="040642"/>
    <a:srgbClr val="CE5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6" d="100"/>
          <a:sy n="36" d="100"/>
        </p:scale>
        <p:origin x="54" y="1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F2B468B-DD2A-4F11-A3EE-C2320C1AC9EB}" type="datetimeFigureOut">
              <a:rPr lang="es-ES" smtClean="0"/>
              <a:pPr/>
              <a:t>14/11/2025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2E635A-2AAA-47F7-B4EC-D23B2A04AD64}" type="slidenum">
              <a:rPr lang="es-ES" smtClean="0"/>
              <a:pPr/>
              <a:t>‹Nº›</a:t>
            </a:fld>
            <a:endParaRPr lang="es-ES" dirty="0"/>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22E635A-2AAA-47F7-B4EC-D23B2A04AD64}" type="slidenum">
              <a:rPr lang="es-ES" smtClean="0"/>
              <a:pPr/>
              <a:t>2</a:t>
            </a:fld>
            <a:endParaRPr lang="es-ES" dirty="0"/>
          </a:p>
        </p:txBody>
      </p:sp>
    </p:spTree>
    <p:extLst>
      <p:ext uri="{BB962C8B-B14F-4D97-AF65-F5344CB8AC3E}">
        <p14:creationId xmlns:p14="http://schemas.microsoft.com/office/powerpoint/2010/main" val="370734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A86FBD38-2263-4973-9661-7191FE6A9F8C}" type="datetimeFigureOut">
              <a:rPr lang="es-ES" smtClean="0"/>
              <a:pPr/>
              <a:t>14/11/2025</a:t>
            </a:fld>
            <a:endParaRPr lang="es-ES" dirty="0"/>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B6874CCE-FD62-4E56-A963-15189B0E191F}" type="slidenum">
              <a:rPr lang="es-ES" smtClean="0"/>
              <a:pPr/>
              <a:t>‹Nº›</a:t>
            </a:fld>
            <a:endParaRPr lang="es-ES" dirty="0"/>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72E8027-C3E3-4EBF-8ECC-94EC8C4D01B0}" type="datetimeFigureOut">
              <a:rPr lang="es-ES" smtClean="0"/>
              <a:pPr/>
              <a:t>14/11/2025</a:t>
            </a:fld>
            <a:endParaRPr lang="es-ES" dirty="0"/>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362EB92A-8172-4890-967D-66CB773D8995}" type="slidenum">
              <a:rPr lang="es-ES" smtClean="0"/>
              <a:pPr/>
              <a:t>‹Nº›</a:t>
            </a:fld>
            <a:endParaRPr lang="es-ES" dirty="0"/>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779966" y="323219"/>
            <a:ext cx="5097710" cy="4247317"/>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nl-NL" sz="5400" b="1" dirty="0">
                <a:ln w="9525">
                  <a:noFill/>
                  <a:prstDash val="solid"/>
                </a:ln>
                <a:solidFill>
                  <a:srgbClr val="AC503C"/>
                </a:solidFill>
                <a:effectLst>
                  <a:outerShdw blurRad="12700" dist="38100" dir="2700000" algn="tl" rotWithShape="0">
                    <a:srgbClr val="87832A"/>
                  </a:outerShdw>
                </a:effectLst>
                <a:latin typeface="Calibri" panose="020F0502020204030204" pitchFamily="34" charset="0"/>
              </a:rPr>
              <a:t>ULTIEME LOYALITEIT: AANBIDDING IN EEN </a:t>
            </a:r>
            <a:r>
              <a:rPr lang="nl-NL" sz="5400" b="1" spc="-40" dirty="0">
                <a:ln w="9525">
                  <a:noFill/>
                  <a:prstDash val="solid"/>
                </a:ln>
                <a:solidFill>
                  <a:srgbClr val="AC503C"/>
                </a:solidFill>
                <a:effectLst>
                  <a:outerShdw blurRad="12700" dist="38100" dir="2700000" algn="tl" rotWithShape="0">
                    <a:srgbClr val="87832A"/>
                  </a:outerShdw>
                </a:effectLst>
                <a:latin typeface="Calibri" panose="020F0502020204030204" pitchFamily="34" charset="0"/>
              </a:rPr>
              <a:t>OORLOGSGEBIED</a:t>
            </a:r>
            <a:endParaRPr lang="en" sz="5400" b="1" spc="-40" dirty="0">
              <a:ln w="9525">
                <a:noFill/>
                <a:prstDash val="solid"/>
              </a:ln>
              <a:solidFill>
                <a:srgbClr val="AC503C"/>
              </a:solidFill>
              <a:effectLst>
                <a:outerShdw blurRad="12700" dist="38100" dir="2700000" algn="tl" rotWithShape="0">
                  <a:srgbClr val="87832A"/>
                </a:outerShdw>
              </a:effectLst>
              <a:latin typeface="Calibri" panose="020F0502020204030204" pitchFamily="34" charset="0"/>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nl-NL" sz="1600" b="1" dirty="0">
                <a:solidFill>
                  <a:srgbClr val="797525"/>
                </a:solidFill>
                <a:latin typeface="Calibri" panose="020F0502020204030204" pitchFamily="34" charset="0"/>
              </a:rPr>
              <a:t>Les 7 voor 15 november 2025</a:t>
            </a:r>
            <a:endParaRPr lang="en" sz="1600" b="1" dirty="0">
              <a:solidFill>
                <a:srgbClr val="797525"/>
              </a:solidFill>
              <a:latin typeface="Calibri" panose="020F0502020204030204" pitchFamily="34" charset="0"/>
            </a:endParaRP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6600" b="1" dirty="0">
                <a:ln/>
                <a:solidFill>
                  <a:srgbClr val="8B5299"/>
                </a:solidFill>
                <a:effectLst>
                  <a:outerShdw blurRad="38100" dist="38100" dir="2700000" algn="tl">
                    <a:schemeClr val="accent3">
                      <a:lumMod val="60000"/>
                      <a:lumOff val="40000"/>
                    </a:schemeClr>
                  </a:outerShdw>
                </a:effectLst>
                <a:latin typeface="Calibri" panose="020F0502020204030204" pitchFamily="34" charset="0"/>
              </a:rPr>
              <a:t>EEN BIJZONDERE PLEK OM TE AANBIDDEN</a:t>
            </a:r>
            <a:endParaRPr lang="en" sz="6600" b="1" dirty="0">
              <a:ln/>
              <a:solidFill>
                <a:srgbClr val="8B5299"/>
              </a:solidFill>
              <a:effectLst>
                <a:outerShdw blurRad="38100" dist="38100" dir="2700000" algn="tl">
                  <a:schemeClr val="accent3">
                    <a:lumMod val="60000"/>
                    <a:lumOff val="40000"/>
                  </a:schemeClr>
                </a:outerShdw>
              </a:effectLst>
              <a:latin typeface="Calibri" panose="020F0502020204030204" pitchFamily="34" charset="0"/>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274515" y="0"/>
            <a:ext cx="10917486" cy="769441"/>
          </a:xfrm>
          <a:prstGeom prst="rect">
            <a:avLst/>
          </a:prstGeom>
          <a:noFill/>
        </p:spPr>
        <p:txBody>
          <a:bodyPr wrap="square">
            <a:spAutoFit/>
          </a:bodyPr>
          <a:lstStyle/>
          <a:p>
            <a:pPr algn="ctr"/>
            <a:r>
              <a:rPr lang="nl-NL"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libri" panose="020F0502020204030204" pitchFamily="34" charset="0"/>
              </a:rPr>
              <a:t>HET HEILIGDOM OPRICHTEN</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libri" panose="020F0502020204030204" pitchFamily="34" charset="0"/>
            </a:endParaRP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5" y="641712"/>
            <a:ext cx="10917483"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Vervolgens verzamelde zich heel de gemeenschap van de Israëlieten in Silo, en zij zetten daar de tent van ontmoeting op, nadat het land aan hen onderworpen was.</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Jozua</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Het land was onderworpen door Israël. Het gebied was verdeeld onder de meest vooraanstaande stammen, hoewel zeven stammen hun deel nog niet hadden ontvangen. De krijgslieden van Ruben, </a:t>
            </a:r>
            <a:r>
              <a:rPr lang="nl-NL" sz="2000" b="1" dirty="0" err="1">
                <a:latin typeface="Calibri" panose="020F0502020204030204" pitchFamily="34" charset="0"/>
              </a:rPr>
              <a:t>Gad</a:t>
            </a:r>
            <a:r>
              <a:rPr lang="nl-NL" sz="2000" b="1" dirty="0">
                <a:latin typeface="Calibri" panose="020F0502020204030204" pitchFamily="34" charset="0"/>
              </a:rPr>
              <a:t> en de halve stam Manasse moesten naar hun bezittingen aan de overzijde van de Jordaan worden gezonden.</a:t>
            </a:r>
            <a:endParaRPr lang="en" sz="2000" b="1" dirty="0">
              <a:latin typeface="Calibri" panose="020F0502020204030204" pitchFamily="34" charset="0"/>
            </a:endParaRP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5959338"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Het Heiligdom, als Gods zichtbare woonplaats, was het punt van eenheid waar allen zich verenigden in aanbidding. Zonder Gods aanwezigheid was het bezit van het land zinloos.</a:t>
            </a:r>
            <a:endParaRPr lang="en" sz="2000" b="1" dirty="0">
              <a:latin typeface="Calibri" panose="020F0502020204030204" pitchFamily="34" charset="0"/>
            </a:endParaRP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Voordat de stammen zich afscheidden, werd er een speciale en essentiële handeling verricht: de oprichting van de Tabernakel, het centrum van Israëls eredienst (Joz. 18:1).</a:t>
            </a:r>
            <a:endParaRPr lang="en" sz="2000" b="1" dirty="0">
              <a:latin typeface="Calibri" panose="020F0502020204030204" pitchFamily="34" charset="0"/>
            </a:endParaRP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440090"/>
            <a:ext cx="6276974"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Vandaag, nu er nog steeds moderne en postmoderne reuzen te overwinnen zijn, is het van vitaal belang dat we onze aandacht richten op het Hemelse Heiligdom, waar Jezus voor ons bemiddelt.</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530E7EC9-390F-F6BD-A77E-179262FA2F40}"/>
              </a:ext>
            </a:extLst>
          </p:cNvPr>
          <p:cNvSpPr txBox="1"/>
          <p:nvPr/>
        </p:nvSpPr>
        <p:spPr>
          <a:xfrm>
            <a:off x="352011" y="243031"/>
            <a:ext cx="1425418" cy="307168"/>
          </a:xfrm>
          <a:prstGeom prst="roundRect">
            <a:avLst>
              <a:gd name="adj" fmla="val 14029"/>
            </a:avLst>
          </a:prstGeom>
          <a:solidFill>
            <a:srgbClr val="83FF83"/>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384A7C"/>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174EA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2C213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par>
                          <p:cTn id="18" fill="hold">
                            <p:stCondLst>
                              <p:cond delay="1500"/>
                            </p:stCondLst>
                            <p:childTnLst>
                              <p:par>
                                <p:cTn id="19" presetID="25"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ox(out)">
                                      <p:cBhvr>
                                        <p:cTn id="38" dur="750"/>
                                        <p:tgtEl>
                                          <p:spTgt spid="8"/>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ox(out)">
                                      <p:cBhvr>
                                        <p:cTn id="52" dur="750"/>
                                        <p:tgtEl>
                                          <p:spTgt spid="12"/>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415884" y="938741"/>
            <a:ext cx="9360232" cy="4678204"/>
          </a:xfrm>
          <a:prstGeom prst="rect">
            <a:avLst/>
          </a:prstGeom>
          <a:noFill/>
        </p:spPr>
        <p:txBody>
          <a:bodyPr wrap="square">
            <a:spAutoFit/>
          </a:bodyPr>
          <a:lstStyle/>
          <a:p>
            <a:pPr algn="just">
              <a:spcBef>
                <a:spcPts val="600"/>
              </a:spcBef>
            </a:pPr>
            <a:r>
              <a:rPr lang="nl-NL" sz="2400" b="1" dirty="0">
                <a:latin typeface="Constantia" panose="02030602050306030303" pitchFamily="18" charset="0"/>
              </a:rPr>
              <a:t>"Het was nog niet zo lang geleden dat Mozes het hele boek Deuteronomium in redevoeringen aan het volk gaf, maar nu las Jozua de wet opnieuw."
Niet alleen de mannen van Israël, maar "alle vrouwen en de kleinen" luisterden naar het voorlezen van de wet; Want het was belangrijk dat ook zij hun plicht zouden kennen en doen. […]
Elk hoofdstuk en elk vers van de Bijbel is een mededeling van God aan de mensen. We moeten zijn voorschriften als tekenen op onze handen en als frontjes tussen onze ogen binden. Als het bestudeerd en gehoorzaamd zou worden, zou het Gods volk leiden, zoals de Israëlieten geleid werden, door de wolkkolom overdag en de vuurkolom door de nacht.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5502428" y="5580705"/>
            <a:ext cx="5273688" cy="338554"/>
          </a:xfrm>
          <a:prstGeom prst="rect">
            <a:avLst/>
          </a:prstGeom>
          <a:noFill/>
        </p:spPr>
        <p:txBody>
          <a:bodyPr wrap="none" rtlCol="0">
            <a:spAutoFit/>
          </a:bodyPr>
          <a:lstStyle/>
          <a:p>
            <a:pPr algn="r"/>
            <a:r>
              <a:rPr lang="en" sz="1600" b="1" dirty="0">
                <a:latin typeface="Calibri" panose="020F0502020204030204" pitchFamily="34" charset="0"/>
              </a:rPr>
              <a:t>Ellen G. White (</a:t>
            </a:r>
            <a:r>
              <a:rPr lang="nl-NL" sz="1600" b="1" dirty="0">
                <a:latin typeface="Calibri" panose="020F0502020204030204" pitchFamily="34" charset="0"/>
              </a:rPr>
              <a:t>Patriarchen en profeten</a:t>
            </a:r>
            <a:r>
              <a:rPr lang="en" sz="1600" b="1" dirty="0">
                <a:latin typeface="Calibri" panose="020F0502020204030204" pitchFamily="34" charset="0"/>
              </a:rPr>
              <a:t>, H. 46 pag. 431-433)</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45097" y="3256855"/>
            <a:ext cx="4101806" cy="348710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s-E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nl-NL"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Maar zoek eerst het Koninkrijk van God en Zijn gerechtigheid, en al deze dingen zullen u erbij gegeven worden.</a:t>
            </a:r>
            <a:r>
              <a:rPr kumimoji="0" lang="es-E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nl-NL"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Mattheüs</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6:33, </a:t>
            </a:r>
            <a:r>
              <a:rPr kumimoji="0" lang="es-ES" sz="18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HSV</a:t>
            </a:r>
            <a:endPar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6060139" y="3288030"/>
            <a:ext cx="613186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latin typeface="Calibri" panose="020F0502020204030204" pitchFamily="34" charset="0"/>
              </a:rPr>
              <a:t> Aanbidding voor verovering:</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De vernieuwing van het convenant</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a:t>
            </a: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Jozua</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5:1-9)</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Het eerste Pascha in Kanaän</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a:t>
            </a: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Jozua</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5:10-12)</a:t>
            </a:r>
          </a:p>
          <a:p>
            <a:pPr>
              <a:spcBef>
                <a:spcPts val="1800"/>
              </a:spcBef>
            </a:pPr>
            <a:r>
              <a:rPr lang="en" sz="2000" dirty="0">
                <a:effectLst>
                  <a:outerShdw blurRad="38100" dist="38100" dir="2700000" algn="tl">
                    <a:srgbClr val="000000">
                      <a:alpha val="43137"/>
                    </a:srgbClr>
                  </a:outerShdw>
                </a:effectLst>
                <a:highlight>
                  <a:srgbClr val="E19EBD"/>
                </a:highlight>
                <a:latin typeface="Calibri" panose="020F0502020204030204" pitchFamily="34" charset="0"/>
              </a:rPr>
              <a:t> Aanbidding tussen de bergen:</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Een altaar voor aanbidding</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a:t>
            </a: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Jozua</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8:30-31)</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Denk aan de wet</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a:t>
            </a: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Jozua</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8:32-35)</a:t>
            </a:r>
          </a:p>
          <a:p>
            <a:pPr>
              <a:spcBef>
                <a:spcPts val="1800"/>
              </a:spcBef>
            </a:pPr>
            <a:r>
              <a:rPr lang="en" sz="2000" dirty="0">
                <a:effectLst>
                  <a:outerShdw blurRad="38100" dist="38100" dir="2700000" algn="tl">
                    <a:srgbClr val="000000">
                      <a:alpha val="43137"/>
                    </a:srgbClr>
                  </a:outerShdw>
                </a:effectLst>
                <a:highlight>
                  <a:srgbClr val="F39D91"/>
                </a:highlight>
                <a:latin typeface="Calibri" panose="020F0502020204030204" pitchFamily="34" charset="0"/>
              </a:rPr>
              <a:t> Een bijzondere plek om te aanbidden:</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Het heiligdom oprichten</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a:t>
            </a:r>
            <a:r>
              <a:rPr lang="nl-NL"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Jozua</a:t>
            </a:r>
            <a:r>
              <a:rPr lang="en" sz="2000" b="1" dirty="0">
                <a:solidFill>
                  <a:schemeClr val="bg1"/>
                </a:solidFill>
                <a:effectLst>
                  <a:glow rad="38100">
                    <a:srgbClr val="345E4D"/>
                  </a:glow>
                  <a:outerShdw blurRad="38100" dist="38100" dir="2700000" algn="tl">
                    <a:srgbClr val="000000">
                      <a:alpha val="43137"/>
                    </a:srgbClr>
                  </a:outerShdw>
                </a:effectLst>
                <a:latin typeface="Calibri" panose="020F0502020204030204" pitchFamily="34" charset="0"/>
              </a:rPr>
              <a:t> 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 y="97919"/>
            <a:ext cx="9448800" cy="70788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Bij de wonderbaarlijke oversteek van de Jordaan waren alle Kanaänitische koningen doodsbang (Jozua 5:1). De grond werd voorbereid voor onmiddellijke verovering.</a:t>
            </a:r>
            <a:endParaRPr lang="en" sz="2000" b="1" dirty="0">
              <a:latin typeface="Calibri" panose="020F0502020204030204" pitchFamily="34" charset="0"/>
            </a:endParaRP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096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096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096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7096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096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5094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7126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7156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 y="2316916"/>
            <a:ext cx="9444768"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Toen ze de verovering bijna afrondden, bereikten ze een nieuwe mijlpaal in aanbidding: ze bouwden het heiligdom in Silo.</a:t>
            </a:r>
            <a:endParaRPr lang="en" sz="2000" b="1" dirty="0">
              <a:latin typeface="Calibri" panose="020F0502020204030204" pitchFamily="34" charset="0"/>
            </a:endParaRPr>
          </a:p>
        </p:txBody>
      </p:sp>
      <p:sp>
        <p:nvSpPr>
          <p:cNvPr id="9" name="CuadroTexto 8">
            <a:extLst>
              <a:ext uri="{FF2B5EF4-FFF2-40B4-BE49-F238E27FC236}">
                <a16:creationId xmlns:a16="http://schemas.microsoft.com/office/drawing/2014/main" id="{342AFE7D-65DB-AD1E-CB58-E56152DC3E13}"/>
              </a:ext>
            </a:extLst>
          </p:cNvPr>
          <p:cNvSpPr txBox="1"/>
          <p:nvPr/>
        </p:nvSpPr>
        <p:spPr>
          <a:xfrm>
            <a:off x="-4" y="1607279"/>
            <a:ext cx="9444768"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Te midden van de verovering besloten ze ook een pauze te nemen om zich opnieuw aan de Heer toe te wijden in een grote ontmoeting tussen de bergen van </a:t>
            </a:r>
            <a:r>
              <a:rPr lang="nl-NL" sz="2000" b="1" dirty="0" err="1">
                <a:latin typeface="Calibri" panose="020F0502020204030204" pitchFamily="34" charset="0"/>
              </a:rPr>
              <a:t>Ebal</a:t>
            </a:r>
            <a:r>
              <a:rPr lang="nl-NL" sz="2000" b="1" dirty="0">
                <a:latin typeface="Calibri" panose="020F0502020204030204" pitchFamily="34" charset="0"/>
              </a:rPr>
              <a:t> en </a:t>
            </a:r>
            <a:r>
              <a:rPr lang="nl-NL" sz="2000" b="1" dirty="0" err="1">
                <a:latin typeface="Calibri" panose="020F0502020204030204" pitchFamily="34" charset="0"/>
              </a:rPr>
              <a:t>Gerizim</a:t>
            </a:r>
            <a:r>
              <a:rPr lang="nl-NL" sz="2000" b="1" dirty="0">
                <a:latin typeface="Calibri" panose="020F0502020204030204" pitchFamily="34" charset="0"/>
              </a:rPr>
              <a:t>.</a:t>
            </a:r>
            <a:endParaRPr lang="en" sz="2000" b="1" dirty="0">
              <a:latin typeface="Calibri" panose="020F0502020204030204" pitchFamily="34" charset="0"/>
            </a:endParaRPr>
          </a:p>
        </p:txBody>
      </p:sp>
      <p:sp>
        <p:nvSpPr>
          <p:cNvPr id="11" name="CuadroTexto 10">
            <a:extLst>
              <a:ext uri="{FF2B5EF4-FFF2-40B4-BE49-F238E27FC236}">
                <a16:creationId xmlns:a16="http://schemas.microsoft.com/office/drawing/2014/main" id="{2FB80A3F-C07B-9BD7-A2FE-9BE3D27E603B}"/>
              </a:ext>
            </a:extLst>
          </p:cNvPr>
          <p:cNvSpPr txBox="1"/>
          <p:nvPr/>
        </p:nvSpPr>
        <p:spPr>
          <a:xfrm>
            <a:off x="-4" y="862300"/>
            <a:ext cx="9444768"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Dit was echter niet de prioriteit van Israël. Ze moesten eerst gemeenschap met God zoeken.</a:t>
            </a:r>
            <a:endParaRPr lang="en" sz="2000" b="1" dirty="0">
              <a:latin typeface="Calibri" panose="020F0502020204030204" pitchFamily="34" charset="0"/>
            </a:endParaRP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7200" b="1" dirty="0">
                <a:ln/>
                <a:solidFill>
                  <a:srgbClr val="B63D3B"/>
                </a:solidFill>
                <a:effectLst>
                  <a:outerShdw blurRad="38100" dist="38100" dir="2700000" algn="tl">
                    <a:schemeClr val="accent3">
                      <a:lumMod val="60000"/>
                      <a:lumOff val="40000"/>
                    </a:schemeClr>
                  </a:outerShdw>
                </a:effectLst>
                <a:latin typeface="Calibri" panose="020F0502020204030204" pitchFamily="34" charset="0"/>
              </a:rPr>
              <a:t>AANBIDDEN VOOR HET VEROVEREN</a:t>
            </a:r>
            <a:endParaRPr lang="en" sz="7200" b="1" dirty="0">
              <a:ln/>
              <a:solidFill>
                <a:srgbClr val="B63D3B"/>
              </a:solidFill>
              <a:effectLst>
                <a:outerShdw blurRad="38100" dist="38100" dir="2700000" algn="tl">
                  <a:schemeClr val="accent3">
                    <a:lumMod val="60000"/>
                    <a:lumOff val="40000"/>
                  </a:schemeClr>
                </a:outerShdw>
              </a:effectLst>
              <a:latin typeface="Calibri" panose="020F0502020204030204" pitchFamily="34" charset="0"/>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0397447" cy="769441"/>
          </a:xfrm>
          <a:prstGeom prst="rect">
            <a:avLst/>
          </a:prstGeom>
          <a:noFill/>
        </p:spPr>
        <p:txBody>
          <a:bodyPr wrap="square">
            <a:spAutoFit/>
          </a:bodyPr>
          <a:lstStyle/>
          <a:p>
            <a:pPr algn="ctr"/>
            <a:r>
              <a:rPr lang="nl-NL"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DE VERNIEUWING VAN HET VERBOND</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5" name="CuadroTexto 4">
            <a:extLst>
              <a:ext uri="{FF2B5EF4-FFF2-40B4-BE49-F238E27FC236}">
                <a16:creationId xmlns:a16="http://schemas.microsoft.com/office/drawing/2014/main" id="{767A6C4F-514C-C6C4-D159-CDD8901E8590}"/>
              </a:ext>
            </a:extLst>
          </p:cNvPr>
          <p:cNvSpPr txBox="1"/>
          <p:nvPr/>
        </p:nvSpPr>
        <p:spPr>
          <a:xfrm>
            <a:off x="1" y="657522"/>
            <a:ext cx="10397446"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In die tijd zei de HEERE tegen Jozua: Maak u stenen messen en besnijd de Israëlieten opnieuw, voor de tweede keer.</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Jozua</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5:2</a:t>
            </a:r>
            <a:r>
              <a:rPr lang="en"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306633" cy="1015663"/>
          </a:xfrm>
          <a:prstGeom prst="rect">
            <a:avLst/>
          </a:prstGeom>
          <a:noFill/>
        </p:spPr>
        <p:txBody>
          <a:bodyPr wrap="square" rtlCol="0">
            <a:spAutoFit/>
          </a:bodyPr>
          <a:lstStyle/>
          <a:p>
            <a:pPr>
              <a:spcBef>
                <a:spcPts val="600"/>
              </a:spcBef>
            </a:pPr>
            <a:r>
              <a:rPr lang="nl-NL" sz="2000" b="1" dirty="0" err="1">
                <a:latin typeface="Calibri" panose="020F0502020204030204" pitchFamily="34" charset="0"/>
              </a:rPr>
              <a:t>Gilgal</a:t>
            </a:r>
            <a:r>
              <a:rPr lang="nl-NL" sz="2000" b="1" dirty="0">
                <a:latin typeface="Calibri" panose="020F0502020204030204" pitchFamily="34" charset="0"/>
              </a:rPr>
              <a:t> is de naam die wordt gegeven aan het Israëlitische kamp, het commandocentrum tijdens het eerste deel van de verovering. Welke betekenis werd aan deze naam gegeven (Joz. 5:9)?</a:t>
            </a:r>
            <a:endParaRPr lang="en" sz="2000" b="1" dirty="0">
              <a:latin typeface="Calibri" panose="020F0502020204030204" pitchFamily="34" charset="0"/>
            </a:endParaRP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799274"/>
            <a:ext cx="5727322" cy="1938992"/>
          </a:xfrm>
          <a:prstGeom prst="rect">
            <a:avLst/>
          </a:prstGeom>
          <a:noFill/>
        </p:spPr>
        <p:txBody>
          <a:bodyPr wrap="square">
            <a:spAutoFit/>
          </a:bodyPr>
          <a:lstStyle/>
          <a:p>
            <a:pPr>
              <a:spcBef>
                <a:spcPts val="600"/>
              </a:spcBef>
            </a:pPr>
            <a:r>
              <a:rPr lang="nl-NL" sz="2000" b="1" dirty="0">
                <a:latin typeface="Calibri" panose="020F0502020204030204" pitchFamily="34" charset="0"/>
              </a:rPr>
              <a:t>Om het verbond te vernieuwen, was het nodig om dat fysieke teken te herhalen (Gen. 17:10). Deze wet stelde wat belangrijk is op de eerste plaats. Voor ons is het een voorbeeld om te volgen: "Maar zoek eerst zijn koninkrijk en zijn gerechtigheid, en al deze dingen zullen u ook gegeven worden." (Matt. 6:33).</a:t>
            </a:r>
            <a:endParaRPr lang="en" sz="2000" b="1" dirty="0">
              <a:latin typeface="Calibri" panose="020F0502020204030204" pitchFamily="34" charset="0"/>
            </a:endParaRP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808798"/>
            <a:ext cx="12030908"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Voordat ze het eerste Pascha aten, werden Israëlitische mannen besneden, want geen onbesneden persoon kon eraan deelnemen (Ex. 12:48). Maar omdat ze de eerste keer weigerden Kanaän binnen te gaan, werd het verbond verbroken en werd er geen Israëliet in de woestijn besneden (Joz. 5:5).</a:t>
            </a:r>
            <a:endParaRPr lang="en" sz="2000" b="1" dirty="0">
              <a:latin typeface="Calibri" panose="020F0502020204030204" pitchFamily="34" charset="0"/>
            </a:endParaRP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510545"/>
            <a:ext cx="8679090"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Hoewel er meer dan 40 jaar waren verstreken sinds ze Egypte hadden verlaten, was Israël het Beloofde Land nog niet binnengegaan. Nu trapten hun voeten erop. Het was tijd om "de smaad van Egypte" weg te nemen en het verbond met God te hernieuwen.</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02A7F3C2-BBB7-5441-4F15-16FD3FFA7B4F}"/>
              </a:ext>
            </a:extLst>
          </p:cNvPr>
          <p:cNvSpPr txBox="1"/>
          <p:nvPr/>
        </p:nvSpPr>
        <p:spPr>
          <a:xfrm>
            <a:off x="10781420" y="231136"/>
            <a:ext cx="1249488" cy="307168"/>
          </a:xfrm>
          <a:prstGeom prst="roundRect">
            <a:avLst>
              <a:gd name="adj" fmla="val 14029"/>
            </a:avLst>
          </a:prstGeom>
          <a:solidFill>
            <a:srgbClr val="F4F457"/>
          </a:solidFill>
          <a:ln w="1905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75141F"/>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174EA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2C213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5"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1839074" y="0"/>
            <a:ext cx="8527551" cy="769441"/>
          </a:xfrm>
          <a:prstGeom prst="rect">
            <a:avLst/>
          </a:prstGeom>
          <a:noFill/>
        </p:spPr>
        <p:txBody>
          <a:bodyPr wrap="square">
            <a:spAutoFit/>
          </a:bodyPr>
          <a:lstStyle/>
          <a:p>
            <a:pPr algn="ctr"/>
            <a:r>
              <a:rPr lang="nl-NL" sz="4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HET EERSTE PASCHA IN KANAÄN</a:t>
            </a:r>
            <a:endParaRPr lang="en" sz="4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Terwijl de Israëlieten in </a:t>
            </a:r>
            <a:r>
              <a:rPr lang="nl-NL"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Gilgal</a:t>
            </a:r>
            <a:r>
              <a:rPr lang="nl-NL"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hun kamp hadden opgeslagen, hielden zij het Pascha op de veertiende dag van die maand, in de avond, op de vlakten van Jericho.</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nl-NL"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Jozua</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rPr>
              <a:t>Egypte</a:t>
            </a:r>
            <a:endParaRPr lang="en"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rPr>
              <a:t>Kanaän</a:t>
            </a:r>
            <a:endParaRPr lang="en"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nl-NL" b="1" dirty="0">
                <a:effectLst>
                  <a:outerShdw blurRad="38100" dist="38100" dir="2700000" algn="tl">
                    <a:srgbClr val="000000">
                      <a:alpha val="43137"/>
                    </a:srgbClr>
                  </a:outerShdw>
                </a:effectLst>
                <a:latin typeface="Calibri" panose="020F0502020204030204" pitchFamily="34" charset="0"/>
              </a:rPr>
              <a:t>Besnijdenis en Pascha</a:t>
            </a:r>
            <a:endParaRPr lang="en" b="1" dirty="0">
              <a:effectLst>
                <a:outerShdw blurRad="38100" dist="38100" dir="2700000" algn="tl">
                  <a:srgbClr val="000000">
                    <a:alpha val="43137"/>
                  </a:srgbClr>
                </a:outerShdw>
              </a:effectLst>
              <a:latin typeface="Calibri" panose="020F0502020204030204" pitchFamily="34" charset="0"/>
            </a:endParaRP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nl-NL" b="1" dirty="0">
                <a:effectLst>
                  <a:outerShdw blurRad="38100" dist="38100" dir="2700000" algn="tl">
                    <a:srgbClr val="000000">
                      <a:alpha val="43137"/>
                    </a:srgbClr>
                  </a:outerShdw>
                </a:effectLst>
                <a:latin typeface="Calibri" panose="020F0502020204030204" pitchFamily="34" charset="0"/>
              </a:rPr>
              <a:t>De Rode Zee oversteken</a:t>
            </a:r>
            <a:endParaRPr lang="en" b="1" dirty="0">
              <a:effectLst>
                <a:outerShdw blurRad="38100" dist="38100" dir="2700000" algn="tl">
                  <a:srgbClr val="000000">
                    <a:alpha val="43137"/>
                  </a:srgbClr>
                </a:outerShdw>
              </a:effectLst>
              <a:latin typeface="Calibri" panose="020F0502020204030204" pitchFamily="34" charset="0"/>
            </a:endParaRP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rPr>
              <a:t>Woestijn</a:t>
            </a:r>
            <a:endParaRPr lang="en"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nl-NL" b="1" dirty="0">
                <a:effectLst>
                  <a:outerShdw blurRad="38100" dist="38100" dir="2700000" algn="tl">
                    <a:srgbClr val="000000">
                      <a:alpha val="43137"/>
                    </a:srgbClr>
                  </a:outerShdw>
                </a:effectLst>
                <a:latin typeface="Calibri" panose="020F0502020204030204" pitchFamily="34" charset="0"/>
              </a:rPr>
              <a:t>Besnijdenis en Pascha</a:t>
            </a:r>
            <a:endParaRPr lang="en" b="1" dirty="0">
              <a:effectLst>
                <a:outerShdw blurRad="38100" dist="38100" dir="2700000" algn="tl">
                  <a:srgbClr val="000000">
                    <a:alpha val="43137"/>
                  </a:srgbClr>
                </a:outerShdw>
              </a:effectLst>
              <a:latin typeface="Calibri" panose="020F0502020204030204" pitchFamily="34" charset="0"/>
            </a:endParaRP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nl-NL" b="1" dirty="0">
                <a:effectLst>
                  <a:outerShdw blurRad="38100" dist="38100" dir="2700000" algn="tl">
                    <a:srgbClr val="000000">
                      <a:alpha val="43137"/>
                    </a:srgbClr>
                  </a:outerShdw>
                </a:effectLst>
                <a:latin typeface="Calibri" panose="020F0502020204030204" pitchFamily="34" charset="0"/>
              </a:rPr>
              <a:t>De Jordaan oversteken</a:t>
            </a:r>
            <a:endParaRPr lang="en" b="1" dirty="0">
              <a:effectLst>
                <a:outerShdw blurRad="38100" dist="38100" dir="2700000" algn="tl">
                  <a:srgbClr val="000000">
                    <a:alpha val="43137"/>
                  </a:srgbClr>
                </a:outerShdw>
              </a:effectLst>
              <a:latin typeface="Calibri" panose="020F0502020204030204" pitchFamily="34" charset="0"/>
            </a:endParaRP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effectLst>
                <a:outerShdw blurRad="38100" dist="38100" dir="2700000" algn="tl">
                  <a:srgbClr val="000000">
                    <a:alpha val="43137"/>
                  </a:srgbClr>
                </a:outerShdw>
              </a:effectLst>
              <a:latin typeface="Calibri" panose="020F0502020204030204" pitchFamily="34" charset="0"/>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400110"/>
          </a:xfrm>
          <a:prstGeom prst="rect">
            <a:avLst/>
          </a:prstGeom>
          <a:noFill/>
        </p:spPr>
        <p:txBody>
          <a:bodyPr wrap="square" rtlCol="0">
            <a:spAutoFit/>
          </a:bodyPr>
          <a:lstStyle/>
          <a:p>
            <a:pPr>
              <a:spcBef>
                <a:spcPts val="600"/>
              </a:spcBef>
            </a:pPr>
            <a:r>
              <a:rPr lang="nl-NL" b="1" spc="-50" dirty="0">
                <a:latin typeface="Calibri" panose="020F0502020204030204" pitchFamily="34" charset="0"/>
              </a:rPr>
              <a:t>Van Egypte tot Kanaän volgde Israël een "chiastisch" proces, waarbij de gebeurtenissen in omgekeerde volgorde werden herhaald</a:t>
            </a:r>
            <a:r>
              <a:rPr lang="en" sz="2000" b="1" dirty="0">
                <a:latin typeface="Calibri" panose="020F0502020204030204" pitchFamily="34" charset="0"/>
              </a:rPr>
              <a:t>:</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Het eerste Pascha was een symbool van de bevrijding uit Egypte. Het tweede Pascha, gevierd door de nieuwe generatie, was een symbool van hun </a:t>
            </a:r>
            <a:r>
              <a:rPr lang="nl-NL" sz="2000" b="1" dirty="0" err="1">
                <a:latin typeface="Calibri" panose="020F0502020204030204" pitchFamily="34" charset="0"/>
              </a:rPr>
              <a:t>inbezitname</a:t>
            </a:r>
            <a:r>
              <a:rPr lang="nl-NL" sz="2000" b="1" dirty="0">
                <a:latin typeface="Calibri" panose="020F0502020204030204" pitchFamily="34" charset="0"/>
              </a:rPr>
              <a:t> van het Beloofde Land.</a:t>
            </a:r>
            <a:endParaRPr lang="en" sz="2000" b="1" dirty="0">
              <a:latin typeface="Calibri" panose="020F0502020204030204" pitchFamily="34" charset="0"/>
            </a:endParaRP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Ze zijn nu symbolen van het lichaam en bloed van onze Verlosser, Die ons uit Egypte leidt (dat wil zeggen, uit onze zonde) en ons naar het Beloofde Land brengt (1 Kor. 11:23-26).</a:t>
            </a:r>
            <a:endParaRPr lang="en" sz="2000" b="1" dirty="0">
              <a:latin typeface="Calibri" panose="020F0502020204030204" pitchFamily="34" charset="0"/>
            </a:endParaRP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5841308"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Kort voor zijn kruisiging gaf Jezus deze rite een nieuwe betekenis, met nieuwe symbolen: het lam werd brood en het bloed werd wijn.</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5439FEB1-9D5D-C12D-0C59-5B0EFBC9975D}"/>
              </a:ext>
            </a:extLst>
          </p:cNvPr>
          <p:cNvSpPr txBox="1"/>
          <p:nvPr/>
        </p:nvSpPr>
        <p:spPr>
          <a:xfrm>
            <a:off x="306815" y="247015"/>
            <a:ext cx="1249488" cy="307168"/>
          </a:xfrm>
          <a:prstGeom prst="roundRect">
            <a:avLst>
              <a:gd name="adj" fmla="val 14029"/>
            </a:avLst>
          </a:prstGeom>
          <a:solidFill>
            <a:srgbClr val="FFFFFF"/>
          </a:solidFill>
          <a:ln w="19050">
            <a:noFill/>
          </a:ln>
          <a:effectLst>
            <a:outerShdw blurRad="12700" dist="50800" dir="2700000" algn="tl" rotWithShape="0">
              <a:srgbClr val="CE563E"/>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1F6C02"/>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174EA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2C213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2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par>
                          <p:cTn id="63" fill="hold">
                            <p:stCondLst>
                              <p:cond delay="500"/>
                            </p:stCondLst>
                            <p:childTnLst>
                              <p:par>
                                <p:cTn id="64" presetID="14" presetClass="entr" presetSubtype="1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randombar(horizontal)">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randombar(horizont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left)">
                                      <p:cBhvr>
                                        <p:cTn id="89" dur="500"/>
                                        <p:tgtEl>
                                          <p:spTgt spid="15"/>
                                        </p:tgtEl>
                                      </p:cBhvr>
                                    </p:animEffect>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randombar(horizontal)">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6" fill="hold"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strips(downRight)">
                                      <p:cBhvr>
                                        <p:cTn id="98" dur="500"/>
                                        <p:tgtEl>
                                          <p:spTgt spid="4"/>
                                        </p:tgtEl>
                                      </p:cBhvr>
                                    </p:animEffect>
                                  </p:childTnLst>
                                </p:cTn>
                              </p:par>
                              <p:par>
                                <p:cTn id="99" presetID="18" presetClass="entr" presetSubtype="3"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strips(upRight)">
                                      <p:cBhvr>
                                        <p:cTn id="101" dur="500"/>
                                        <p:tgtEl>
                                          <p:spTgt spid="24"/>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3" presetClass="entr" presetSubtype="32" fill="hold"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plus(out)">
                                      <p:cBhvr>
                                        <p:cTn id="110" dur="750"/>
                                        <p:tgtEl>
                                          <p:spTgt spid="30"/>
                                        </p:tgtEl>
                                      </p:cBhvr>
                                    </p:animEffect>
                                  </p:childTnLst>
                                </p:cTn>
                              </p:par>
                            </p:childTnLst>
                          </p:cTn>
                        </p:par>
                        <p:par>
                          <p:cTn id="111" fill="hold">
                            <p:stCondLst>
                              <p:cond delay="750"/>
                            </p:stCondLst>
                            <p:childTnLst>
                              <p:par>
                                <p:cTn id="112" presetID="22" presetClass="entr" presetSubtype="8" fill="hold" grpId="0"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left)">
                                      <p:cBhvr>
                                        <p:cTn id="1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7200" b="1" dirty="0">
                <a:ln/>
                <a:solidFill>
                  <a:srgbClr val="A75A2B"/>
                </a:solidFill>
                <a:effectLst>
                  <a:outerShdw blurRad="38100" dist="38100" dir="2700000" algn="tl">
                    <a:schemeClr val="accent3">
                      <a:lumMod val="60000"/>
                      <a:lumOff val="40000"/>
                    </a:schemeClr>
                  </a:outerShdw>
                </a:effectLst>
                <a:latin typeface="Calibri" panose="020F0502020204030204" pitchFamily="34" charset="0"/>
              </a:rPr>
              <a:t>AANBIDDING TUSSEN DE BERGEN</a:t>
            </a:r>
            <a:endParaRPr lang="en" sz="7200" b="1" dirty="0">
              <a:ln/>
              <a:solidFill>
                <a:srgbClr val="A75A2B"/>
              </a:solidFill>
              <a:effectLst>
                <a:outerShdw blurRad="38100" dist="38100" dir="2700000" algn="tl">
                  <a:schemeClr val="accent3">
                    <a:lumMod val="60000"/>
                    <a:lumOff val="40000"/>
                  </a:schemeClr>
                </a:outerShdw>
              </a:effectLst>
              <a:latin typeface="Calibri" panose="020F0502020204030204" pitchFamily="34" charset="0"/>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1160980" y="-99390"/>
            <a:ext cx="11031020" cy="769441"/>
          </a:xfrm>
          <a:prstGeom prst="rect">
            <a:avLst/>
          </a:prstGeom>
          <a:noFill/>
        </p:spPr>
        <p:txBody>
          <a:bodyPr wrap="square">
            <a:spAutoFit/>
          </a:bodyPr>
          <a:lstStyle/>
          <a:p>
            <a:pPr algn="ctr"/>
            <a:r>
              <a:rPr lang="nl-NL" sz="4400" b="1" spc="30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EEN ALTAAR VOOR AANBIDDING</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947737" y="582332"/>
            <a:ext cx="11244263" cy="369332"/>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AFE6EF"/>
                </a:solidFill>
                <a:effectLst>
                  <a:outerShdw blurRad="38100" dist="38100" dir="2700000" algn="tl">
                    <a:srgbClr val="000000">
                      <a:alpha val="43137"/>
                    </a:srgbClr>
                  </a:outerShdw>
                </a:effectLst>
                <a:latin typeface="Comic Sans MS" panose="030F0702030302020204" pitchFamily="66" charset="0"/>
              </a:rPr>
              <a:t>Toen bouwde Jozua een altaar voor de HEERE, de God van Israël, op de berg </a:t>
            </a:r>
            <a:r>
              <a:rPr lang="nl-NL" b="1" dirty="0" err="1">
                <a:solidFill>
                  <a:srgbClr val="AFE6EF"/>
                </a:solidFill>
                <a:effectLst>
                  <a:outerShdw blurRad="38100" dist="38100" dir="2700000" algn="tl">
                    <a:srgbClr val="000000">
                      <a:alpha val="43137"/>
                    </a:srgbClr>
                  </a:outerShdw>
                </a:effectLst>
                <a:latin typeface="Comic Sans MS" panose="030F0702030302020204" pitchFamily="66" charset="0"/>
              </a:rPr>
              <a:t>Ebal</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nl-NL" sz="1400" b="1" dirty="0">
                <a:solidFill>
                  <a:srgbClr val="AFE6EF"/>
                </a:solidFill>
                <a:effectLst>
                  <a:outerShdw blurRad="38100" dist="38100" dir="2700000" algn="tl">
                    <a:srgbClr val="000000">
                      <a:alpha val="43137"/>
                    </a:srgbClr>
                  </a:outerShdw>
                </a:effectLst>
                <a:latin typeface="Comic Sans MS" panose="030F0702030302020204" pitchFamily="66" charset="0"/>
              </a:rPr>
              <a:t>Jozua</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Mozes had bevolen dat bij het binnengaan van Kanaän een altaar op de berg </a:t>
            </a:r>
            <a:r>
              <a:rPr lang="nl-NL" sz="2000" b="1" dirty="0" err="1">
                <a:latin typeface="Calibri" panose="020F0502020204030204" pitchFamily="34" charset="0"/>
              </a:rPr>
              <a:t>Ebal</a:t>
            </a:r>
            <a:r>
              <a:rPr lang="nl-NL" sz="2000" b="1" dirty="0">
                <a:latin typeface="Calibri" panose="020F0502020204030204" pitchFamily="34" charset="0"/>
              </a:rPr>
              <a:t> zou worden gebouwd en dat God geprezen zou worden (Deut. 27:5-7). Waarom op de berg </a:t>
            </a:r>
            <a:r>
              <a:rPr lang="nl-NL" sz="2000" b="1" dirty="0" err="1">
                <a:latin typeface="Calibri" panose="020F0502020204030204" pitchFamily="34" charset="0"/>
              </a:rPr>
              <a:t>Ebal</a:t>
            </a:r>
            <a:r>
              <a:rPr lang="nl-NL" sz="2000" b="1" dirty="0">
                <a:latin typeface="Calibri" panose="020F0502020204030204" pitchFamily="34" charset="0"/>
              </a:rPr>
              <a:t> en niet op </a:t>
            </a:r>
            <a:r>
              <a:rPr lang="nl-NL" sz="2000" b="1" dirty="0" err="1">
                <a:latin typeface="Calibri" panose="020F0502020204030204" pitchFamily="34" charset="0"/>
              </a:rPr>
              <a:t>Gerizim</a:t>
            </a:r>
            <a:r>
              <a:rPr lang="nl-NL" sz="2000" b="1" dirty="0">
                <a:latin typeface="Calibri" panose="020F0502020204030204" pitchFamily="34" charset="0"/>
              </a:rPr>
              <a:t>?</a:t>
            </a:r>
            <a:endParaRPr lang="en" sz="2000" b="1" dirty="0">
              <a:latin typeface="Calibri" panose="020F0502020204030204" pitchFamily="34" charset="0"/>
            </a:endParaRP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Te midden van de verovering zocht Israël een moment om zich opnieuw aan God toe te wijden. Dit is een uitnodiging voor ons om hun voorbeeld na te volgen en ons opnieuw aan God toe te wijden, niet alleen individueel, maar ook als Gods uitverkoren volk.</a:t>
            </a:r>
            <a:endParaRPr lang="en" sz="2000" b="1" dirty="0">
              <a:latin typeface="Calibri" panose="020F0502020204030204" pitchFamily="34" charset="0"/>
            </a:endParaRP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498220"/>
            <a:ext cx="3726759" cy="1938992"/>
          </a:xfrm>
          <a:prstGeom prst="rect">
            <a:avLst/>
          </a:prstGeom>
          <a:noFill/>
        </p:spPr>
        <p:txBody>
          <a:bodyPr wrap="square">
            <a:spAutoFit/>
          </a:bodyPr>
          <a:lstStyle/>
          <a:p>
            <a:pPr>
              <a:spcBef>
                <a:spcPts val="600"/>
              </a:spcBef>
            </a:pPr>
            <a:r>
              <a:rPr lang="nl-NL" sz="2000" b="1" dirty="0">
                <a:latin typeface="Calibri" panose="020F0502020204030204" pitchFamily="34" charset="0"/>
              </a:rPr>
              <a:t>Jezus werd een vloek voor ons, zodat wij de zegen zouden ontvangen (Gal. 3:13-14).                      Dit altaar is voor ons een duidelijk beeld van Jezus' offer voor ons.</a:t>
            </a:r>
            <a:endParaRPr lang="en" sz="2000" b="1" dirty="0">
              <a:latin typeface="Calibri" panose="020F0502020204030204" pitchFamily="34" charset="0"/>
            </a:endParaRP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Zowel het altaar als de wetten die op een monument moesten worden geschreven en aan het volk moesten worden voorgelezen, hadden te maken met zegeningen en vloeken.  (Deut. 27:12-13). De zegen werd uitgesproken over </a:t>
            </a:r>
            <a:r>
              <a:rPr lang="nl-NL" sz="2000" b="1" dirty="0" err="1">
                <a:latin typeface="Calibri" panose="020F0502020204030204" pitchFamily="34" charset="0"/>
              </a:rPr>
              <a:t>Gerizim</a:t>
            </a:r>
            <a:r>
              <a:rPr lang="nl-NL" sz="2000" b="1" dirty="0">
                <a:latin typeface="Calibri" panose="020F0502020204030204" pitchFamily="34" charset="0"/>
              </a:rPr>
              <a:t> en de vloek over </a:t>
            </a:r>
            <a:r>
              <a:rPr lang="nl-NL" sz="2000" b="1" dirty="0" err="1">
                <a:latin typeface="Calibri" panose="020F0502020204030204" pitchFamily="34" charset="0"/>
              </a:rPr>
              <a:t>Ebal</a:t>
            </a:r>
            <a:r>
              <a:rPr lang="nl-NL" sz="2000" b="1" dirty="0">
                <a:latin typeface="Calibri" panose="020F0502020204030204" pitchFamily="34" charset="0"/>
              </a:rPr>
              <a:t>.</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B80D6B2C-90E3-CB34-E65A-90391C3C223A}"/>
              </a:ext>
            </a:extLst>
          </p:cNvPr>
          <p:cNvSpPr txBox="1"/>
          <p:nvPr/>
        </p:nvSpPr>
        <p:spPr>
          <a:xfrm>
            <a:off x="322993" y="147135"/>
            <a:ext cx="1249488" cy="307168"/>
          </a:xfrm>
          <a:prstGeom prst="roundRect">
            <a:avLst>
              <a:gd name="adj" fmla="val 14029"/>
            </a:avLst>
          </a:prstGeom>
          <a:solidFill>
            <a:srgbClr val="FEFEFE"/>
          </a:solidFill>
          <a:ln w="19050">
            <a:solidFill>
              <a:srgbClr val="EE67EF"/>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040642"/>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solidFill>
                  <a:srgbClr val="174EA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2C213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par>
                          <p:cTn id="30" fill="hold">
                            <p:stCondLst>
                              <p:cond delay="1500"/>
                            </p:stCondLst>
                            <p:childTnLst>
                              <p:par>
                                <p:cTn id="31" presetID="25"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6" dur="1000" fill="hold"/>
                                        <p:tgtEl>
                                          <p:spTgt spid="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5"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8" dur="1000" fill="hold"/>
                                        <p:tgtEl>
                                          <p:spTgt spid="4"/>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4"/>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00" fill="hold"/>
                                        <p:tgtEl>
                                          <p:spTgt spid="12"/>
                                        </p:tgtEl>
                                        <p:attrNameLst>
                                          <p:attrName>ppt_w</p:attrName>
                                        </p:attrNameLst>
                                      </p:cBhvr>
                                      <p:tavLst>
                                        <p:tav tm="0">
                                          <p:val>
                                            <p:fltVal val="0"/>
                                          </p:val>
                                        </p:tav>
                                        <p:tav tm="100000">
                                          <p:val>
                                            <p:strVal val="#ppt_w"/>
                                          </p:val>
                                        </p:tav>
                                      </p:tavLst>
                                    </p:anim>
                                    <p:anim calcmode="lin" valueType="num">
                                      <p:cBhvr>
                                        <p:cTn id="67" dur="1000" fill="hold"/>
                                        <p:tgtEl>
                                          <p:spTgt spid="12"/>
                                        </p:tgtEl>
                                        <p:attrNameLst>
                                          <p:attrName>ppt_h</p:attrName>
                                        </p:attrNameLst>
                                      </p:cBhvr>
                                      <p:tavLst>
                                        <p:tav tm="0">
                                          <p:val>
                                            <p:fltVal val="0"/>
                                          </p:val>
                                        </p:tav>
                                        <p:tav tm="100000">
                                          <p:val>
                                            <p:strVal val="#ppt_h"/>
                                          </p:val>
                                        </p:tav>
                                      </p:tavLst>
                                    </p:anim>
                                    <p:anim calcmode="lin" valueType="num">
                                      <p:cBhvr>
                                        <p:cTn id="68" dur="1000" fill="hold"/>
                                        <p:tgtEl>
                                          <p:spTgt spid="12"/>
                                        </p:tgtEl>
                                        <p:attrNameLst>
                                          <p:attrName>style.rotation</p:attrName>
                                        </p:attrNameLst>
                                      </p:cBhvr>
                                      <p:tavLst>
                                        <p:tav tm="0">
                                          <p:val>
                                            <p:fltVal val="90"/>
                                          </p:val>
                                        </p:tav>
                                        <p:tav tm="100000">
                                          <p:val>
                                            <p:fltVal val="0"/>
                                          </p:val>
                                        </p:tav>
                                      </p:tavLst>
                                    </p:anim>
                                    <p:animEffect transition="in" filter="fade">
                                      <p:cBhvr>
                                        <p:cTn id="69" dur="1000"/>
                                        <p:tgtEl>
                                          <p:spTgt spid="12"/>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nl-NL"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Calibri" panose="020F0502020204030204" pitchFamily="34" charset="0"/>
              </a:rPr>
              <a:t>DENK AAN DE WET</a:t>
            </a:r>
            <a:endPar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Calibri" panose="020F0502020204030204" pitchFamily="34" charset="0"/>
            </a:endParaRP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840230"/>
          </a:xfrm>
          <a:prstGeom prst="rect">
            <a:avLst/>
          </a:prstGeom>
          <a:noFill/>
        </p:spPr>
        <p:txBody>
          <a:bodyPr wrap="square">
            <a:spAutoFit/>
            <a:scene3d>
              <a:camera prst="orthographicFront"/>
              <a:lightRig rig="threePt" dir="t"/>
            </a:scene3d>
            <a:sp3d extrusionH="57150">
              <a:bevelT w="38100" h="38100"/>
            </a:sp3d>
          </a:bodyPr>
          <a:lstStyle/>
          <a:p>
            <a:pPr algn="ctr">
              <a:lnSpc>
                <a:spcPct val="90000"/>
              </a:lnSpc>
            </a:pPr>
            <a:r>
              <a:rPr lang="en" b="1" dirty="0">
                <a:solidFill>
                  <a:srgbClr val="855143"/>
                </a:solidFill>
                <a:latin typeface="Comic Sans MS" panose="030F0702030302020204" pitchFamily="66" charset="0"/>
              </a:rPr>
              <a:t>“</a:t>
            </a:r>
            <a:r>
              <a:rPr lang="nl-NL" b="1" dirty="0">
                <a:solidFill>
                  <a:srgbClr val="855143"/>
                </a:solidFill>
                <a:latin typeface="Comic Sans MS" panose="030F0702030302020204" pitchFamily="66" charset="0"/>
              </a:rPr>
              <a:t>Vervolgens schreef hij daar op stenen een afschrift van de wet van Mozes, die hij geschreven heeft voor de ogen van de Israëlieten</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a:t>
            </a:r>
            <a:r>
              <a:rPr lang="nl-NL" sz="1400" b="1" dirty="0">
                <a:solidFill>
                  <a:srgbClr val="855143"/>
                </a:solidFill>
                <a:latin typeface="Comic Sans MS" panose="030F0702030302020204" pitchFamily="66" charset="0"/>
              </a:rPr>
              <a:t>Jozua</a:t>
            </a:r>
            <a:r>
              <a:rPr lang="en" sz="1400" b="1" dirty="0">
                <a:solidFill>
                  <a:srgbClr val="855143"/>
                </a:solidFill>
                <a:latin typeface="Comic Sans MS" panose="030F0702030302020204" pitchFamily="66" charset="0"/>
              </a:rPr>
              <a:t>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63121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Nadat Jozua het altaar op de berg </a:t>
            </a:r>
            <a:r>
              <a:rPr lang="nl-NL" sz="2000" b="1" dirty="0" err="1">
                <a:latin typeface="Calibri" panose="020F0502020204030204" pitchFamily="34" charset="0"/>
              </a:rPr>
              <a:t>Ebal</a:t>
            </a:r>
            <a:r>
              <a:rPr lang="nl-NL" sz="2000" b="1" dirty="0">
                <a:latin typeface="Calibri" panose="020F0502020204030204" pitchFamily="34" charset="0"/>
              </a:rPr>
              <a:t> had gebouwd, richtte hij enkele stenen op en bepleisterde ze met kalk. Toen schreef hij een kopie van de wet op hen [Deuteronomium, dat de Tien Geboden en verschillende wetten omvatte, samen met zegeningen en vloeken] (Joz. 8:32; Deut. 27:2-3).</a:t>
            </a:r>
            <a:endParaRPr lang="en" sz="2000" b="1" dirty="0">
              <a:latin typeface="Calibri" panose="020F0502020204030204" pitchFamily="34" charset="0"/>
            </a:endParaRP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4121" y="506325"/>
            <a:ext cx="4760776" cy="4760776"/>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3" y="5504901"/>
            <a:ext cx="5151916"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Naast onze persoonlijke vernieuwing geeft het Heilig Avondmaal ons ook dat bijzondere moment van vernieuwing als volk van God.</a:t>
            </a:r>
            <a:endParaRPr lang="en" sz="2000" b="1" dirty="0">
              <a:latin typeface="Calibri" panose="020F0502020204030204" pitchFamily="34" charset="0"/>
            </a:endParaRP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642288"/>
            <a:ext cx="4345471" cy="1938992"/>
          </a:xfrm>
          <a:prstGeom prst="rect">
            <a:avLst/>
          </a:prstGeom>
          <a:noFill/>
        </p:spPr>
        <p:txBody>
          <a:bodyPr wrap="square">
            <a:spAutoFit/>
          </a:bodyPr>
          <a:lstStyle/>
          <a:p>
            <a:pPr>
              <a:spcBef>
                <a:spcPts val="600"/>
              </a:spcBef>
            </a:pPr>
            <a:r>
              <a:rPr lang="nl-NL" sz="2000" b="1" dirty="0">
                <a:latin typeface="Calibri" panose="020F0502020204030204" pitchFamily="34" charset="0"/>
              </a:rPr>
              <a:t>Dit is ook voor ons een roeping.                  Als Gods restvolk moeten we periodiek ons verbond met Hem vernieuwen, waarbij we ons herinneren hoe Hij ons zo ver heeft geleid en de zegeningen die Hij ons heeft geschonken.</a:t>
            </a:r>
            <a:endParaRPr lang="en" sz="2000" b="1" dirty="0">
              <a:latin typeface="Calibri" panose="020F0502020204030204" pitchFamily="34" charset="0"/>
            </a:endParaRP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Ten slotte werd de wet aan het volk voorgelezen, verdeeld in twee delen: één op elke berghelling (Joz. 8:33-35). Zo werd het verbond tussen God en zijn volk vernieuwd.</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40C29C90-A589-BB25-163E-6C179AF9C602}"/>
              </a:ext>
            </a:extLst>
          </p:cNvPr>
          <p:cNvSpPr txBox="1"/>
          <p:nvPr/>
        </p:nvSpPr>
        <p:spPr>
          <a:xfrm>
            <a:off x="10692000" y="72000"/>
            <a:ext cx="1249488" cy="307168"/>
          </a:xfrm>
          <a:prstGeom prst="roundRect">
            <a:avLst>
              <a:gd name="adj" fmla="val 14029"/>
            </a:avLst>
          </a:prstGeom>
          <a:solidFill>
            <a:srgbClr val="FBCDCD"/>
          </a:solidFill>
          <a:ln w="28575">
            <a:solidFill>
              <a:srgbClr val="855143"/>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568C7E"/>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174EA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2C213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par>
                          <p:cTn id="20" fill="hold">
                            <p:stCondLst>
                              <p:cond delay="2000"/>
                            </p:stCondLst>
                            <p:childTnLst>
                              <p:par>
                                <p:cTn id="21" presetID="25"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P spid="2" grpId="0" animBg="1"/>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327</TotalTime>
  <Words>1357</Words>
  <Application>Microsoft Office PowerPoint</Application>
  <PresentationFormat>Panorámica</PresentationFormat>
  <Paragraphs>65</Paragraphs>
  <Slides>12</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Comic Sans MS</vt:lpstr>
      <vt:lpstr>Calibri</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94</cp:revision>
  <dcterms:created xsi:type="dcterms:W3CDTF">2025-10-14T06:18:54Z</dcterms:created>
  <dcterms:modified xsi:type="dcterms:W3CDTF">2025-11-14T07:21:13Z</dcterms:modified>
</cp:coreProperties>
</file>