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11" r:id="rId4"/>
    <p:sldId id="257" r:id="rId5"/>
    <p:sldId id="258" r:id="rId6"/>
    <p:sldId id="259" r:id="rId7"/>
    <p:sldId id="260" r:id="rId8"/>
    <p:sldId id="261" r:id="rId9"/>
    <p:sldId id="308" r:id="rId10"/>
    <p:sldId id="310" r:id="rId11"/>
    <p:sldId id="309" r:id="rId12"/>
    <p:sldId id="304" r:id="rId13"/>
    <p:sldId id="305"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B13"/>
    <a:srgbClr val="1E5014"/>
    <a:srgbClr val="569FBB"/>
    <a:srgbClr val="184AB3"/>
    <a:srgbClr val="91377E"/>
    <a:srgbClr val="186329"/>
    <a:srgbClr val="D4FAD3"/>
    <a:srgbClr val="4D369B"/>
    <a:srgbClr val="F44688"/>
    <a:srgbClr val="A8D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4" d="100"/>
          <a:sy n="34" d="100"/>
        </p:scale>
        <p:origin x="84"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1" loCatId="relationship" qsTypeId="urn:microsoft.com/office/officeart/2005/8/quickstyle/3d1#1" qsCatId="3D" csTypeId="urn:microsoft.com/office/officeart/2005/8/colors/colorful1#1" csCatId="colorful" phldr="1"/>
      <dgm:spPr/>
      <dgm:t>
        <a:bodyPr/>
        <a:lstStyle/>
        <a:p>
          <a:endParaRPr lang="es-ES"/>
        </a:p>
      </dgm:t>
    </dgm:pt>
    <dgm:pt modelId="{B42EAC0A-7247-4085-BDB4-DD16F1BC7602}">
      <dgm:prSet custT="1"/>
      <dgm:spPr/>
      <dgm:t>
        <a:bodyPr/>
        <a:lstStyle/>
        <a:p>
          <a:r>
            <a:rPr lang="nl-NL" sz="1900" b="1" dirty="0">
              <a:latin typeface="Calibri" panose="020F0502020204030204" pitchFamily="34" charset="0"/>
              <a:ea typeface="Calibri" panose="020F0502020204030204" pitchFamily="34" charset="0"/>
              <a:cs typeface="Calibri" panose="020F0502020204030204" pitchFamily="34" charset="0"/>
            </a:rPr>
            <a:t>Geloof negeert de feiten niet; Het biedt gewoon een andere invalshoek</a:t>
          </a:r>
          <a:endParaRPr lang="es-ES" sz="1900" dirty="0">
            <a:latin typeface="Calibri" panose="020F0502020204030204" pitchFamily="34" charset="0"/>
            <a:ea typeface="Calibri" panose="020F0502020204030204" pitchFamily="34" charset="0"/>
            <a:cs typeface="Calibri" panose="020F0502020204030204" pitchFamily="34" charset="0"/>
          </a:endParaRPr>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In plaats van te klagen, zijn we geroepen om Gods plannen te vertrouwen en ons eraan te onderwerpen</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Zegeningen komen naar hen die volledig in de Heer blijven</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Het leven in al zijn dimensies moet worden geleefd volgens de plannen die door God zijn opgesteld</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Het is de moeite waard om dicht bij God te leven (Psalm 84:10)</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1"/>
    <dgm:cxn modelId="{69AC3841-C49A-454D-A9BD-774486709FC1}" type="presOf" srcId="{8D133D11-19CE-4E2D-A6DA-D6CA6F775711}" destId="{CD3EC9D1-B914-4A94-9073-BBD619FDAE34}" srcOrd="0" destOrd="0" presId="urn:microsoft.com/office/officeart/2005/8/layout/venn3#1"/>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1"/>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1"/>
    <dgm:cxn modelId="{A957E8D8-412B-48C7-8E4E-43EC38500764}" type="presOf" srcId="{5F2506EE-CF30-442F-A24D-AD2774D0161C}" destId="{BE48992A-E860-4C40-A1D4-500F6D3DD78C}" srcOrd="0" destOrd="0" presId="urn:microsoft.com/office/officeart/2005/8/layout/venn3#1"/>
    <dgm:cxn modelId="{713F60E4-0763-4AEC-99BF-DB4FDC80484C}" type="presOf" srcId="{9EC13638-FA55-4568-ADE3-DF49C8C12E98}" destId="{B791761E-D005-4276-BFBD-78605CE50BF5}" srcOrd="0" destOrd="0" presId="urn:microsoft.com/office/officeart/2005/8/layout/venn3#1"/>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1"/>
    <dgm:cxn modelId="{E8A5BFA3-3EE7-4C67-8CAE-20B43DB5C0A8}" type="presParOf" srcId="{93F130CC-F670-4ED9-8230-0B8E98EE1397}" destId="{9F40C7C0-2BD7-4841-91D1-06AEE29A46ED}" srcOrd="1" destOrd="0" presId="urn:microsoft.com/office/officeart/2005/8/layout/venn3#1"/>
    <dgm:cxn modelId="{204591EB-C555-4F5C-8194-E4C2BECCF1C1}" type="presParOf" srcId="{93F130CC-F670-4ED9-8230-0B8E98EE1397}" destId="{CD3EC9D1-B914-4A94-9073-BBD619FDAE34}" srcOrd="2" destOrd="0" presId="urn:microsoft.com/office/officeart/2005/8/layout/venn3#1"/>
    <dgm:cxn modelId="{1568A087-E1C7-45B2-B097-643E87EE1EE0}" type="presParOf" srcId="{93F130CC-F670-4ED9-8230-0B8E98EE1397}" destId="{BB8CE188-6095-4321-9538-03F1E95D18BE}" srcOrd="3" destOrd="0" presId="urn:microsoft.com/office/officeart/2005/8/layout/venn3#1"/>
    <dgm:cxn modelId="{3F3DBEE8-1B7C-43FA-8EDD-296FB50445EB}" type="presParOf" srcId="{93F130CC-F670-4ED9-8230-0B8E98EE1397}" destId="{B791761E-D005-4276-BFBD-78605CE50BF5}" srcOrd="4" destOrd="0" presId="urn:microsoft.com/office/officeart/2005/8/layout/venn3#1"/>
    <dgm:cxn modelId="{C486F6F0-C08F-470D-8734-187BFAFD7931}" type="presParOf" srcId="{93F130CC-F670-4ED9-8230-0B8E98EE1397}" destId="{C286119B-D31A-4F49-AF5C-E78A636C01E0}" srcOrd="5" destOrd="0" presId="urn:microsoft.com/office/officeart/2005/8/layout/venn3#1"/>
    <dgm:cxn modelId="{168AFF7B-E0CA-4DCC-8784-1EB43DC8369F}" type="presParOf" srcId="{93F130CC-F670-4ED9-8230-0B8E98EE1397}" destId="{DDBEDA38-D464-4DF7-BCB0-09E9A2DC813E}" srcOrd="6" destOrd="0" presId="urn:microsoft.com/office/officeart/2005/8/layout/venn3#1"/>
    <dgm:cxn modelId="{5CC50CD7-1FC0-4540-AEB1-6C3DB8E76B8A}" type="presParOf" srcId="{93F130CC-F670-4ED9-8230-0B8E98EE1397}" destId="{269287CE-2699-4292-97EB-30278DD6C146}" srcOrd="7" destOrd="0" presId="urn:microsoft.com/office/officeart/2005/8/layout/venn3#1"/>
    <dgm:cxn modelId="{5BE7A2D4-6832-4909-9C3B-AF679F5061D6}" type="presParOf" srcId="{93F130CC-F670-4ED9-8230-0B8E98EE1397}" destId="{BE48992A-E860-4C40-A1D4-500F6D3DD78C}" srcOrd="8" destOrd="0" presId="urn:microsoft.com/office/officeart/2005/8/layout/venn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bwMode="white">
        <a:xfrm>
          <a:off x="50916"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lang="nl-NL" sz="1900" b="1" kern="1200" dirty="0">
              <a:latin typeface="Calibri" panose="020F0502020204030204" pitchFamily="34" charset="0"/>
              <a:ea typeface="Calibri" panose="020F0502020204030204" pitchFamily="34" charset="0"/>
              <a:cs typeface="Calibri" panose="020F0502020204030204" pitchFamily="34" charset="0"/>
            </a:rPr>
            <a:t>Geloof negeert de feiten niet; Het biedt gewoon een andere invalshoek</a:t>
          </a:r>
          <a:endParaRPr lang="es-ES" sz="1900" kern="1200" dirty="0">
            <a:latin typeface="Calibri" panose="020F0502020204030204" pitchFamily="34" charset="0"/>
            <a:ea typeface="Calibri" panose="020F0502020204030204" pitchFamily="34" charset="0"/>
            <a:cs typeface="Calibri" panose="020F0502020204030204" pitchFamily="34" charset="0"/>
          </a:endParaRPr>
        </a:p>
      </dsp:txBody>
      <dsp:txXfrm>
        <a:off x="455874" y="405267"/>
        <a:ext cx="1955310" cy="1955310"/>
      </dsp:txXfrm>
    </dsp:sp>
    <dsp:sp modelId="{CD3EC9D1-B914-4A94-9073-BBD619FDAE34}">
      <dsp:nvSpPr>
        <dsp:cNvPr id="0" name=""/>
        <dsp:cNvSpPr/>
      </dsp:nvSpPr>
      <dsp:spPr bwMode="white">
        <a:xfrm>
          <a:off x="2396447"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In plaats van te klagen, zijn we geroepen om Gods plannen te vertrouwen en ons eraan te onderwerpen</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2801405" y="405267"/>
        <a:ext cx="1955310" cy="1955310"/>
      </dsp:txXfrm>
    </dsp:sp>
    <dsp:sp modelId="{B791761E-D005-4276-BFBD-78605CE50BF5}">
      <dsp:nvSpPr>
        <dsp:cNvPr id="0" name=""/>
        <dsp:cNvSpPr/>
      </dsp:nvSpPr>
      <dsp:spPr bwMode="white">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Zegeningen komen naar hen die volledig in de Heer blijven</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5118343" y="405267"/>
        <a:ext cx="1955310" cy="1955310"/>
      </dsp:txXfrm>
    </dsp:sp>
    <dsp:sp modelId="{DDBEDA38-D464-4DF7-BCB0-09E9A2DC813E}">
      <dsp:nvSpPr>
        <dsp:cNvPr id="0" name=""/>
        <dsp:cNvSpPr/>
      </dsp:nvSpPr>
      <dsp:spPr bwMode="white">
        <a:xfrm>
          <a:off x="7011277"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Het leven in al zijn dimensies moet worden geleefd volgens de plannen die door God zijn opgesteld</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7416235" y="405267"/>
        <a:ext cx="1955310" cy="1955310"/>
      </dsp:txXfrm>
    </dsp:sp>
    <dsp:sp modelId="{BE48992A-E860-4C40-A1D4-500F6D3DD78C}">
      <dsp:nvSpPr>
        <dsp:cNvPr id="0" name=""/>
        <dsp:cNvSpPr/>
      </dsp:nvSpPr>
      <dsp:spPr bwMode="white">
        <a:xfrm>
          <a:off x="9407722"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Het is de moeite waard om dicht bij God te leven (Psalm 84:10)</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9812680"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1">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C60154C-58D9-4BF7-8014-84EA1728402A}" type="datetimeFigureOut">
              <a:rPr lang="es-ES" smtClean="0"/>
              <a:t>21/11/2025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60154C-58D9-4BF7-8014-84EA1728402A}" type="datetimeFigureOut">
              <a:rPr lang="es-ES" smtClean="0"/>
              <a:t>21/11/2025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60154C-58D9-4BF7-8014-84EA1728402A}" type="datetimeFigureOut">
              <a:rPr lang="es-ES" smtClean="0"/>
              <a:t>21/11/2025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72E8027-C3E3-4EBF-8ECC-94EC8C4D01B0}" type="datetimeFigureOut">
              <a:rPr lang="es-ES" smtClean="0"/>
              <a:t>21/11/2025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72E8027-C3E3-4EBF-8ECC-94EC8C4D01B0}" type="datetimeFigureOut">
              <a:rPr lang="es-ES" smtClean="0"/>
              <a:t>21/11/2025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72E8027-C3E3-4EBF-8ECC-94EC8C4D01B0}" type="datetimeFigureOut">
              <a:rPr lang="es-ES" smtClean="0"/>
              <a:t>21/11/2025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2E8027-C3E3-4EBF-8ECC-94EC8C4D01B0}" type="datetimeFigureOut">
              <a:rPr lang="es-ES" smtClean="0"/>
              <a:t>21/11/2025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21/11/2025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60154C-58D9-4BF7-8014-84EA1728402A}" type="datetimeFigureOut">
              <a:rPr lang="es-ES" smtClean="0"/>
              <a:t>21/11/2025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21/11/2025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C60154C-58D9-4BF7-8014-84EA1728402A}" type="datetimeFigureOut">
              <a:rPr lang="es-ES" smtClean="0"/>
              <a:t>21/11/2025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C60154C-58D9-4BF7-8014-84EA1728402A}" type="datetimeFigureOut">
              <a:rPr lang="es-ES" smtClean="0"/>
              <a:t>21/11/2025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C60154C-58D9-4BF7-8014-84EA1728402A}" type="datetimeFigureOut">
              <a:rPr lang="es-ES" smtClean="0"/>
              <a:t>21/11/2025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C60154C-58D9-4BF7-8014-84EA1728402A}" type="datetimeFigureOut">
              <a:rPr lang="es-ES" smtClean="0"/>
              <a:t>21/11/2025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60154C-58D9-4BF7-8014-84EA1728402A}" type="datetimeFigureOut">
              <a:rPr lang="es-ES" smtClean="0"/>
              <a:t>21/11/2025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60154C-58D9-4BF7-8014-84EA1728402A}" type="datetimeFigureOut">
              <a:rPr lang="es-ES" smtClean="0"/>
              <a:t>21/11/2025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60154C-58D9-4BF7-8014-84EA1728402A}" type="datetimeFigureOut">
              <a:rPr lang="es-ES" smtClean="0"/>
              <a:t>21/11/2025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CC1D33-B203-40A3-BEAE-A01565C6F66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CC60154C-58D9-4BF7-8014-84EA1728402A}" type="datetimeFigureOut">
              <a:rPr lang="es-ES" smtClean="0"/>
              <a:t>21/11/2025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8CC1D33-B203-40A3-BEAE-A01565C6F66C}"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t>21/11/2025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pic>
        <p:nvPicPr>
          <p:cNvPr id="4" name="Imagen 3" descr="Un grupo de personas disfrazadas&#10;&#10;El contenido generado por IA puede ser incorrecto."/>
          <p:cNvPicPr>
            <a:picLocks noChangeAspect="1"/>
          </p:cNvPicPr>
          <p:nvPr/>
        </p:nvPicPr>
        <p:blipFill rotWithShape="1">
          <a:blip r:embed="rId4" cstate="email"/>
          <a:srcRect/>
          <a:stretch>
            <a:fillRect/>
          </a:stretch>
        </p:blipFill>
        <p:spPr>
          <a:xfrm>
            <a:off x="197796" y="2761674"/>
            <a:ext cx="5798831" cy="3793068"/>
          </a:xfrm>
          <a:prstGeom prst="rect">
            <a:avLst/>
          </a:prstGeom>
          <a:ln w="38100" cap="sq">
            <a:solidFill>
              <a:srgbClr val="6886AF"/>
            </a:solidFill>
            <a:prstDash val="solid"/>
            <a:miter lim="800000"/>
            <a:headEnd/>
            <a:tailEnd/>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p:cNvPicPr>
            <a:picLocks noChangeAspect="1"/>
          </p:cNvPicPr>
          <p:nvPr/>
        </p:nvPicPr>
        <p:blipFill rotWithShape="1">
          <a:blip r:embed="rId5" cstate="email"/>
          <a:srcRect/>
          <a:stretch>
            <a:fillRect/>
          </a:stretch>
        </p:blipFill>
        <p:spPr>
          <a:xfrm>
            <a:off x="6195373" y="244205"/>
            <a:ext cx="5798831" cy="6310537"/>
          </a:xfrm>
          <a:prstGeom prst="rect">
            <a:avLst/>
          </a:prstGeom>
          <a:ln w="38100" cap="sq">
            <a:solidFill>
              <a:srgbClr val="81483D"/>
            </a:solidFill>
            <a:prstDash val="solid"/>
            <a:miter lim="800000"/>
            <a:headEnd/>
            <a:tailEnd/>
          </a:ln>
          <a:effectLst>
            <a:outerShdw blurRad="50800" dist="38100" dir="2700000" algn="tl" rotWithShape="0">
              <a:srgbClr val="000000">
                <a:alpha val="43000"/>
              </a:srgbClr>
            </a:outerShdw>
          </a:effectLst>
        </p:spPr>
      </p:pic>
      <p:sp>
        <p:nvSpPr>
          <p:cNvPr id="8" name="CuadroTexto 7"/>
          <p:cNvSpPr txBox="1"/>
          <p:nvPr/>
        </p:nvSpPr>
        <p:spPr>
          <a:xfrm>
            <a:off x="197796" y="291831"/>
            <a:ext cx="5798831" cy="2241820"/>
          </a:xfrm>
          <a:prstGeom prst="rect">
            <a:avLst/>
          </a:prstGeom>
          <a:noFill/>
        </p:spPr>
        <p:txBody>
          <a:bodyPr wrap="square" rtlCol="0">
            <a:prstTxWarp prst="textS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800" b="1" dirty="0">
                <a:solidFill>
                  <a:schemeClr val="accent3"/>
                </a:solidFill>
                <a:latin typeface="Calibri" panose="020F0502020204030204" pitchFamily="34" charset="0"/>
              </a:rPr>
              <a:t>Geloofsreuzen:</a:t>
            </a:r>
          </a:p>
          <a:p>
            <a:pPr algn="ctr"/>
            <a:r>
              <a:rPr lang="nl-NL" sz="4800" b="1" dirty="0">
                <a:solidFill>
                  <a:schemeClr val="accent3"/>
                </a:solidFill>
                <a:latin typeface="Calibri" panose="020F0502020204030204" pitchFamily="34" charset="0"/>
              </a:rPr>
              <a:t> JOZUA EN KALEB</a:t>
            </a:r>
            <a:endParaRPr lang="en-GB" sz="4800" b="1" dirty="0">
              <a:solidFill>
                <a:schemeClr val="accent3"/>
              </a:solidFill>
              <a:latin typeface="Calibri" panose="020F0502020204030204" pitchFamily="34" charset="0"/>
            </a:endParaRPr>
          </a:p>
        </p:txBody>
      </p:sp>
      <p:sp>
        <p:nvSpPr>
          <p:cNvPr id="9" name="CuadroTexto 8"/>
          <p:cNvSpPr txBox="1"/>
          <p:nvPr/>
        </p:nvSpPr>
        <p:spPr>
          <a:xfrm>
            <a:off x="0" y="6541857"/>
            <a:ext cx="12188951" cy="338554"/>
          </a:xfrm>
          <a:prstGeom prst="rect">
            <a:avLst/>
          </a:prstGeom>
          <a:noFill/>
        </p:spPr>
        <p:txBody>
          <a:bodyPr wrap="square" rtlCol="0">
            <a:spAutoFit/>
          </a:bodyPr>
          <a:lstStyle/>
          <a:p>
            <a:pPr algn="ctr"/>
            <a:r>
              <a:rPr lang="nl-NL" sz="1600" b="1" dirty="0">
                <a:solidFill>
                  <a:srgbClr val="7E6000"/>
                </a:solidFill>
                <a:latin typeface="Calibri" panose="020F0502020204030204" pitchFamily="34" charset="0"/>
              </a:rPr>
              <a:t>Les 8 voor 22 november 2025</a:t>
            </a:r>
            <a:endParaRPr lang="en-GB" sz="1600" b="1" dirty="0">
              <a:solidFill>
                <a:srgbClr val="7E6000"/>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Rectángulo 5"/>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2" name="Imagen 1" descr="Dibujo de una persona&#10;&#10;El contenido generado por IA puede ser incorrecto."/>
          <p:cNvPicPr>
            <a:picLocks noGrp="1" noRot="1" noChangeAspect="1" noMove="1" noResize="1" noEditPoints="1" noAdjustHandles="1" noChangeArrowheads="1" noChangeShapeType="1" noCrop="1"/>
          </p:cNvPicPr>
          <p:nvPr/>
        </p:nvPicPr>
        <p:blipFill>
          <a:blip r:embed="rId3" cstate="email"/>
          <a:stretch>
            <a:fillRect/>
          </a:stretch>
        </p:blipFill>
        <p:spPr>
          <a:xfrm>
            <a:off x="5462336" y="0"/>
            <a:ext cx="6858000" cy="6858000"/>
          </a:xfrm>
          <a:prstGeom prst="rect">
            <a:avLst/>
          </a:prstGeom>
        </p:spPr>
      </p:pic>
      <p:sp>
        <p:nvSpPr>
          <p:cNvPr id="3" name="CuadroTexto 2"/>
          <p:cNvSpPr txBox="1"/>
          <p:nvPr/>
        </p:nvSpPr>
        <p:spPr>
          <a:xfrm>
            <a:off x="0" y="3855331"/>
            <a:ext cx="5545393" cy="1877437"/>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nl-NL" sz="5800" b="1" dirty="0">
                <a:solidFill>
                  <a:srgbClr val="9A37C9"/>
                </a:solidFill>
                <a:latin typeface="Calibri" panose="020F0502020204030204" pitchFamily="34" charset="0"/>
              </a:rPr>
              <a:t>HOE GELOOF TE VERKRIJGEN?</a:t>
            </a:r>
            <a:endParaRPr lang="en-GB" sz="5800" b="1" dirty="0">
              <a:solidFill>
                <a:srgbClr val="9A37C9"/>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4300" y="72560"/>
            <a:ext cx="11944351" cy="1476375"/>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en-GB" dirty="0">
                <a:solidFill>
                  <a:schemeClr val="bg2">
                    <a:lumMod val="60000"/>
                    <a:lumOff val="40000"/>
                  </a:schemeClr>
                </a:solidFill>
                <a:effectLst>
                  <a:glow rad="76200">
                    <a:srgbClr val="392B81"/>
                  </a:glow>
                  <a:outerShdw blurRad="38100" dist="38100" dir="2700000" algn="tl">
                    <a:srgbClr val="000000">
                      <a:alpha val="43137"/>
                    </a:srgbClr>
                  </a:outerShdw>
                </a:effectLst>
              </a:rPr>
              <a:t>“</a:t>
            </a:r>
            <a:r>
              <a:rPr lang="nl-NL" dirty="0">
                <a:solidFill>
                  <a:schemeClr val="bg2">
                    <a:lumMod val="60000"/>
                    <a:lumOff val="40000"/>
                  </a:schemeClr>
                </a:solidFill>
                <a:effectLst>
                  <a:glow rad="76200">
                    <a:srgbClr val="392B81"/>
                  </a:glow>
                  <a:outerShdw blurRad="38100" dist="38100" dir="2700000" algn="tl">
                    <a:srgbClr val="000000">
                      <a:alpha val="43137"/>
                    </a:srgbClr>
                  </a:outerShdw>
                </a:effectLst>
              </a:rPr>
              <a:t>Welnu dan, laten ook wij, nu wij door zo'n menigte van getuigen omringd worden, afleggen alle last en de zonde, die ons zo gemakkelijk verstrikt. En laten wij met volharding de wedloop lopen die voor ons ligt, 2 terwijl wij het oog gericht houden op Jezus, de Leidsman en </a:t>
            </a:r>
            <a:r>
              <a:rPr lang="nl-NL" dirty="0" err="1">
                <a:solidFill>
                  <a:schemeClr val="bg2">
                    <a:lumMod val="60000"/>
                    <a:lumOff val="40000"/>
                  </a:schemeClr>
                </a:solidFill>
                <a:effectLst>
                  <a:glow rad="76200">
                    <a:srgbClr val="392B81"/>
                  </a:glow>
                  <a:outerShdw blurRad="38100" dist="38100" dir="2700000" algn="tl">
                    <a:srgbClr val="000000">
                      <a:alpha val="43137"/>
                    </a:srgbClr>
                  </a:outerShdw>
                </a:effectLst>
              </a:rPr>
              <a:t>Voleinder</a:t>
            </a:r>
            <a:r>
              <a:rPr lang="nl-NL" dirty="0">
                <a:solidFill>
                  <a:schemeClr val="bg2">
                    <a:lumMod val="60000"/>
                    <a:lumOff val="40000"/>
                  </a:schemeClr>
                </a:solidFill>
                <a:effectLst>
                  <a:glow rad="76200">
                    <a:srgbClr val="392B81"/>
                  </a:glow>
                  <a:outerShdw blurRad="38100" dist="38100" dir="2700000" algn="tl">
                    <a:srgbClr val="000000">
                      <a:alpha val="43137"/>
                    </a:srgbClr>
                  </a:outerShdw>
                </a:effectLst>
              </a:rPr>
              <a:t> van het geloof. Hij heeft om de vreugde die Hem in het vooruitzicht was gesteld, het kruis verdragen en de schande veracht en zit nu aan de rechterhand van de troon van God.</a:t>
            </a:r>
            <a:r>
              <a:rPr lang="en-GB" dirty="0">
                <a:solidFill>
                  <a:schemeClr val="bg2">
                    <a:lumMod val="60000"/>
                    <a:lumOff val="40000"/>
                  </a:schemeClr>
                </a:solidFill>
                <a:effectLst>
                  <a:glow rad="76200">
                    <a:srgbClr val="392B81"/>
                  </a:glow>
                  <a:outerShdw blurRad="38100" dist="38100" dir="2700000" algn="tl">
                    <a:srgbClr val="000000">
                      <a:alpha val="43137"/>
                    </a:srgbClr>
                  </a:outerShdw>
                </a:effectLst>
              </a:rPr>
              <a:t>” </a:t>
            </a:r>
            <a:r>
              <a:rPr lang="en-GB" sz="1400" dirty="0">
                <a:solidFill>
                  <a:schemeClr val="bg2">
                    <a:lumMod val="60000"/>
                    <a:lumOff val="40000"/>
                  </a:schemeClr>
                </a:solidFill>
                <a:effectLst>
                  <a:glow rad="76200">
                    <a:srgbClr val="392B81"/>
                  </a:glow>
                  <a:outerShdw blurRad="38100" dist="38100" dir="2700000" algn="tl">
                    <a:srgbClr val="000000">
                      <a:alpha val="43137"/>
                    </a:srgbClr>
                  </a:outerShdw>
                </a:effectLst>
              </a:rPr>
              <a:t>(</a:t>
            </a:r>
            <a:r>
              <a:rPr lang="nl-NL" sz="1400" dirty="0">
                <a:solidFill>
                  <a:schemeClr val="bg2">
                    <a:lumMod val="60000"/>
                    <a:lumOff val="40000"/>
                  </a:schemeClr>
                </a:solidFill>
                <a:effectLst>
                  <a:glow rad="76200">
                    <a:srgbClr val="392B81"/>
                  </a:glow>
                  <a:outerShdw blurRad="38100" dist="38100" dir="2700000" algn="tl">
                    <a:srgbClr val="000000">
                      <a:alpha val="43137"/>
                    </a:srgbClr>
                  </a:outerShdw>
                </a:effectLst>
              </a:rPr>
              <a:t>Hebreeën</a:t>
            </a:r>
            <a:r>
              <a:rPr lang="en-GB" sz="1400" dirty="0">
                <a:solidFill>
                  <a:schemeClr val="bg2">
                    <a:lumMod val="60000"/>
                    <a:lumOff val="40000"/>
                  </a:schemeClr>
                </a:solidFill>
                <a:effectLst>
                  <a:glow rad="76200">
                    <a:srgbClr val="392B81"/>
                  </a:glow>
                  <a:outerShdw blurRad="38100" dist="38100" dir="2700000" algn="tl">
                    <a:srgbClr val="000000">
                      <a:alpha val="43137"/>
                    </a:srgbClr>
                  </a:outerShdw>
                </a:effectLst>
              </a:rPr>
              <a:t> 12:1-2)</a:t>
            </a:r>
            <a:endParaRPr lang="es-ES" dirty="0">
              <a:solidFill>
                <a:schemeClr val="bg2">
                  <a:lumMod val="60000"/>
                  <a:lumOff val="40000"/>
                </a:schemeClr>
              </a:solidFill>
              <a:effectLst>
                <a:glow rad="76200">
                  <a:srgbClr val="392B81"/>
                </a:glow>
                <a:outerShdw blurRad="38100" dist="38100" dir="2700000" algn="tl">
                  <a:srgbClr val="000000">
                    <a:alpha val="43137"/>
                  </a:srgbClr>
                </a:outerShdw>
              </a:effectLst>
            </a:endParaRPr>
          </a:p>
        </p:txBody>
      </p:sp>
      <p:sp>
        <p:nvSpPr>
          <p:cNvPr id="4" name="CuadroTexto 3"/>
          <p:cNvSpPr txBox="1"/>
          <p:nvPr/>
        </p:nvSpPr>
        <p:spPr>
          <a:xfrm>
            <a:off x="114300" y="1609725"/>
            <a:ext cx="9530861"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Ons gedrag heeft de neiging om te weerspiegelen wat we zien. Er zijn zelfs zogenaamde "spiegelneuronen" die het onderscheid tussen iets waarnemen en het doen vervagen.</a:t>
            </a:r>
            <a:endParaRPr lang="en-GB" sz="2000" b="1" dirty="0">
              <a:latin typeface="Calibri" panose="020F0502020204030204" pitchFamily="34" charset="0"/>
            </a:endParaRPr>
          </a:p>
        </p:txBody>
      </p:sp>
      <p:pic>
        <p:nvPicPr>
          <p:cNvPr id="5" name="Imagen 4" descr="Imagen que contiene mujer&#10;&#10;El contenido generado por IA puede ser incorrecto."/>
          <p:cNvPicPr>
            <a:picLocks noChangeAspect="1"/>
          </p:cNvPicPr>
          <p:nvPr/>
        </p:nvPicPr>
        <p:blipFill rotWithShape="1">
          <a:blip r:embed="rId3" cstate="email"/>
          <a:srcRect/>
          <a:stretch>
            <a:fillRect/>
          </a:stretch>
        </p:blipFill>
        <p:spPr>
          <a:xfrm>
            <a:off x="9552854" y="1467461"/>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p:cNvPicPr>
            <a:picLocks noChangeAspect="1"/>
          </p:cNvPicPr>
          <p:nvPr/>
        </p:nvPicPr>
        <p:blipFill rotWithShape="1">
          <a:blip r:embed="rId4" cstate="email"/>
          <a:srcRect b="-200"/>
          <a:stretch>
            <a:fillRect/>
          </a:stretch>
        </p:blipFill>
        <p:spPr>
          <a:xfrm>
            <a:off x="114300" y="3216951"/>
            <a:ext cx="3888834" cy="3317111"/>
          </a:xfrm>
          <a:prstGeom prst="round2DiagRect">
            <a:avLst>
              <a:gd name="adj1" fmla="val 16667"/>
              <a:gd name="adj2" fmla="val 0"/>
            </a:avLst>
          </a:prstGeom>
          <a:ln w="38100" cap="sq">
            <a:solidFill>
              <a:srgbClr val="D57124"/>
            </a:solidFill>
            <a:miter lim="800000"/>
            <a:headEnd/>
            <a:tailEnd/>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p:cNvPicPr>
            <a:picLocks noChangeAspect="1"/>
          </p:cNvPicPr>
          <p:nvPr/>
        </p:nvPicPr>
        <p:blipFill>
          <a:blip r:embed="rId5" cstate="email"/>
          <a:stretch>
            <a:fillRect/>
          </a:stretch>
        </p:blipFill>
        <p:spPr>
          <a:xfrm>
            <a:off x="10143977" y="4643918"/>
            <a:ext cx="1914674" cy="2121213"/>
          </a:xfrm>
          <a:prstGeom prst="round2DiagRect">
            <a:avLst>
              <a:gd name="adj1" fmla="val 0"/>
              <a:gd name="adj2" fmla="val 15406"/>
            </a:avLst>
          </a:prstGeom>
          <a:ln w="38100" cap="sq">
            <a:solidFill>
              <a:schemeClr val="accent1">
                <a:lumMod val="50000"/>
              </a:schemeClr>
            </a:solidFill>
            <a:miter lim="800000"/>
            <a:headEnd/>
            <a:tailEnd/>
          </a:ln>
          <a:effectLst>
            <a:outerShdw blurRad="254000" algn="tl" rotWithShape="0">
              <a:srgbClr val="000000">
                <a:alpha val="43000"/>
              </a:srgbClr>
            </a:outerShdw>
          </a:effectLst>
        </p:spPr>
      </p:pic>
      <p:sp>
        <p:nvSpPr>
          <p:cNvPr id="11" name="CuadroTexto 10"/>
          <p:cNvSpPr txBox="1"/>
          <p:nvPr/>
        </p:nvSpPr>
        <p:spPr>
          <a:xfrm>
            <a:off x="4133851" y="3108379"/>
            <a:ext cx="7586298"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Door het leven van gelovige mensen als Kaleb en Jozua te bestuderen, leren we God te vertrouwen zoals zij dat deden; om nederig te zijn als ze waren; om moedig getuigenis af te leggen van de waarheid, zoals zij deden.</a:t>
            </a:r>
            <a:endParaRPr lang="en-GB" sz="2000" b="1" dirty="0">
              <a:latin typeface="Calibri" panose="020F0502020204030204" pitchFamily="34" charset="0"/>
            </a:endParaRPr>
          </a:p>
        </p:txBody>
      </p:sp>
      <p:sp>
        <p:nvSpPr>
          <p:cNvPr id="13" name="CuadroTexto 12"/>
          <p:cNvSpPr txBox="1"/>
          <p:nvPr/>
        </p:nvSpPr>
        <p:spPr>
          <a:xfrm>
            <a:off x="4123578" y="4491866"/>
            <a:ext cx="5790986" cy="2246769"/>
          </a:xfrm>
          <a:prstGeom prst="rect">
            <a:avLst/>
          </a:prstGeom>
          <a:noFill/>
        </p:spPr>
        <p:txBody>
          <a:bodyPr wrap="square">
            <a:spAutoFit/>
          </a:bodyPr>
          <a:lstStyle/>
          <a:p>
            <a:pPr>
              <a:spcBef>
                <a:spcPts val="600"/>
              </a:spcBef>
            </a:pPr>
            <a:r>
              <a:rPr lang="nl-NL" sz="2000" b="1" dirty="0">
                <a:latin typeface="Calibri" panose="020F0502020204030204" pitchFamily="34" charset="0"/>
              </a:rPr>
              <a:t>Maar hoe kunnen we getransformeerd worden? De Bijbel is duidelijk: door de Heilige Geest in ons te laten werken (2 Korintiërs 3:18). Dit is een actief werk. We moeten ervoor kiezen om getransformeerd te worden en, net als Kaleb, aan het werk te gaan. We zijn geroepen om levende offers voor God te zijn (Rom. 12:1-2).</a:t>
            </a:r>
            <a:endParaRPr lang="en-GB" sz="2000" b="1" dirty="0">
              <a:latin typeface="Calibri" panose="020F0502020204030204" pitchFamily="34" charset="0"/>
            </a:endParaRPr>
          </a:p>
        </p:txBody>
      </p:sp>
      <p:sp>
        <p:nvSpPr>
          <p:cNvPr id="6" name="CuadroTexto 5"/>
          <p:cNvSpPr txBox="1"/>
          <p:nvPr/>
        </p:nvSpPr>
        <p:spPr>
          <a:xfrm>
            <a:off x="114300" y="2389079"/>
            <a:ext cx="9295985"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De Bijbel nodigt ons uit om het voorbeeld van de grote geloofshelden te observeren, met speciale aandacht voor Jezus, het hoogste voorbeeld (Hebr. 12:1-2).</a:t>
            </a:r>
            <a:endParaRPr lang="en-GB" sz="2000" b="1" dirty="0">
              <a:latin typeface="Calibri" panose="020F0502020204030204" pitchFamily="34" charset="0"/>
            </a:endParaRPr>
          </a:p>
        </p:txBody>
      </p:sp>
      <p:sp>
        <p:nvSpPr>
          <p:cNvPr id="2" name="Tekstvak 1"/>
          <p:cNvSpPr txBox="1"/>
          <p:nvPr/>
        </p:nvSpPr>
        <p:spPr>
          <a:xfrm>
            <a:off x="10098000" y="4124650"/>
            <a:ext cx="1473967" cy="307168"/>
          </a:xfrm>
          <a:prstGeom prst="roundRect">
            <a:avLst>
              <a:gd name="adj" fmla="val 14029"/>
            </a:avLst>
          </a:prstGeom>
          <a:solidFill>
            <a:srgbClr val="186329"/>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130" dirty="0">
                <a:ln w="0">
                  <a:noFill/>
                </a:ln>
                <a:solidFill>
                  <a:srgbClr val="D4FAD3"/>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noFill/>
                </a:ln>
                <a:solidFill>
                  <a:schemeClr val="bg1"/>
                </a:solidFill>
                <a:effectLst>
                  <a:glow rad="38100">
                    <a:srgbClr val="A9ADFA"/>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chemeClr val="bg1"/>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750"/>
                                        <p:tgtEl>
                                          <p:spTgt spid="5"/>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900" decel="100000" fill="hold"/>
                                        <p:tgtEl>
                                          <p:spTgt spid="9"/>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900" decel="100000" fill="hold"/>
                                        <p:tgtEl>
                                          <p:spTgt spid="1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545336" y="492076"/>
            <a:ext cx="10536936" cy="5709255"/>
          </a:xfrm>
          <a:prstGeom prst="rect">
            <a:avLst/>
          </a:prstGeom>
          <a:noFill/>
        </p:spPr>
        <p:txBody>
          <a:bodyPr wrap="square">
            <a:spAutoFit/>
          </a:bodyPr>
          <a:lstStyle/>
          <a:p>
            <a:pPr algn="just">
              <a:spcBef>
                <a:spcPts val="600"/>
              </a:spcBef>
            </a:pPr>
            <a:r>
              <a:rPr lang="nl-NL" sz="2400" b="1" dirty="0">
                <a:latin typeface="Constantia" panose="02030602050306030303" pitchFamily="18" charset="0"/>
              </a:rPr>
              <a:t>"Vandaag hebben we mannen nodig met een grondige trouw, mannen die de Heer volledig volgen, mannen die niet geneigd zijn te zwijgen wanneer ze moeten spreken, die zo trouw zijn als staal aan principes, die niet proberen een pretentieuze show te maken. Mannen die nederig met God wandelen, geduldige, vriendelijke, gedienstige, hoffelijke mannen, die begrijpen wat de wetenschap van het gebed is: geloof  oefenen en werken tonen die de heerlijkheid van God verkondigen en het welzijn van Zijn volk....Voor het volgen Jezus  is om te beginnen een oprechte bekering nodig, en een dagelijkse herhaling van deze bekering.
Het was </a:t>
            </a:r>
            <a:r>
              <a:rPr lang="nl-NL" sz="2400" b="1" dirty="0" err="1">
                <a:latin typeface="Constantia" panose="02030602050306030303" pitchFamily="18" charset="0"/>
              </a:rPr>
              <a:t>Kalebs</a:t>
            </a:r>
            <a:r>
              <a:rPr lang="nl-NL" sz="2400" b="1" dirty="0">
                <a:latin typeface="Constantia" panose="02030602050306030303" pitchFamily="18" charset="0"/>
              </a:rPr>
              <a:t> geloof in God dat hem moed gaf, hem behoedde voor de vrees voor mensen en hem in staat stelde om moedig en onverschrokken te staan in de verdediging van het recht. Door te vertrouwen op dezelfde macht, de machtige Generaal van de legers van de hemel, kan elke ware soldaat van het kruis kracht en moed ontvangen om de obstakels te overwinnen die onoverkomelijk lijken.</a:t>
            </a:r>
            <a:endParaRPr lang="en-GB" sz="2400" b="1" dirty="0">
              <a:latin typeface="Constantia" panose="02030602050306030303" pitchFamily="18" charset="0"/>
            </a:endParaRPr>
          </a:p>
        </p:txBody>
      </p:sp>
      <p:sp>
        <p:nvSpPr>
          <p:cNvPr id="4" name="CuadroTexto 3"/>
          <p:cNvSpPr txBox="1"/>
          <p:nvPr/>
        </p:nvSpPr>
        <p:spPr>
          <a:xfrm>
            <a:off x="7405799" y="6519446"/>
            <a:ext cx="4676473" cy="338554"/>
          </a:xfrm>
          <a:prstGeom prst="rect">
            <a:avLst/>
          </a:prstGeom>
          <a:noFill/>
        </p:spPr>
        <p:txBody>
          <a:bodyPr wrap="none" rtlCol="0">
            <a:spAutoFit/>
          </a:bodyPr>
          <a:lstStyle/>
          <a:p>
            <a:pPr algn="r"/>
            <a:r>
              <a:rPr lang="en-GB" sz="1600" b="1" dirty="0">
                <a:latin typeface="Calibri" panose="020F0502020204030204" pitchFamily="34" charset="0"/>
              </a:rPr>
              <a:t>Ellen G. White (</a:t>
            </a:r>
            <a:r>
              <a:rPr lang="nl-NL" sz="1600" b="1" dirty="0">
                <a:latin typeface="Calibri" panose="020F0502020204030204" pitchFamily="34" charset="0"/>
              </a:rPr>
              <a:t>Zonen en dochters van God</a:t>
            </a:r>
            <a:r>
              <a:rPr lang="en-GB" sz="1600" b="1" dirty="0">
                <a:latin typeface="Calibri" panose="020F0502020204030204" pitchFamily="34" charset="0"/>
              </a:rPr>
              <a:t>, </a:t>
            </a:r>
            <a:r>
              <a:rPr lang="nl-NL" sz="1600" b="1" dirty="0">
                <a:latin typeface="Calibri" panose="020F0502020204030204" pitchFamily="34" charset="0"/>
              </a:rPr>
              <a:t>19 juli</a:t>
            </a:r>
            <a:r>
              <a:rPr lang="en-GB" sz="1600" b="1" dirty="0">
                <a:latin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5" name="Imagen 14"/>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p:cNvSpPr txBox="1"/>
          <p:nvPr/>
        </p:nvSpPr>
        <p:spPr>
          <a:xfrm>
            <a:off x="8176428" y="175893"/>
            <a:ext cx="4014047" cy="642329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90000"/>
              </a:lnSpc>
              <a:spcBef>
                <a:spcPts val="1200"/>
              </a:spcBef>
              <a:spcAft>
                <a:spcPts val="0"/>
              </a:spcAft>
              <a:buClrTx/>
              <a:buSzTx/>
              <a:buFontTx/>
              <a:buNone/>
              <a:defRPr/>
            </a:pPr>
            <a:r>
              <a:rPr kumimoji="0" lang="es-E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r>
              <a:rPr kumimoji="0" lang="nl-NL"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Denk aan uw voorgangers, die het Woord van God tot u gesproken hebben. Let op de uitkomst van hun levenswandel, en volg hun geloof na.</a:t>
            </a:r>
            <a:r>
              <a:rPr kumimoji="0" lang="es-E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p>
          <a:p>
            <a:pPr lvl="0" algn="ctr">
              <a:lnSpc>
                <a:spcPct val="90000"/>
              </a:lnSpc>
              <a:spcBef>
                <a:spcPts val="1200"/>
              </a:spcBef>
              <a:defRPr/>
            </a:pP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r>
              <a:rPr lang="es-ES" sz="2800" b="1" dirty="0">
                <a:ln w="12700" cmpd="sng">
                  <a:noFill/>
                  <a:prstDash val="solid"/>
                </a:ln>
                <a:solidFill>
                  <a:srgbClr val="7030A0"/>
                </a:solidFill>
                <a:latin typeface="Comic Sans MS" panose="030F0702030302020204" pitchFamily="66" charset="0"/>
              </a:rPr>
              <a:t>Hebreeën</a:t>
            </a: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13:7, </a:t>
            </a:r>
            <a:r>
              <a:rPr kumimoji="0" lang="es-ES" sz="2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HSV</a:t>
            </a: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blip>
          <a:srcRect/>
          <a:stretch>
            <a:fillRect/>
          </a:stretch>
        </a:blipFill>
        <a:effectLst/>
      </p:bgPr>
    </p:bg>
    <p:spTree>
      <p:nvGrpSpPr>
        <p:cNvPr id="1" name=""/>
        <p:cNvGrpSpPr/>
        <p:nvPr/>
      </p:nvGrpSpPr>
      <p:grpSpPr>
        <a:xfrm>
          <a:off x="0" y="0"/>
          <a:ext cx="0" cy="0"/>
          <a:chOff x="0" y="0"/>
          <a:chExt cx="0" cy="0"/>
        </a:xfrm>
      </p:grpSpPr>
      <p:sp>
        <p:nvSpPr>
          <p:cNvPr id="8" name="Rectángulo 7"/>
          <p:cNvSpPr>
            <a:spLocks noGrp="1" noRot="1" noMove="1" noResize="1" noEditPoints="1" noAdjustHandles="1" noChangeArrowheads="1" noChangeShapeType="1"/>
          </p:cNvSpPr>
          <p:nvPr/>
        </p:nvSpPr>
        <p:spPr>
          <a:xfrm>
            <a:off x="0" y="0"/>
            <a:ext cx="12192000" cy="3762375"/>
          </a:xfrm>
          <a:prstGeom prst="rect">
            <a:avLst/>
          </a:prstGeom>
          <a:blipFill dpi="0" rotWithShape="1">
            <a:blip r:embed="rId3" cstate="hq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cxnSp>
        <p:nvCxnSpPr>
          <p:cNvPr id="10" name="Conector recto 9"/>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p:cNvSpPr txBox="1"/>
          <p:nvPr/>
        </p:nvSpPr>
        <p:spPr>
          <a:xfrm>
            <a:off x="7744927" y="3988825"/>
            <a:ext cx="4437548" cy="26314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436EBB"/>
                </a:solidFill>
                <a:latin typeface="Calibri" panose="020F0502020204030204" pitchFamily="34" charset="0"/>
              </a:rPr>
              <a:t>Het geloof van Kaleb</a:t>
            </a:r>
            <a:r>
              <a:rPr lang="en-GB" sz="2000" b="1" dirty="0">
                <a:solidFill>
                  <a:srgbClr val="436EBB"/>
                </a:solidFill>
                <a:latin typeface="Calibri" panose="020F0502020204030204" pitchFamily="34" charset="0"/>
              </a:rPr>
              <a:t>:</a:t>
            </a:r>
          </a:p>
          <a:p>
            <a:pPr lvl="1">
              <a:spcBef>
                <a:spcPts val="600"/>
              </a:spcBef>
            </a:pPr>
            <a:r>
              <a:rPr lang="nl-NL" sz="2000" b="1" dirty="0">
                <a:latin typeface="Calibri" panose="020F0502020204030204" pitchFamily="34" charset="0"/>
              </a:rPr>
              <a:t>Het onmogelijke mogelijk maken</a:t>
            </a:r>
            <a:r>
              <a:rPr lang="en-GB" sz="2000" b="1" dirty="0">
                <a:latin typeface="Calibri" panose="020F0502020204030204" pitchFamily="34" charset="0"/>
              </a:rPr>
              <a:t>.</a:t>
            </a:r>
          </a:p>
          <a:p>
            <a:pPr lvl="1">
              <a:spcBef>
                <a:spcPts val="600"/>
              </a:spcBef>
            </a:pPr>
            <a:r>
              <a:rPr lang="nl-NL" sz="2000" b="1" dirty="0">
                <a:latin typeface="Calibri" panose="020F0502020204030204" pitchFamily="34" charset="0"/>
              </a:rPr>
              <a:t>Geloof in actie</a:t>
            </a:r>
            <a:r>
              <a:rPr lang="en-GB" sz="2000" b="1" dirty="0">
                <a:latin typeface="Calibri" panose="020F0502020204030204" pitchFamily="34" charset="0"/>
              </a:rPr>
              <a:t>.</a:t>
            </a:r>
          </a:p>
          <a:p>
            <a:pPr lvl="1">
              <a:spcBef>
                <a:spcPts val="600"/>
              </a:spcBef>
            </a:pPr>
            <a:r>
              <a:rPr lang="nl-NL" sz="2000" b="1" dirty="0">
                <a:latin typeface="Calibri" panose="020F0502020204030204" pitchFamily="34" charset="0"/>
              </a:rPr>
              <a:t>De fakkel doorgeven</a:t>
            </a:r>
            <a:r>
              <a:rPr lang="en-GB" sz="2000" b="1" dirty="0">
                <a:latin typeface="Calibri" panose="020F0502020204030204" pitchFamily="34" charset="0"/>
              </a:rPr>
              <a:t>.</a:t>
            </a:r>
          </a:p>
          <a:p>
            <a:pPr>
              <a:spcBef>
                <a:spcPts val="1800"/>
              </a:spcBef>
            </a:pPr>
            <a:r>
              <a:rPr lang="nl-NL" sz="2000" b="1" dirty="0">
                <a:solidFill>
                  <a:srgbClr val="349479"/>
                </a:solidFill>
                <a:latin typeface="Calibri" panose="020F0502020204030204" pitchFamily="34" charset="0"/>
              </a:rPr>
              <a:t>Het geloof van Jozua</a:t>
            </a:r>
            <a:r>
              <a:rPr lang="en-GB" sz="2000" b="1" dirty="0">
                <a:solidFill>
                  <a:srgbClr val="349479"/>
                </a:solidFill>
                <a:latin typeface="Calibri" panose="020F0502020204030204" pitchFamily="34" charset="0"/>
              </a:rPr>
              <a:t>.</a:t>
            </a:r>
          </a:p>
          <a:p>
            <a:pPr>
              <a:spcBef>
                <a:spcPts val="1800"/>
              </a:spcBef>
            </a:pPr>
            <a:r>
              <a:rPr lang="nl-NL" sz="2000" b="1" dirty="0">
                <a:solidFill>
                  <a:srgbClr val="CC5149"/>
                </a:solidFill>
                <a:latin typeface="Calibri" panose="020F0502020204030204" pitchFamily="34" charset="0"/>
              </a:rPr>
              <a:t>Hoe geloof te verkrijgen</a:t>
            </a:r>
            <a:r>
              <a:rPr lang="en-GB" sz="2000" b="1" dirty="0">
                <a:solidFill>
                  <a:srgbClr val="CC5149"/>
                </a:solidFill>
                <a:latin typeface="Calibri" panose="020F0502020204030204" pitchFamily="34" charset="0"/>
              </a:rPr>
              <a:t>.</a:t>
            </a:r>
          </a:p>
        </p:txBody>
      </p:sp>
      <p:sp>
        <p:nvSpPr>
          <p:cNvPr id="3" name="CuadroTexto 2"/>
          <p:cNvSpPr txBox="1"/>
          <p:nvPr/>
        </p:nvSpPr>
        <p:spPr>
          <a:xfrm>
            <a:off x="187428" y="116771"/>
            <a:ext cx="7639050"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Ken je deze tien mensen: Shammua, Shaphat, Igal, Palti, Gaddiel, Gaddi, Ammiel, Sethur, Nahbi en Geuel?</a:t>
            </a:r>
            <a:endParaRPr lang="en-GB" sz="2000" b="1" dirty="0">
              <a:latin typeface="Calibri" panose="020F0502020204030204" pitchFamily="34" charset="0"/>
            </a:endParaRPr>
          </a:p>
        </p:txBody>
      </p:sp>
      <p:pic>
        <p:nvPicPr>
          <p:cNvPr id="5" name="Imagen 4" descr="Un grupo de personas disfrazadas&#10;&#10;El contenido generado por IA puede ser incorrecto."/>
          <p:cNvPicPr>
            <a:picLocks noChangeAspect="1"/>
          </p:cNvPicPr>
          <p:nvPr/>
        </p:nvPicPr>
        <p:blipFill rotWithShape="1">
          <a:blip r:embed="rId5" cstate="email"/>
          <a:srcRect/>
          <a:stretch>
            <a:fillRect/>
          </a:stretch>
        </p:blipFill>
        <p:spPr>
          <a:xfrm>
            <a:off x="7995806" y="218020"/>
            <a:ext cx="3985971"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p:cNvPicPr>
            <a:picLocks noChangeAspect="1"/>
          </p:cNvPicPr>
          <p:nvPr/>
        </p:nvPicPr>
        <p:blipFill>
          <a:blip r:embed="rId6" cstate="email"/>
          <a:stretch>
            <a:fillRect/>
          </a:stretch>
        </p:blipFill>
        <p:spPr>
          <a:xfrm>
            <a:off x="285750" y="3445579"/>
            <a:ext cx="6477000" cy="3238501"/>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p:cNvPicPr>
            <a:picLocks noChangeAspect="1"/>
          </p:cNvPicPr>
          <p:nvPr/>
        </p:nvPicPr>
        <p:blipFill>
          <a:blip r:embed="rId7" cstate="email"/>
          <a:stretch>
            <a:fillRect/>
          </a:stretch>
        </p:blipFill>
        <p:spPr>
          <a:xfrm rot="1463853">
            <a:off x="7261166" y="5771145"/>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p:cNvPicPr>
            <a:picLocks noChangeAspect="1"/>
          </p:cNvPicPr>
          <p:nvPr/>
        </p:nvPicPr>
        <p:blipFill>
          <a:blip r:embed="rId8" cstate="email"/>
          <a:stretch>
            <a:fillRect/>
          </a:stretch>
        </p:blipFill>
        <p:spPr>
          <a:xfrm rot="1463853">
            <a:off x="7261166" y="4082877"/>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p:cNvPicPr>
            <a:picLocks noChangeAspect="1"/>
          </p:cNvPicPr>
          <p:nvPr/>
        </p:nvPicPr>
        <p:blipFill>
          <a:blip r:embed="rId9" cstate="email"/>
          <a:stretch>
            <a:fillRect/>
          </a:stretch>
        </p:blipFill>
        <p:spPr>
          <a:xfrm rot="1463853">
            <a:off x="7261166" y="6295885"/>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p:cNvPicPr>
            <a:picLocks noChangeAspect="1"/>
          </p:cNvPicPr>
          <p:nvPr/>
        </p:nvPicPr>
        <p:blipFill>
          <a:blip r:embed="rId10" cstate="email"/>
          <a:stretch>
            <a:fillRect/>
          </a:stretch>
        </p:blipFill>
        <p:spPr>
          <a:xfrm>
            <a:off x="7913934" y="4440861"/>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p:cNvPicPr>
            <a:picLocks noChangeAspect="1"/>
          </p:cNvPicPr>
          <p:nvPr/>
        </p:nvPicPr>
        <p:blipFill>
          <a:blip r:embed="rId11" cstate="email"/>
          <a:stretch>
            <a:fillRect/>
          </a:stretch>
        </p:blipFill>
        <p:spPr>
          <a:xfrm>
            <a:off x="7913934" y="5201771"/>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p:cNvPicPr>
            <a:picLocks noChangeAspect="1"/>
          </p:cNvPicPr>
          <p:nvPr/>
        </p:nvPicPr>
        <p:blipFill>
          <a:blip r:embed="rId12" cstate="email"/>
          <a:stretch>
            <a:fillRect/>
          </a:stretch>
        </p:blipFill>
        <p:spPr>
          <a:xfrm>
            <a:off x="7913934" y="4821291"/>
            <a:ext cx="237876" cy="237876"/>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187428" y="2663830"/>
            <a:ext cx="7630802" cy="706755"/>
          </a:xfrm>
          <a:prstGeom prst="rect">
            <a:avLst/>
          </a:prstGeom>
          <a:noFill/>
        </p:spPr>
        <p:txBody>
          <a:bodyPr wrap="square">
            <a:spAutoFit/>
          </a:bodyPr>
          <a:lstStyle/>
          <a:p>
            <a:pPr>
              <a:spcBef>
                <a:spcPts val="600"/>
              </a:spcBef>
            </a:pPr>
            <a:r>
              <a:rPr lang="nl-NL" sz="2000" b="1" dirty="0">
                <a:latin typeface="Calibri" panose="020F0502020204030204" pitchFamily="34" charset="0"/>
              </a:rPr>
              <a:t>Hoe kunnen we hun geloof navolgen en er volledig op vertrouwen </a:t>
            </a:r>
            <a:r>
              <a:rPr lang="nl-NL" sz="2000" b="1" dirty="0">
                <a:latin typeface="Calibri" panose="020F0502020204030204" pitchFamily="34" charset="0"/>
                <a:sym typeface="+mn-ea"/>
              </a:rPr>
              <a:t>net als zij, </a:t>
            </a:r>
            <a:r>
              <a:rPr lang="nl-NL" sz="2000" b="1" dirty="0">
                <a:latin typeface="Calibri" panose="020F0502020204030204" pitchFamily="34" charset="0"/>
              </a:rPr>
              <a:t>dat God het onmogelijke kan doen?</a:t>
            </a:r>
            <a:endParaRPr lang="en-GB" sz="2000" b="1" dirty="0">
              <a:latin typeface="Calibri" panose="020F0502020204030204" pitchFamily="34" charset="0"/>
            </a:endParaRPr>
          </a:p>
        </p:txBody>
      </p:sp>
      <p:sp>
        <p:nvSpPr>
          <p:cNvPr id="11" name="CuadroTexto 10"/>
          <p:cNvSpPr txBox="1"/>
          <p:nvPr/>
        </p:nvSpPr>
        <p:spPr>
          <a:xfrm>
            <a:off x="187428" y="1712218"/>
            <a:ext cx="7639050" cy="1014730"/>
          </a:xfrm>
          <a:prstGeom prst="rect">
            <a:avLst/>
          </a:prstGeom>
          <a:noFill/>
        </p:spPr>
        <p:txBody>
          <a:bodyPr wrap="square">
            <a:spAutoFit/>
          </a:bodyPr>
          <a:lstStyle/>
          <a:p>
            <a:pPr>
              <a:spcBef>
                <a:spcPts val="600"/>
              </a:spcBef>
            </a:pPr>
            <a:r>
              <a:rPr lang="nl-NL" sz="2000" b="1" dirty="0">
                <a:latin typeface="Calibri" panose="020F0502020204030204" pitchFamily="34" charset="0"/>
              </a:rPr>
              <a:t>Maar je hebt waarschijnlijk wel eens van deze twee mensen gehoord: Jozua en Kaleb. Ze bleven standvastig, geloofden in Gods beloften en leefden om ze vervuld te zien worden (Num. 14:38).</a:t>
            </a:r>
            <a:endParaRPr lang="en-GB" sz="2000" b="1" dirty="0">
              <a:latin typeface="Calibri" panose="020F0502020204030204" pitchFamily="34" charset="0"/>
            </a:endParaRPr>
          </a:p>
        </p:txBody>
      </p:sp>
      <p:sp>
        <p:nvSpPr>
          <p:cNvPr id="13" name="CuadroTexto 12"/>
          <p:cNvSpPr txBox="1"/>
          <p:nvPr/>
        </p:nvSpPr>
        <p:spPr>
          <a:xfrm>
            <a:off x="187428" y="760606"/>
            <a:ext cx="763904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Hun "roem" bestond uit het wantrouwen van de kracht van God, en daardoor hun dood en die van een hele generatie teweeg te brengen.                     (Num. 14:36-37).</a:t>
            </a:r>
            <a:endParaRPr lang="en-GB" sz="2000" b="1"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Rectángulo 5"/>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4" name="Imagen 3" descr="Imagen que contiene persona, ropa, pastel, corte&#10;&#10;El contenido generado por IA puede ser incorrecto."/>
          <p:cNvPicPr>
            <a:picLocks noGrp="1" noRot="1" noChangeAspect="1" noMove="1" noResize="1" noEditPoints="1" noAdjustHandles="1" noChangeArrowheads="1" noChangeShapeType="1" noCrop="1"/>
          </p:cNvPicPr>
          <p:nvPr/>
        </p:nvPicPr>
        <p:blipFill>
          <a:blip r:embed="rId3"/>
          <a:stretch>
            <a:fillRect/>
          </a:stretch>
        </p:blipFill>
        <p:spPr>
          <a:xfrm>
            <a:off x="-1" y="152499"/>
            <a:ext cx="5322771" cy="6705501"/>
          </a:xfrm>
          <a:prstGeom prst="rect">
            <a:avLst/>
          </a:prstGeom>
        </p:spPr>
      </p:pic>
      <p:sp>
        <p:nvSpPr>
          <p:cNvPr id="3" name="CuadroTexto 2"/>
          <p:cNvSpPr txBox="1"/>
          <p:nvPr/>
        </p:nvSpPr>
        <p:spPr>
          <a:xfrm>
            <a:off x="5014762" y="3195935"/>
            <a:ext cx="7177238" cy="923330"/>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s-ES" sz="5400" b="1" dirty="0">
                <a:solidFill>
                  <a:srgbClr val="916941"/>
                </a:solidFill>
                <a:latin typeface="Calibri" panose="020F0502020204030204" pitchFamily="34" charset="0"/>
              </a:rPr>
              <a:t>HET GELOOF VAN KALEB</a:t>
            </a:r>
            <a:endParaRPr lang="en-GB" sz="5400" b="1" dirty="0">
              <a:solidFill>
                <a:srgbClr val="916941"/>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0520738" cy="769441"/>
          </a:xfrm>
          <a:prstGeom prst="rect">
            <a:avLst/>
          </a:prstGeom>
          <a:noFill/>
        </p:spPr>
        <p:txBody>
          <a:bodyPr wrap="square">
            <a:spAutoFit/>
          </a:bodyPr>
          <a:lstStyle/>
          <a:p>
            <a:pPr algn="ctr"/>
            <a:r>
              <a:rPr lang="nl-NL" sz="4400" b="1" spc="3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latin typeface="Calibri" panose="020F0502020204030204" pitchFamily="34" charset="0"/>
              </a:rPr>
              <a:t>HET ONMOGELIJKE MOGELIJK MAKEN</a:t>
            </a:r>
            <a:endParaRPr lang="en-GB" sz="4400" b="1" spc="3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latin typeface="Calibri" panose="020F0502020204030204" pitchFamily="34" charset="0"/>
            </a:endParaRPr>
          </a:p>
        </p:txBody>
      </p:sp>
      <p:sp>
        <p:nvSpPr>
          <p:cNvPr id="5" name="CuadroTexto 4"/>
          <p:cNvSpPr txBox="1"/>
          <p:nvPr/>
        </p:nvSpPr>
        <p:spPr>
          <a:xfrm>
            <a:off x="71920" y="657522"/>
            <a:ext cx="10448818" cy="646331"/>
          </a:xfrm>
          <a:prstGeom prst="rect">
            <a:avLst/>
          </a:prstGeom>
          <a:noFill/>
        </p:spPr>
        <p:txBody>
          <a:bodyPr wrap="square">
            <a:spAutoFit/>
          </a:bodyPr>
          <a:lstStyle/>
          <a:p>
            <a:pPr algn="ctr"/>
            <a:r>
              <a:rPr lang="en-GB" b="1" dirty="0">
                <a:solidFill>
                  <a:schemeClr val="accent5">
                    <a:lumMod val="50000"/>
                  </a:schemeClr>
                </a:solidFill>
                <a:effectLst>
                  <a:glow rad="76200">
                    <a:srgbClr val="FFFFDD"/>
                  </a:glow>
                </a:effectLst>
                <a:latin typeface="Comic Sans MS" panose="030F0702030302020204" pitchFamily="66" charset="0"/>
              </a:rPr>
              <a:t>“</a:t>
            </a:r>
            <a:r>
              <a:rPr lang="nl-NL" b="1" dirty="0">
                <a:solidFill>
                  <a:schemeClr val="accent5">
                    <a:lumMod val="50000"/>
                  </a:schemeClr>
                </a:solidFill>
                <a:effectLst>
                  <a:glow rad="76200">
                    <a:srgbClr val="FFFFDD"/>
                  </a:glow>
                </a:effectLst>
                <a:latin typeface="Comic Sans MS" panose="030F0702030302020204" pitchFamily="66" charset="0"/>
              </a:rPr>
              <a:t>Maar mijn broeders die met mij opgetrokken waren, deden het hart van het volk smelten; ikzelf echter volhardde erin de HEERE, mijn God, na te volgen.</a:t>
            </a:r>
            <a:r>
              <a:rPr lang="en-GB" b="1" dirty="0">
                <a:solidFill>
                  <a:schemeClr val="accent5">
                    <a:lumMod val="50000"/>
                  </a:schemeClr>
                </a:solidFill>
                <a:effectLst>
                  <a:glow rad="76200">
                    <a:srgbClr val="FFFFDD"/>
                  </a:glow>
                </a:effectLst>
                <a:latin typeface="Comic Sans MS" panose="030F0702030302020204" pitchFamily="66" charset="0"/>
              </a:rPr>
              <a:t>” </a:t>
            </a:r>
            <a:r>
              <a:rPr lang="en-GB" sz="1400" b="1" dirty="0">
                <a:solidFill>
                  <a:schemeClr val="accent5">
                    <a:lumMod val="50000"/>
                  </a:schemeClr>
                </a:solidFill>
                <a:effectLst>
                  <a:glow rad="76200">
                    <a:srgbClr val="FFFFDD"/>
                  </a:glow>
                </a:effectLst>
                <a:latin typeface="Comic Sans MS" panose="030F0702030302020204" pitchFamily="66" charset="0"/>
              </a:rPr>
              <a:t>(</a:t>
            </a:r>
            <a:r>
              <a:rPr lang="nl-NL" sz="1400" b="1" dirty="0">
                <a:solidFill>
                  <a:schemeClr val="accent5">
                    <a:lumMod val="50000"/>
                  </a:schemeClr>
                </a:solidFill>
                <a:effectLst>
                  <a:glow rad="76200">
                    <a:srgbClr val="FFFFDD"/>
                  </a:glow>
                </a:effectLst>
                <a:latin typeface="Comic Sans MS" panose="030F0702030302020204" pitchFamily="66" charset="0"/>
              </a:rPr>
              <a:t>Jozua </a:t>
            </a:r>
            <a:r>
              <a:rPr lang="en-GB" sz="1400" b="1" dirty="0">
                <a:solidFill>
                  <a:schemeClr val="accent5">
                    <a:lumMod val="50000"/>
                  </a:schemeClr>
                </a:solidFill>
                <a:effectLst>
                  <a:glow rad="76200">
                    <a:srgbClr val="FFFFDD"/>
                  </a:glow>
                </a:effectLst>
                <a:latin typeface="Comic Sans MS" panose="030F0702030302020204" pitchFamily="66" charset="0"/>
              </a:rPr>
              <a:t>14:8)</a:t>
            </a:r>
          </a:p>
        </p:txBody>
      </p:sp>
      <p:sp>
        <p:nvSpPr>
          <p:cNvPr id="6" name="CuadroTexto 5"/>
          <p:cNvSpPr txBox="1"/>
          <p:nvPr/>
        </p:nvSpPr>
        <p:spPr>
          <a:xfrm>
            <a:off x="71921" y="1352281"/>
            <a:ext cx="5811748" cy="1938992"/>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naam “Kaleb" betekent "hond". Zoals zijn leven aantoonde, kreeg hij die naam niet als een denigrerende term, maar vanwege zijn niet-aflatende loyaliteit. Hij was trouw waar anderen ontrouw waren. Hij bleef trouw aan God waar anderen terugdeinsden.</a:t>
            </a:r>
            <a:endParaRPr lang="en-GB" sz="2000" b="1" dirty="0">
              <a:latin typeface="Calibri" panose="020F0502020204030204" pitchFamily="34" charset="0"/>
            </a:endParaRPr>
          </a:p>
        </p:txBody>
      </p:sp>
      <p:pic>
        <p:nvPicPr>
          <p:cNvPr id="4" name="Imagen 3" descr="Imagen que contiene persona, montaña, grupo, parado&#10;&#10;El contenido generado por IA puede ser incorrecto."/>
          <p:cNvPicPr>
            <a:picLocks noChangeAspect="1"/>
          </p:cNvPicPr>
          <p:nvPr/>
        </p:nvPicPr>
        <p:blipFill rotWithShape="1">
          <a:blip r:embed="rId3" cstate="hqprint"/>
          <a:srcRect/>
          <a:stretch>
            <a:fillRect/>
          </a:stretch>
        </p:blipFill>
        <p:spPr>
          <a:xfrm>
            <a:off x="6096000" y="1547769"/>
            <a:ext cx="5918405" cy="5160540"/>
          </a:xfrm>
          <a:prstGeom prst="roundRect">
            <a:avLst>
              <a:gd name="adj" fmla="val 3605"/>
            </a:avLst>
          </a:prstGeom>
          <a:solidFill>
            <a:srgbClr val="FFFFFF"/>
          </a:solidFill>
          <a:ln w="76200" cap="sq">
            <a:solidFill>
              <a:schemeClr val="accent2">
                <a:lumMod val="75000"/>
              </a:schemeClr>
            </a:solidFill>
            <a:miter lim="800000"/>
            <a:headEnd/>
            <a:tailEnd/>
          </a:ln>
          <a:effectLst/>
          <a:scene3d>
            <a:camera prst="orthographicFront"/>
            <a:lightRig rig="threePt" dir="t">
              <a:rot lat="0" lon="0" rev="2700000"/>
            </a:lightRig>
          </a:scene3d>
          <a:sp3d>
            <a:bevelT h="38100"/>
            <a:contourClr>
              <a:srgbClr val="C0C0C0"/>
            </a:contourClr>
          </a:sp3d>
        </p:spPr>
      </p:pic>
      <p:sp>
        <p:nvSpPr>
          <p:cNvPr id="7" name="CuadroTexto 6"/>
          <p:cNvSpPr txBox="1"/>
          <p:nvPr/>
        </p:nvSpPr>
        <p:spPr>
          <a:xfrm>
            <a:off x="71920" y="5692646"/>
            <a:ext cx="5811748" cy="1014730"/>
          </a:xfrm>
          <a:prstGeom prst="rect">
            <a:avLst/>
          </a:prstGeom>
          <a:noFill/>
        </p:spPr>
        <p:txBody>
          <a:bodyPr wrap="square">
            <a:spAutoFit/>
          </a:bodyPr>
          <a:lstStyle/>
          <a:p>
            <a:pPr>
              <a:spcBef>
                <a:spcPts val="600"/>
              </a:spcBef>
            </a:pPr>
            <a:r>
              <a:rPr lang="nl-NL" sz="2000" b="1" dirty="0">
                <a:latin typeface="Calibri" panose="020F0502020204030204" pitchFamily="34" charset="0"/>
              </a:rPr>
              <a:t>Zijn voorbeeld moedigt ons aan om ons vaste geloof in God te behouden, Die mogelijk kan maken wat voor ons onmogelijk is.</a:t>
            </a:r>
            <a:endParaRPr lang="en-GB" sz="2000" b="1" dirty="0">
              <a:latin typeface="Calibri" panose="020F0502020204030204" pitchFamily="34" charset="0"/>
            </a:endParaRPr>
          </a:p>
        </p:txBody>
      </p:sp>
      <p:sp>
        <p:nvSpPr>
          <p:cNvPr id="9" name="CuadroTexto 8"/>
          <p:cNvSpPr txBox="1"/>
          <p:nvPr/>
        </p:nvSpPr>
        <p:spPr>
          <a:xfrm>
            <a:off x="71920" y="4676983"/>
            <a:ext cx="581174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Samen met Jozua (iets jonger dan hij) bleef hij standvastig in zijn mening, zelfs als de menigte hen wilde stenigen (Num. 14:10).</a:t>
            </a:r>
            <a:endParaRPr lang="en-GB" sz="2000" b="1" dirty="0">
              <a:latin typeface="Calibri" panose="020F0502020204030204" pitchFamily="34" charset="0"/>
            </a:endParaRPr>
          </a:p>
        </p:txBody>
      </p:sp>
      <p:sp>
        <p:nvSpPr>
          <p:cNvPr id="11" name="CuadroTexto 10"/>
          <p:cNvSpPr txBox="1"/>
          <p:nvPr/>
        </p:nvSpPr>
        <p:spPr>
          <a:xfrm>
            <a:off x="71920" y="3322408"/>
            <a:ext cx="5811748"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Waar tien spionnen steden zagen die onmogelijk te veroveren waren en reuzen die onmogelijk te overwinnen waren, zag Kaleb steden veroverd en reuzen "gegeten als brood" (Num. 13:28-33; 14:6-9).</a:t>
            </a:r>
            <a:endParaRPr lang="en-GB" sz="2000" b="1" dirty="0">
              <a:latin typeface="Calibri" panose="020F0502020204030204" pitchFamily="34" charset="0"/>
            </a:endParaRPr>
          </a:p>
        </p:txBody>
      </p:sp>
      <p:sp>
        <p:nvSpPr>
          <p:cNvPr id="2" name="Tekstvak 1"/>
          <p:cNvSpPr txBox="1"/>
          <p:nvPr/>
        </p:nvSpPr>
        <p:spPr>
          <a:xfrm>
            <a:off x="10781420" y="231136"/>
            <a:ext cx="1249488" cy="307168"/>
          </a:xfrm>
          <a:prstGeom prst="roundRect">
            <a:avLst>
              <a:gd name="adj" fmla="val 14029"/>
            </a:avLst>
          </a:prstGeom>
          <a:solidFill>
            <a:schemeClr val="bg1"/>
          </a:solidFill>
          <a:ln w="28575">
            <a:solidFill>
              <a:srgbClr val="91377E"/>
            </a:solidFill>
          </a:ln>
          <a:effectLst>
            <a:glow rad="63500">
              <a:srgbClr val="184AB3"/>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569FBB"/>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noFill/>
                </a:ln>
                <a:solidFill>
                  <a:srgbClr val="569FBB"/>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chemeClr val="bg1"/>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par>
                          <p:cTn id="21" fill="hold">
                            <p:stCondLst>
                              <p:cond delay="2500"/>
                            </p:stCondLst>
                            <p:childTnLst>
                              <p:par>
                                <p:cTn id="22" presetID="2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476072" y="-39328"/>
            <a:ext cx="7274103"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800" b="1" spc="600" dirty="0">
                <a:solidFill>
                  <a:schemeClr val="accent5">
                    <a:lumMod val="75000"/>
                  </a:schemeClr>
                </a:solidFill>
                <a:effectLst>
                  <a:outerShdw blurRad="38100" dist="38100" dir="2700000" algn="tl">
                    <a:srgbClr val="A2A6F8"/>
                  </a:outerShdw>
                </a:effectLst>
                <a:latin typeface="Calibri" panose="020F0502020204030204" pitchFamily="34" charset="0"/>
              </a:rPr>
              <a:t>GELOOF IN ACTIE</a:t>
            </a:r>
            <a:endParaRPr lang="en-GB" sz="4800" b="1" spc="600" dirty="0">
              <a:solidFill>
                <a:schemeClr val="accent5">
                  <a:lumMod val="75000"/>
                </a:schemeClr>
              </a:solidFill>
              <a:effectLst>
                <a:outerShdw blurRad="38100" dist="38100" dir="2700000" algn="tl">
                  <a:srgbClr val="A2A6F8"/>
                </a:outerShdw>
              </a:effectLst>
              <a:latin typeface="Calibri" panose="020F0502020204030204" pitchFamily="34" charset="0"/>
            </a:endParaRPr>
          </a:p>
        </p:txBody>
      </p:sp>
      <p:sp>
        <p:nvSpPr>
          <p:cNvPr id="5" name="CuadroTexto 4"/>
          <p:cNvSpPr txBox="1"/>
          <p:nvPr/>
        </p:nvSpPr>
        <p:spPr>
          <a:xfrm>
            <a:off x="60337" y="692991"/>
            <a:ext cx="12191998" cy="923330"/>
          </a:xfrm>
          <a:prstGeom prst="rect">
            <a:avLst/>
          </a:prstGeom>
          <a:noFill/>
        </p:spPr>
        <p:txBody>
          <a:bodyPr wrap="square">
            <a:spAutoFit/>
          </a:bodyPr>
          <a:lstStyle/>
          <a:p>
            <a:pPr algn="ctr"/>
            <a:r>
              <a:rPr lang="en-GB" b="1" dirty="0">
                <a:solidFill>
                  <a:srgbClr val="0B2B13"/>
                </a:solidFill>
                <a:effectLst>
                  <a:glow rad="76200">
                    <a:schemeClr val="accent2">
                      <a:lumMod val="20000"/>
                      <a:lumOff val="80000"/>
                    </a:schemeClr>
                  </a:glow>
                </a:effectLst>
                <a:latin typeface="Comic Sans MS" panose="030F0702030302020204" pitchFamily="66" charset="0"/>
              </a:rPr>
              <a:t>“</a:t>
            </a:r>
            <a:r>
              <a:rPr lang="nl-NL" b="1" dirty="0">
                <a:solidFill>
                  <a:srgbClr val="0B2B13"/>
                </a:solidFill>
                <a:effectLst>
                  <a:glow rad="76200">
                    <a:schemeClr val="accent2">
                      <a:lumMod val="20000"/>
                      <a:lumOff val="80000"/>
                    </a:schemeClr>
                  </a:glow>
                </a:effectLst>
                <a:latin typeface="Comic Sans MS" panose="030F0702030302020204" pitchFamily="66" charset="0"/>
              </a:rPr>
              <a:t>Nu dan, geef mij dit bergland, waarover de HEERE op die dag gesproken heeft. U hebt zelf immers op die dag gehoord dat daar de </a:t>
            </a:r>
            <a:r>
              <a:rPr lang="nl-NL" b="1" dirty="0" err="1">
                <a:solidFill>
                  <a:srgbClr val="0B2B13"/>
                </a:solidFill>
                <a:effectLst>
                  <a:glow rad="76200">
                    <a:schemeClr val="accent2">
                      <a:lumMod val="20000"/>
                      <a:lumOff val="80000"/>
                    </a:schemeClr>
                  </a:glow>
                </a:effectLst>
                <a:latin typeface="Comic Sans MS" panose="030F0702030302020204" pitchFamily="66" charset="0"/>
              </a:rPr>
              <a:t>Enakieten</a:t>
            </a:r>
            <a:r>
              <a:rPr lang="nl-NL" b="1" dirty="0">
                <a:solidFill>
                  <a:srgbClr val="0B2B13"/>
                </a:solidFill>
                <a:effectLst>
                  <a:glow rad="76200">
                    <a:schemeClr val="accent2">
                      <a:lumMod val="20000"/>
                      <a:lumOff val="80000"/>
                    </a:schemeClr>
                  </a:glow>
                </a:effectLst>
                <a:latin typeface="Comic Sans MS" panose="030F0702030302020204" pitchFamily="66" charset="0"/>
              </a:rPr>
              <a:t> waren, en grote versterkte steden. Misschien zal de HEERE met mij zijn, zodat ik hen verdrijf, zoals de HEERE gesproken heeft.</a:t>
            </a:r>
            <a:r>
              <a:rPr lang="en-GB" b="1" dirty="0">
                <a:solidFill>
                  <a:srgbClr val="0B2B13"/>
                </a:solidFill>
                <a:effectLst>
                  <a:glow rad="76200">
                    <a:schemeClr val="accent2">
                      <a:lumMod val="20000"/>
                      <a:lumOff val="80000"/>
                    </a:schemeClr>
                  </a:glow>
                </a:effectLst>
                <a:latin typeface="Comic Sans MS" panose="030F0702030302020204" pitchFamily="66" charset="0"/>
              </a:rPr>
              <a:t>” </a:t>
            </a:r>
            <a:r>
              <a:rPr lang="en-GB" sz="1400" b="1" dirty="0">
                <a:solidFill>
                  <a:srgbClr val="0B2B13"/>
                </a:solidFill>
                <a:effectLst>
                  <a:glow rad="76200">
                    <a:schemeClr val="accent2">
                      <a:lumMod val="20000"/>
                      <a:lumOff val="80000"/>
                    </a:schemeClr>
                  </a:glow>
                </a:effectLst>
                <a:latin typeface="Comic Sans MS" panose="030F0702030302020204" pitchFamily="66" charset="0"/>
              </a:rPr>
              <a:t>(</a:t>
            </a:r>
            <a:r>
              <a:rPr lang="nl-NL" sz="1400" b="1" dirty="0">
                <a:solidFill>
                  <a:srgbClr val="0B2B13"/>
                </a:solidFill>
                <a:effectLst>
                  <a:glow rad="76200">
                    <a:schemeClr val="accent2">
                      <a:lumMod val="20000"/>
                      <a:lumOff val="80000"/>
                    </a:schemeClr>
                  </a:glow>
                </a:effectLst>
                <a:latin typeface="Comic Sans MS" panose="030F0702030302020204" pitchFamily="66" charset="0"/>
              </a:rPr>
              <a:t>Jozua 14:12</a:t>
            </a:r>
            <a:r>
              <a:rPr lang="en-GB" sz="1400" b="1" dirty="0">
                <a:solidFill>
                  <a:srgbClr val="0B2B13"/>
                </a:solidFill>
                <a:effectLst>
                  <a:glow rad="76200">
                    <a:schemeClr val="accent2">
                      <a:lumMod val="20000"/>
                      <a:lumOff val="80000"/>
                    </a:schemeClr>
                  </a:glow>
                </a:effectLst>
                <a:latin typeface="Comic Sans MS" panose="030F0702030302020204" pitchFamily="66" charset="0"/>
              </a:rPr>
              <a:t>)</a:t>
            </a:r>
            <a:endParaRPr lang="es-ES" b="1" dirty="0">
              <a:solidFill>
                <a:srgbClr val="0B2B13"/>
              </a:solidFill>
              <a:effectLst>
                <a:glow rad="76200">
                  <a:schemeClr val="accent2">
                    <a:lumMod val="20000"/>
                    <a:lumOff val="80000"/>
                  </a:schemeClr>
                </a:glow>
              </a:effectLst>
              <a:latin typeface="Comic Sans MS" panose="030F0702030302020204" pitchFamily="66" charset="0"/>
            </a:endParaRPr>
          </a:p>
        </p:txBody>
      </p:sp>
      <p:sp>
        <p:nvSpPr>
          <p:cNvPr id="6" name="CuadroTexto 5"/>
          <p:cNvSpPr txBox="1"/>
          <p:nvPr/>
        </p:nvSpPr>
        <p:spPr>
          <a:xfrm>
            <a:off x="2812798" y="1818095"/>
            <a:ext cx="5673653" cy="224536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Volgens Kaleb zelf, toen Mozes om een verslag vroeg, "bracht ik hem een verslag terug naar mijn overtuiging" (Joz. 14:7 NBV), en "volgde ik de Heer, mijn God, van ganser harte" (Joz. 14:8 NBV). Vanwege zijn trouw werd hem beloofd dat hij de plaats zou beërven waar hij de omgeving had verkend tijdens de inspectie (Joz. 14:9).</a:t>
            </a:r>
            <a:endParaRPr lang="en-GB" sz="2000" b="1" dirty="0">
              <a:latin typeface="Calibri" panose="020F0502020204030204" pitchFamily="34" charset="0"/>
            </a:endParaRPr>
          </a:p>
        </p:txBody>
      </p:sp>
      <p:pic>
        <p:nvPicPr>
          <p:cNvPr id="4" name="Imagen 3" descr="Imagen que contiene montaña, ropa, persona, parado&#10;&#10;El contenido generado por IA puede ser incorrecto."/>
          <p:cNvPicPr>
            <a:picLocks noChangeAspect="1"/>
          </p:cNvPicPr>
          <p:nvPr/>
        </p:nvPicPr>
        <p:blipFill>
          <a:blip r:embed="rId3" cstate="email"/>
          <a:stretch>
            <a:fillRect/>
          </a:stretch>
        </p:blipFill>
        <p:spPr>
          <a:xfrm>
            <a:off x="8742868" y="1851258"/>
            <a:ext cx="3345377" cy="4013002"/>
          </a:xfrm>
          <a:prstGeom prst="rect">
            <a:avLst/>
          </a:prstGeom>
          <a:ln w="88900" cap="sq" cmpd="thickThin">
            <a:solidFill>
              <a:srgbClr val="AE142A"/>
            </a:solidFill>
            <a:prstDash val="solid"/>
            <a:miter lim="800000"/>
            <a:headEnd/>
            <a:tailEnd/>
          </a:ln>
          <a:effectLst>
            <a:innerShdw blurRad="76200">
              <a:srgbClr val="000000"/>
            </a:innerShdw>
          </a:effectLst>
        </p:spPr>
      </p:pic>
      <p:pic>
        <p:nvPicPr>
          <p:cNvPr id="8" name="Imagen 7" descr="Un grupo de personas disfrazadas&#10;&#10;El contenido generado por IA puede ser incorrecto."/>
          <p:cNvPicPr>
            <a:picLocks noChangeAspect="1"/>
          </p:cNvPicPr>
          <p:nvPr/>
        </p:nvPicPr>
        <p:blipFill rotWithShape="1">
          <a:blip r:embed="rId4" cstate="email"/>
          <a:srcRect/>
          <a:stretch>
            <a:fillRect/>
          </a:stretch>
        </p:blipFill>
        <p:spPr>
          <a:xfrm>
            <a:off x="103755" y="1763314"/>
            <a:ext cx="2462461" cy="3059921"/>
          </a:xfrm>
          <a:prstGeom prst="rect">
            <a:avLst/>
          </a:prstGeom>
          <a:solidFill>
            <a:srgbClr val="FFFFFF">
              <a:shade val="85000"/>
            </a:srgbClr>
          </a:solidFill>
          <a:ln w="88900" cap="sq">
            <a:solidFill>
              <a:schemeClr val="accent1">
                <a:lumMod val="75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p:cNvSpPr txBox="1"/>
          <p:nvPr/>
        </p:nvSpPr>
        <p:spPr>
          <a:xfrm>
            <a:off x="2812799" y="4320498"/>
            <a:ext cx="5673654"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Kaleb was 40 jaar oud toen hij als spion werd uitgezonden. Na vijf jaar van verovering was hij nu een oude man van 85 (Joz. 14:10). Zijn lichaam en geest waren nog steeds even krachtig, en zijn gedachten waren nog steeds hetzelfde (Joz. 14:11).</a:t>
            </a:r>
            <a:endParaRPr lang="en-GB" sz="2000" b="1" dirty="0">
              <a:latin typeface="Calibri" panose="020F0502020204030204" pitchFamily="34" charset="0"/>
            </a:endParaRPr>
          </a:p>
        </p:txBody>
      </p:sp>
      <p:sp>
        <p:nvSpPr>
          <p:cNvPr id="12" name="CuadroTexto 11"/>
          <p:cNvSpPr txBox="1"/>
          <p:nvPr/>
        </p:nvSpPr>
        <p:spPr>
          <a:xfrm>
            <a:off x="60337" y="6099197"/>
            <a:ext cx="12131661"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De tijd was gekomen om de belofte op te eisen en te bewijzen dat zijn woorden niet tevergeefs waren. Met Gods hulp zou hij de reuzen verslinden en hun steden veroveren (Joz. 14:12-14).</a:t>
            </a:r>
            <a:endParaRPr lang="en-GB" sz="2000" b="1" dirty="0">
              <a:latin typeface="Calibri" panose="020F0502020204030204" pitchFamily="34" charset="0"/>
            </a:endParaRPr>
          </a:p>
        </p:txBody>
      </p:sp>
      <p:pic>
        <p:nvPicPr>
          <p:cNvPr id="14" name="Imagen 13" descr="Mapa&#10;&#10;El contenido generado por IA puede ser incorrecto."/>
          <p:cNvPicPr>
            <a:picLocks noChangeAspect="1"/>
          </p:cNvPicPr>
          <p:nvPr/>
        </p:nvPicPr>
        <p:blipFill rotWithShape="1">
          <a:blip r:embed="rId5" cstate="email"/>
          <a:srcRect/>
          <a:stretch>
            <a:fillRect/>
          </a:stretch>
        </p:blipFill>
        <p:spPr>
          <a:xfrm>
            <a:off x="113589" y="5021636"/>
            <a:ext cx="2452630" cy="930077"/>
          </a:xfrm>
          <a:prstGeom prst="rect">
            <a:avLst/>
          </a:prstGeom>
          <a:ln w="38100" cap="sq">
            <a:solidFill>
              <a:srgbClr val="277091"/>
            </a:solidFill>
            <a:prstDash val="solid"/>
            <a:miter lim="800000"/>
            <a:headEnd/>
            <a:tailEnd/>
          </a:ln>
          <a:effectLst>
            <a:outerShdw blurRad="50800" dist="38100" dir="2700000" algn="tl" rotWithShape="0">
              <a:srgbClr val="000000">
                <a:alpha val="43000"/>
              </a:srgbClr>
            </a:outerShdw>
          </a:effectLst>
        </p:spPr>
      </p:pic>
      <p:sp>
        <p:nvSpPr>
          <p:cNvPr id="2" name="Tekstvak 1"/>
          <p:cNvSpPr txBox="1"/>
          <p:nvPr/>
        </p:nvSpPr>
        <p:spPr>
          <a:xfrm>
            <a:off x="10781420" y="231136"/>
            <a:ext cx="1249488" cy="307168"/>
          </a:xfrm>
          <a:prstGeom prst="roundRect">
            <a:avLst>
              <a:gd name="adj" fmla="val 14029"/>
            </a:avLst>
          </a:prstGeom>
          <a:solidFill>
            <a:srgbClr val="AE142A"/>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BDADD"/>
                </a:solidFill>
                <a:effectLst>
                  <a:glow rad="25400">
                    <a:schemeClr val="accent6">
                      <a:lumMod val="50000"/>
                    </a:schemeClr>
                  </a:glow>
                  <a:innerShdw blurRad="63500" dist="50800" dir="13500000">
                    <a:srgbClr val="000000">
                      <a:alpha val="50000"/>
                    </a:srgbClr>
                  </a:innerShdw>
                </a:effectLst>
                <a:latin typeface="Comic Sans MS" panose="030F0702030302020204" pitchFamily="66" charset="0"/>
              </a:rPr>
              <a:t>maandag</a:t>
            </a:r>
            <a:r>
              <a:rPr lang="nl-NL" sz="1600" b="1" kern="0" spc="50" dirty="0">
                <a:ln w="0">
                  <a:noFill/>
                </a:ln>
                <a:solidFill>
                  <a:schemeClr val="bg1"/>
                </a:solidFill>
                <a:effectLst>
                  <a:glow rad="38100">
                    <a:srgbClr val="A9ADFA"/>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chemeClr val="bg1"/>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2500"/>
                            </p:stCondLst>
                            <p:childTnLst>
                              <p:par>
                                <p:cTn id="27" presetID="25"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052991" y="-66675"/>
            <a:ext cx="8024334"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nl-NL"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latin typeface="Calibri" panose="020F0502020204030204" pitchFamily="34" charset="0"/>
              </a:rPr>
              <a:t>DE FAKKEL DOORGEVEN</a:t>
            </a:r>
            <a:endParaRPr lang="en-GB"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latin typeface="Calibri" panose="020F0502020204030204" pitchFamily="34" charset="0"/>
            </a:endParaRPr>
          </a:p>
        </p:txBody>
      </p:sp>
      <p:sp>
        <p:nvSpPr>
          <p:cNvPr id="5" name="CuadroTexto 4"/>
          <p:cNvSpPr txBox="1"/>
          <p:nvPr/>
        </p:nvSpPr>
        <p:spPr>
          <a:xfrm>
            <a:off x="1140430" y="614900"/>
            <a:ext cx="7849457" cy="646331"/>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GB" b="1" dirty="0">
                <a:effectLst>
                  <a:outerShdw blurRad="38100" dist="38100" dir="2700000" algn="tl">
                    <a:srgbClr val="000000">
                      <a:alpha val="43137"/>
                    </a:srgbClr>
                  </a:outerShdw>
                </a:effectLst>
                <a:latin typeface="Comic Sans MS" panose="030F0702030302020204" pitchFamily="66" charset="0"/>
              </a:rPr>
              <a:t>“</a:t>
            </a:r>
            <a:r>
              <a:rPr lang="nl-NL" b="1" dirty="0">
                <a:effectLst>
                  <a:outerShdw blurRad="38100" dist="38100" dir="2700000" algn="tl">
                    <a:srgbClr val="000000">
                      <a:alpha val="43137"/>
                    </a:srgbClr>
                  </a:outerShdw>
                </a:effectLst>
                <a:latin typeface="Comic Sans MS" panose="030F0702030302020204" pitchFamily="66" charset="0"/>
              </a:rPr>
              <a:t>En Kaleb zei: Wie </a:t>
            </a:r>
            <a:r>
              <a:rPr lang="nl-NL" b="1" dirty="0" err="1">
                <a:effectLst>
                  <a:outerShdw blurRad="38100" dist="38100" dir="2700000" algn="tl">
                    <a:srgbClr val="000000">
                      <a:alpha val="43137"/>
                    </a:srgbClr>
                  </a:outerShdw>
                </a:effectLst>
                <a:latin typeface="Comic Sans MS" panose="030F0702030302020204" pitchFamily="66" charset="0"/>
              </a:rPr>
              <a:t>Kirjath-Sefer</a:t>
            </a:r>
            <a:r>
              <a:rPr lang="nl-NL" b="1" dirty="0">
                <a:effectLst>
                  <a:outerShdw blurRad="38100" dist="38100" dir="2700000" algn="tl">
                    <a:srgbClr val="000000">
                      <a:alpha val="43137"/>
                    </a:srgbClr>
                  </a:outerShdw>
                </a:effectLst>
                <a:latin typeface="Comic Sans MS" panose="030F0702030302020204" pitchFamily="66" charset="0"/>
              </a:rPr>
              <a:t> zal verslaan en haar zal innemen, die zal ik mijn dochter Achsa tot vrouw geven.</a:t>
            </a:r>
            <a:r>
              <a:rPr lang="en-GB" b="1" dirty="0">
                <a:effectLst>
                  <a:outerShdw blurRad="38100" dist="38100" dir="2700000" algn="tl">
                    <a:srgbClr val="000000">
                      <a:alpha val="43137"/>
                    </a:srgbClr>
                  </a:outerShdw>
                </a:effectLst>
                <a:latin typeface="Comic Sans MS" panose="030F0702030302020204" pitchFamily="66" charset="0"/>
              </a:rPr>
              <a:t>” </a:t>
            </a:r>
            <a:r>
              <a:rPr lang="en-GB" sz="1400" b="1" dirty="0">
                <a:effectLst>
                  <a:outerShdw blurRad="38100" dist="38100" dir="2700000" algn="tl">
                    <a:srgbClr val="000000">
                      <a:alpha val="43137"/>
                    </a:srgbClr>
                  </a:outerShdw>
                </a:effectLst>
                <a:latin typeface="Comic Sans MS" panose="030F0702030302020204" pitchFamily="66" charset="0"/>
              </a:rPr>
              <a:t>(</a:t>
            </a:r>
            <a:r>
              <a:rPr lang="nl-NL" sz="1400" b="1" dirty="0">
                <a:effectLst>
                  <a:outerShdw blurRad="38100" dist="38100" dir="2700000" algn="tl">
                    <a:srgbClr val="000000">
                      <a:alpha val="43137"/>
                    </a:srgbClr>
                  </a:outerShdw>
                </a:effectLst>
                <a:latin typeface="Comic Sans MS" panose="030F0702030302020204" pitchFamily="66" charset="0"/>
              </a:rPr>
              <a:t>Jozua</a:t>
            </a:r>
            <a:r>
              <a:rPr lang="en-GB" sz="1400" b="1" dirty="0">
                <a:effectLst>
                  <a:outerShdw blurRad="38100" dist="38100" dir="2700000" algn="tl">
                    <a:srgbClr val="000000">
                      <a:alpha val="43137"/>
                    </a:srgbClr>
                  </a:outerShdw>
                </a:effectLst>
                <a:latin typeface="Comic Sans MS" panose="030F0702030302020204" pitchFamily="66" charset="0"/>
              </a:rPr>
              <a:t> 15:16)</a:t>
            </a:r>
            <a:endParaRPr lang="es-ES" b="1"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p:cNvSpPr txBox="1"/>
          <p:nvPr/>
        </p:nvSpPr>
        <p:spPr>
          <a:xfrm>
            <a:off x="135255" y="1380619"/>
            <a:ext cx="8942070"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hij een deel van het gebied had veroverd dat rechtmatig van hem was, dacht Kaleb na over de erfenis die hij zou achterlaten. Zouden zijn nakomelingen net als hij op God blijven vertrouwen?</a:t>
            </a:r>
            <a:endParaRPr lang="en-GB" sz="2000" b="1" dirty="0">
              <a:latin typeface="Calibri" panose="020F0502020204030204" pitchFamily="34" charset="0"/>
            </a:endParaRPr>
          </a:p>
        </p:txBody>
      </p:sp>
      <p:pic>
        <p:nvPicPr>
          <p:cNvPr id="8" name="Imagen 7" descr="Imagen que contiene edificio, piedra, hombre, frente&#10;&#10;El contenido generado por IA puede ser incorrecto."/>
          <p:cNvPicPr>
            <a:picLocks noChangeAspect="1"/>
          </p:cNvPicPr>
          <p:nvPr/>
        </p:nvPicPr>
        <p:blipFill>
          <a:blip r:embed="rId3" cstate="email"/>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p:cNvPicPr>
            <a:picLocks noChangeAspect="1"/>
          </p:cNvPicPr>
          <p:nvPr/>
        </p:nvPicPr>
        <p:blipFill>
          <a:blip r:embed="rId4" cstate="email"/>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135255" y="2989779"/>
            <a:ext cx="3399055" cy="3712541"/>
          </a:xfrm>
          <a:prstGeom prst="rect">
            <a:avLst/>
          </a:prstGeom>
          <a:effectLst>
            <a:outerShdw blurRad="50800" dist="38100" dir="5400000" algn="t" rotWithShape="0">
              <a:prstClr val="black">
                <a:alpha val="40000"/>
              </a:prstClr>
            </a:outerShdw>
          </a:effectLst>
        </p:spPr>
      </p:pic>
      <p:sp>
        <p:nvSpPr>
          <p:cNvPr id="12" name="CuadroTexto 11"/>
          <p:cNvSpPr txBox="1"/>
          <p:nvPr/>
        </p:nvSpPr>
        <p:spPr>
          <a:xfrm>
            <a:off x="3546079" y="3319703"/>
            <a:ext cx="6521847"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Om deze reden beloofde hij de hand van zijn dochter aan degene die Kirjat-Sefer veroverde, ook wel </a:t>
            </a:r>
            <a:r>
              <a:rPr lang="nl-NL" sz="2000" b="1" dirty="0" err="1">
                <a:latin typeface="Calibri" panose="020F0502020204030204" pitchFamily="34" charset="0"/>
              </a:rPr>
              <a:t>Debir</a:t>
            </a:r>
            <a:r>
              <a:rPr lang="nl-NL" sz="2000" b="1" dirty="0">
                <a:latin typeface="Calibri" panose="020F0502020204030204" pitchFamily="34" charset="0"/>
              </a:rPr>
              <a:t> genoemd (Joz. 15:15-16).</a:t>
            </a:r>
            <a:endParaRPr lang="en-GB" sz="2000" b="1" dirty="0">
              <a:latin typeface="Calibri" panose="020F0502020204030204" pitchFamily="34" charset="0"/>
            </a:endParaRPr>
          </a:p>
        </p:txBody>
      </p:sp>
      <p:sp>
        <p:nvSpPr>
          <p:cNvPr id="14" name="CuadroTexto 13"/>
          <p:cNvSpPr txBox="1"/>
          <p:nvPr/>
        </p:nvSpPr>
        <p:spPr>
          <a:xfrm>
            <a:off x="135255" y="2354832"/>
            <a:ext cx="8722264"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Hij had bewezen dat God te vertrouwen was, nu wilde hij iemand vinden die hetzelfde geloof had, zodat hij de fakkel aan hen kon doorgeven.</a:t>
            </a:r>
            <a:endParaRPr lang="en-GB" sz="2000" b="1" dirty="0">
              <a:latin typeface="Calibri" panose="020F0502020204030204" pitchFamily="34" charset="0"/>
            </a:endParaRPr>
          </a:p>
        </p:txBody>
      </p:sp>
      <p:sp>
        <p:nvSpPr>
          <p:cNvPr id="4" name="CuadroTexto 3"/>
          <p:cNvSpPr txBox="1"/>
          <p:nvPr/>
        </p:nvSpPr>
        <p:spPr>
          <a:xfrm>
            <a:off x="3534310" y="5348178"/>
            <a:ext cx="6533616" cy="1322070"/>
          </a:xfrm>
          <a:prstGeom prst="rect">
            <a:avLst/>
          </a:prstGeom>
          <a:noFill/>
        </p:spPr>
        <p:txBody>
          <a:bodyPr wrap="square">
            <a:spAutoFit/>
          </a:bodyPr>
          <a:lstStyle/>
          <a:p>
            <a:pPr>
              <a:spcBef>
                <a:spcPts val="600"/>
              </a:spcBef>
            </a:pPr>
            <a:r>
              <a:rPr lang="nl-NL" sz="2000" b="1" dirty="0">
                <a:latin typeface="Calibri" panose="020F0502020204030204" pitchFamily="34" charset="0"/>
              </a:rPr>
              <a:t>Nadat hij met Achsa, de dochter van Kaleb, was getrouwd, haalde ze haar vader over om hem toe te staan het veroverde gebied uit te breiden (Joz. 15:18-19), waarmee ze bewees dat hij een waardige erfgenaam van Kaleb was.</a:t>
            </a:r>
            <a:endParaRPr lang="en-GB" sz="2000" b="1" dirty="0">
              <a:latin typeface="Calibri" panose="020F0502020204030204" pitchFamily="34" charset="0"/>
            </a:endParaRPr>
          </a:p>
        </p:txBody>
      </p:sp>
      <p:sp>
        <p:nvSpPr>
          <p:cNvPr id="10" name="CuadroTexto 9"/>
          <p:cNvSpPr txBox="1"/>
          <p:nvPr/>
        </p:nvSpPr>
        <p:spPr>
          <a:xfrm>
            <a:off x="3546078" y="4338217"/>
            <a:ext cx="638945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Zijn neef Othniël was de machtige man die de stad veroverde en de eerste rechter van Israël werd (Joz. 15:17; Richteren 3:9-11).</a:t>
            </a:r>
            <a:endParaRPr lang="en-GB" sz="2000" b="1" dirty="0">
              <a:latin typeface="Calibri" panose="020F0502020204030204" pitchFamily="34" charset="0"/>
            </a:endParaRPr>
          </a:p>
        </p:txBody>
      </p:sp>
      <p:sp>
        <p:nvSpPr>
          <p:cNvPr id="2" name="Tekstvak 1"/>
          <p:cNvSpPr txBox="1"/>
          <p:nvPr/>
        </p:nvSpPr>
        <p:spPr>
          <a:xfrm>
            <a:off x="135255" y="188344"/>
            <a:ext cx="1005175" cy="307168"/>
          </a:xfrm>
          <a:prstGeom prst="roundRect">
            <a:avLst>
              <a:gd name="adj" fmla="val 14029"/>
            </a:avLst>
          </a:prstGeom>
          <a:solidFill>
            <a:srgbClr val="B3F6FE"/>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6A8D8"/>
                </a:solidFill>
                <a:effectLst>
                  <a:glow rad="38100">
                    <a:schemeClr val="accent6">
                      <a:lumMod val="50000"/>
                    </a:schemeClr>
                  </a:glow>
                  <a:innerShdw blurRad="63500" dist="50800" dir="13500000">
                    <a:srgbClr val="000000">
                      <a:alpha val="50000"/>
                    </a:srgbClr>
                  </a:innerShdw>
                </a:effectLst>
                <a:latin typeface="Comic Sans MS" panose="030F0702030302020204" pitchFamily="66" charset="0"/>
              </a:rPr>
              <a:t>dinsdag</a:t>
            </a:r>
            <a:r>
              <a:rPr lang="nl-NL" sz="1600" b="1" kern="0" spc="50" dirty="0">
                <a:ln w="0">
                  <a:noFill/>
                </a:ln>
                <a:solidFill>
                  <a:schemeClr val="bg1"/>
                </a:solidFill>
                <a:effectLst>
                  <a:glow rad="38100">
                    <a:srgbClr val="A9ADFA"/>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chemeClr val="bg1"/>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par>
                          <p:cTn id="24" fill="hold">
                            <p:stCondLst>
                              <p:cond delay="2000"/>
                            </p:stCondLst>
                            <p:childTnLst>
                              <p:par>
                                <p:cTn id="25" presetID="25"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0" dur="1000" fill="hold"/>
                                        <p:tgtEl>
                                          <p:spTgt spid="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800" decel="100000"/>
                                        <p:tgtEl>
                                          <p:spTgt spid="8"/>
                                        </p:tgtEl>
                                      </p:cBhvr>
                                    </p:animEffect>
                                    <p:anim calcmode="lin" valueType="num">
                                      <p:cBhvr>
                                        <p:cTn id="55" dur="800" decel="100000" fill="hold"/>
                                        <p:tgtEl>
                                          <p:spTgt spid="8"/>
                                        </p:tgtEl>
                                        <p:attrNameLst>
                                          <p:attrName>style.rotation</p:attrName>
                                        </p:attrNameLst>
                                      </p:cBhvr>
                                      <p:tavLst>
                                        <p:tav tm="0">
                                          <p:val>
                                            <p:fltVal val="-90"/>
                                          </p:val>
                                        </p:tav>
                                        <p:tav tm="100000">
                                          <p:val>
                                            <p:fltVal val="0"/>
                                          </p:val>
                                        </p:tav>
                                      </p:tavLst>
                                    </p:anim>
                                    <p:anim calcmode="lin" valueType="num">
                                      <p:cBhvr>
                                        <p:cTn id="56" dur="800" decel="100000" fill="hold"/>
                                        <p:tgtEl>
                                          <p:spTgt spid="8"/>
                                        </p:tgtEl>
                                        <p:attrNameLst>
                                          <p:attrName>ppt_x</p:attrName>
                                        </p:attrNameLst>
                                      </p:cBhvr>
                                      <p:tavLst>
                                        <p:tav tm="0">
                                          <p:val>
                                            <p:strVal val="#ppt_x+0.4"/>
                                          </p:val>
                                        </p:tav>
                                        <p:tav tm="100000">
                                          <p:val>
                                            <p:strVal val="#ppt_x-0.05"/>
                                          </p:val>
                                        </p:tav>
                                      </p:tavLst>
                                    </p:anim>
                                    <p:anim calcmode="lin" valueType="num">
                                      <p:cBhvr>
                                        <p:cTn id="57" dur="800" decel="100000" fill="hold"/>
                                        <p:tgtEl>
                                          <p:spTgt spid="8"/>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Rectángulo 5"/>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2" name="Imagen 1" descr="Mujer de pie con raqueta en la mano&#10;&#10;El contenido generado por IA puede ser incorrecto."/>
          <p:cNvPicPr>
            <a:picLocks noGrp="1" noRot="1" noChangeAspect="1" noMove="1" noResize="1" noEditPoints="1" noAdjustHandles="1" noChangeArrowheads="1" noChangeShapeType="1" noCrop="1"/>
          </p:cNvPicPr>
          <p:nvPr/>
        </p:nvPicPr>
        <p:blipFill>
          <a:blip r:embed="rId3" cstate="email"/>
          <a:stretch>
            <a:fillRect/>
          </a:stretch>
        </p:blipFill>
        <p:spPr>
          <a:xfrm>
            <a:off x="0" y="0"/>
            <a:ext cx="4806925" cy="6858000"/>
          </a:xfrm>
          <a:prstGeom prst="rect">
            <a:avLst/>
          </a:prstGeom>
        </p:spPr>
      </p:pic>
      <p:sp>
        <p:nvSpPr>
          <p:cNvPr id="3" name="CuadroTexto 2"/>
          <p:cNvSpPr txBox="1"/>
          <p:nvPr/>
        </p:nvSpPr>
        <p:spPr>
          <a:xfrm>
            <a:off x="2989006" y="3103602"/>
            <a:ext cx="9202994" cy="1107996"/>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nl-NL" sz="6600" b="1" dirty="0">
                <a:solidFill>
                  <a:srgbClr val="C15C16"/>
                </a:solidFill>
                <a:latin typeface="Calibri" panose="020F0502020204030204" pitchFamily="34" charset="0"/>
              </a:rPr>
              <a:t>HET GELOOF VAN JOZUA</a:t>
            </a:r>
            <a:endParaRPr lang="en-GB" sz="6600" b="1" dirty="0">
              <a:solidFill>
                <a:srgbClr val="C15C16"/>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pic>
        <p:nvPicPr>
          <p:cNvPr id="6" name="Imagen 5" descr="Diagrama&#10;&#10;El contenido generado por IA puede ser incorrecto."/>
          <p:cNvPicPr>
            <a:picLocks noChangeAspect="1"/>
          </p:cNvPicPr>
          <p:nvPr/>
        </p:nvPicPr>
        <p:blipFill rotWithShape="1">
          <a:blip r:embed="rId3" cstate="email"/>
          <a:srcRect/>
          <a:stretch>
            <a:fillRect/>
          </a:stretch>
        </p:blipFill>
        <p:spPr>
          <a:xfrm>
            <a:off x="9029699" y="1277793"/>
            <a:ext cx="3371849" cy="25162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p:cNvSpPr txBox="1"/>
          <p:nvPr/>
        </p:nvSpPr>
        <p:spPr>
          <a:xfrm>
            <a:off x="0" y="138410"/>
            <a:ext cx="12191999" cy="646331"/>
          </a:xfrm>
          <a:prstGeom prst="rect">
            <a:avLst/>
          </a:prstGeom>
          <a:noFill/>
        </p:spPr>
        <p:txBody>
          <a:bodyPr wrap="square">
            <a:spAutoFit/>
          </a:bodyPr>
          <a:lstStyle/>
          <a:p>
            <a:pPr algn="ctr"/>
            <a:r>
              <a:rPr lang="en-GB" b="1" dirty="0">
                <a:solidFill>
                  <a:schemeClr val="bg1"/>
                </a:solidFill>
                <a:effectLst>
                  <a:glow rad="63500">
                    <a:srgbClr val="1E5014"/>
                  </a:glow>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glow rad="63500">
                    <a:srgbClr val="1E5014"/>
                  </a:glow>
                  <a:outerShdw blurRad="38100" dist="38100" dir="2700000" algn="tl">
                    <a:srgbClr val="000000">
                      <a:alpha val="43137"/>
                    </a:srgbClr>
                  </a:outerShdw>
                </a:effectLst>
                <a:latin typeface="Comic Sans MS" panose="030F0702030302020204" pitchFamily="66" charset="0"/>
              </a:rPr>
              <a:t>Toen zij gereed waren met het in erfelijk bezit verdelen van het land, wat zijn grenzen betreft, gaven de Israëlieten aan Jozua, de zoon van </a:t>
            </a:r>
            <a:r>
              <a:rPr lang="nl-NL" b="1" dirty="0" err="1">
                <a:solidFill>
                  <a:schemeClr val="bg1"/>
                </a:solidFill>
                <a:effectLst>
                  <a:glow rad="63500">
                    <a:srgbClr val="1E5014"/>
                  </a:glow>
                  <a:outerShdw blurRad="38100" dist="38100" dir="2700000" algn="tl">
                    <a:srgbClr val="000000">
                      <a:alpha val="43137"/>
                    </a:srgbClr>
                  </a:outerShdw>
                </a:effectLst>
                <a:latin typeface="Comic Sans MS" panose="030F0702030302020204" pitchFamily="66" charset="0"/>
              </a:rPr>
              <a:t>Nun</a:t>
            </a:r>
            <a:r>
              <a:rPr lang="nl-NL" b="1" dirty="0">
                <a:solidFill>
                  <a:schemeClr val="bg1"/>
                </a:solidFill>
                <a:effectLst>
                  <a:glow rad="63500">
                    <a:srgbClr val="1E5014"/>
                  </a:glow>
                  <a:outerShdw blurRad="38100" dist="38100" dir="2700000" algn="tl">
                    <a:srgbClr val="000000">
                      <a:alpha val="43137"/>
                    </a:srgbClr>
                  </a:outerShdw>
                </a:effectLst>
                <a:latin typeface="Comic Sans MS" panose="030F0702030302020204" pitchFamily="66" charset="0"/>
              </a:rPr>
              <a:t>, een erfelijk bezit in hun midden.</a:t>
            </a:r>
            <a:r>
              <a:rPr lang="en-GB" b="1" dirty="0">
                <a:solidFill>
                  <a:schemeClr val="bg1"/>
                </a:solidFill>
                <a:effectLst>
                  <a:glow rad="63500">
                    <a:srgbClr val="1E5014"/>
                  </a:glow>
                  <a:outerShdw blurRad="38100" dist="38100" dir="2700000" algn="tl">
                    <a:srgbClr val="000000">
                      <a:alpha val="43137"/>
                    </a:srgbClr>
                  </a:outerShdw>
                </a:effectLst>
                <a:latin typeface="Comic Sans MS" panose="030F0702030302020204" pitchFamily="66" charset="0"/>
              </a:rPr>
              <a:t>” </a:t>
            </a:r>
            <a:r>
              <a:rPr lang="en-GB" sz="1400" b="1" dirty="0">
                <a:solidFill>
                  <a:schemeClr val="bg1"/>
                </a:solidFill>
                <a:effectLst>
                  <a:glow rad="63500">
                    <a:srgbClr val="1E5014"/>
                  </a:glow>
                  <a:outerShdw blurRad="38100" dist="38100" dir="2700000" algn="tl">
                    <a:srgbClr val="000000">
                      <a:alpha val="43137"/>
                    </a:srgbClr>
                  </a:outerShdw>
                </a:effectLst>
                <a:latin typeface="Comic Sans MS" panose="030F0702030302020204" pitchFamily="66" charset="0"/>
              </a:rPr>
              <a:t>(</a:t>
            </a:r>
            <a:r>
              <a:rPr lang="nl-NL" sz="1400" b="1" dirty="0">
                <a:solidFill>
                  <a:schemeClr val="bg1"/>
                </a:solidFill>
                <a:effectLst>
                  <a:glow rad="63500">
                    <a:srgbClr val="1E5014"/>
                  </a:glow>
                  <a:outerShdw blurRad="38100" dist="38100" dir="2700000" algn="tl">
                    <a:srgbClr val="000000">
                      <a:alpha val="43137"/>
                    </a:srgbClr>
                  </a:outerShdw>
                </a:effectLst>
                <a:latin typeface="Comic Sans MS" panose="030F0702030302020204" pitchFamily="66" charset="0"/>
              </a:rPr>
              <a:t>Jozua</a:t>
            </a:r>
            <a:r>
              <a:rPr lang="en-GB" sz="1400" b="1" dirty="0">
                <a:solidFill>
                  <a:schemeClr val="bg1"/>
                </a:solidFill>
                <a:effectLst>
                  <a:glow rad="63500">
                    <a:srgbClr val="1E5014"/>
                  </a:glow>
                  <a:outerShdw blurRad="38100" dist="38100" dir="2700000" algn="tl">
                    <a:srgbClr val="000000">
                      <a:alpha val="43137"/>
                    </a:srgbClr>
                  </a:outerShdw>
                </a:effectLst>
                <a:latin typeface="Comic Sans MS" panose="030F0702030302020204" pitchFamily="66" charset="0"/>
              </a:rPr>
              <a:t> 19:49)</a:t>
            </a:r>
          </a:p>
        </p:txBody>
      </p:sp>
      <p:sp>
        <p:nvSpPr>
          <p:cNvPr id="4" name="CuadroTexto 3"/>
          <p:cNvSpPr txBox="1"/>
          <p:nvPr/>
        </p:nvSpPr>
        <p:spPr>
          <a:xfrm>
            <a:off x="2200273" y="1050112"/>
            <a:ext cx="6700027"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Als jonge man werd Jozua door Mozes gekozen als zijn assistent. Hij bleek gehoorzaam, moedig, trouw, behulpzaam en een liefhebber van de dingen van God te zijn (Ex. 33:11).</a:t>
            </a:r>
            <a:endParaRPr lang="en-GB" sz="2000" b="1" dirty="0">
              <a:latin typeface="Calibri" panose="020F0502020204030204" pitchFamily="34" charset="0"/>
            </a:endParaRPr>
          </a:p>
        </p:txBody>
      </p:sp>
      <p:graphicFrame>
        <p:nvGraphicFramePr>
          <p:cNvPr id="2" name="Diagrama 1"/>
          <p:cNvGraphicFramePr/>
          <p:nvPr/>
        </p:nvGraphicFramePr>
        <p:xfrm>
          <a:off x="0" y="4028064"/>
          <a:ext cx="12191998" cy="2765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a persona con un vestido largo&#10;&#10;El contenido generado por IA puede ser incorrecto."/>
          <p:cNvPicPr>
            <a:picLocks noChangeAspect="1"/>
          </p:cNvPicPr>
          <p:nvPr/>
        </p:nvPicPr>
        <p:blipFill>
          <a:blip r:embed="rId9" cstate="email"/>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p:cNvSpPr txBox="1"/>
          <p:nvPr/>
        </p:nvSpPr>
        <p:spPr>
          <a:xfrm>
            <a:off x="2200274" y="3627954"/>
            <a:ext cx="3491610" cy="400110"/>
          </a:xfrm>
          <a:prstGeom prst="rect">
            <a:avLst/>
          </a:prstGeom>
          <a:noFill/>
        </p:spPr>
        <p:txBody>
          <a:bodyPr wrap="square">
            <a:spAutoFit/>
          </a:bodyPr>
          <a:lstStyle/>
          <a:p>
            <a:pPr>
              <a:spcBef>
                <a:spcPts val="600"/>
              </a:spcBef>
            </a:pPr>
            <a:r>
              <a:rPr lang="nl-NL" sz="2000" b="1" dirty="0">
                <a:latin typeface="Calibri" panose="020F0502020204030204" pitchFamily="34" charset="0"/>
              </a:rPr>
              <a:t>Uit zijn verhaal leren we dat</a:t>
            </a:r>
            <a:r>
              <a:rPr lang="en-GB" sz="2000" b="1" dirty="0">
                <a:latin typeface="Calibri" panose="020F0502020204030204" pitchFamily="34" charset="0"/>
              </a:rPr>
              <a:t>:</a:t>
            </a:r>
          </a:p>
        </p:txBody>
      </p:sp>
      <p:sp>
        <p:nvSpPr>
          <p:cNvPr id="10" name="CuadroTexto 9"/>
          <p:cNvSpPr txBox="1"/>
          <p:nvPr/>
        </p:nvSpPr>
        <p:spPr>
          <a:xfrm>
            <a:off x="2200272" y="2145784"/>
            <a:ext cx="6829427"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Toen de tijd kwam om zijn eigen gebied op te eisen, wachtte hij tot alle stammen hun erfenis hadden verkregen, en hij koos "het overgebleven deel" [</a:t>
            </a:r>
            <a:r>
              <a:rPr lang="nl-NL" sz="2000" b="1" dirty="0" err="1">
                <a:latin typeface="Calibri" panose="020F0502020204030204" pitchFamily="34" charset="0"/>
              </a:rPr>
              <a:t>Timnath-serah</a:t>
            </a:r>
            <a:r>
              <a:rPr lang="nl-NL" sz="2000" b="1" dirty="0">
                <a:latin typeface="Calibri" panose="020F0502020204030204" pitchFamily="34" charset="0"/>
              </a:rPr>
              <a:t>] (Joz. 19:50), een stad in de buurt van Silo, waar het heiligdom was opgericht.</a:t>
            </a:r>
            <a:endParaRPr lang="en-GB" sz="2000" b="1" dirty="0">
              <a:latin typeface="Calibri" panose="020F0502020204030204" pitchFamily="34" charset="0"/>
            </a:endParaRPr>
          </a:p>
        </p:txBody>
      </p:sp>
      <p:sp>
        <p:nvSpPr>
          <p:cNvPr id="5" name="Tekstvak 4"/>
          <p:cNvSpPr txBox="1"/>
          <p:nvPr/>
        </p:nvSpPr>
        <p:spPr>
          <a:xfrm>
            <a:off x="10944000" y="877683"/>
            <a:ext cx="1140430" cy="307168"/>
          </a:xfrm>
          <a:prstGeom prst="roundRect">
            <a:avLst>
              <a:gd name="adj" fmla="val 14029"/>
            </a:avLst>
          </a:prstGeom>
          <a:solidFill>
            <a:srgbClr val="A8D58B"/>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44688"/>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noFill/>
                </a:ln>
                <a:solidFill>
                  <a:schemeClr val="bg1"/>
                </a:solidFill>
                <a:effectLst>
                  <a:glow rad="38100">
                    <a:srgbClr val="A9ADFA"/>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chemeClr val="bg1"/>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ppt_x</p:attrName>
                                        </p:attrNameLst>
                                      </p:cBhvr>
                                      <p:tavLst>
                                        <p:tav tm="0">
                                          <p:val>
                                            <p:strVal val="#ppt_x-#ppt_w/2"/>
                                          </p:val>
                                        </p:tav>
                                        <p:tav tm="100000">
                                          <p:val>
                                            <p:strVal val="#ppt_x"/>
                                          </p:val>
                                        </p:tav>
                                      </p:tavLst>
                                    </p:anim>
                                    <p:anim calcmode="lin" valueType="num">
                                      <p:cBhvr>
                                        <p:cTn id="37" dur="500" fill="hold"/>
                                        <p:tgtEl>
                                          <p:spTgt spid="6"/>
                                        </p:tgtEl>
                                        <p:attrNameLst>
                                          <p:attrName>ppt_y</p:attrName>
                                        </p:attrNameLst>
                                      </p:cBhvr>
                                      <p:tavLst>
                                        <p:tav tm="0">
                                          <p:val>
                                            <p:strVal val="#ppt_y"/>
                                          </p:val>
                                        </p:tav>
                                        <p:tav tm="100000">
                                          <p:val>
                                            <p:strVal val="#ppt_y"/>
                                          </p:val>
                                        </p:tav>
                                      </p:tavLst>
                                    </p:anim>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53"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55"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56" dur="500"/>
                                        <p:tgtEl>
                                          <p:spTgt spid="2">
                                            <p:graphicEl>
                                              <a:dgm id="{62999BC5-195A-46F1-98DE-237FBECB27E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61"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63"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64" dur="500"/>
                                        <p:tgtEl>
                                          <p:spTgt spid="2">
                                            <p:graphicEl>
                                              <a:dgm id="{CD3EC9D1-B914-4A94-9073-BBD619FDAE34}"/>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grpId="0" nodeType="clickEffect">
                                  <p:stCondLst>
                                    <p:cond delay="0"/>
                                  </p:stCondLst>
                                  <p:childTnLst>
                                    <p:set>
                                      <p:cBhvr>
                                        <p:cTn id="68"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69"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B791761E-D005-4276-BFBD-78605CE50BF5}"/>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77"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79"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80" dur="500"/>
                                        <p:tgtEl>
                                          <p:spTgt spid="2">
                                            <p:graphicEl>
                                              <a:dgm id="{DDBEDA38-D464-4DF7-BCB0-09E9A2DC813E}"/>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grpId="0" nodeType="clickEffect">
                                  <p:stCondLst>
                                    <p:cond delay="0"/>
                                  </p:stCondLst>
                                  <p:childTnLst>
                                    <p:set>
                                      <p:cBhvr>
                                        <p:cTn id="84"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85"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87"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88"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7" grpId="0"/>
      <p:bldP spid="10" grpId="0"/>
      <p:bldP spid="5"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2726</TotalTime>
  <Words>1492</Words>
  <Application>Microsoft Office PowerPoint</Application>
  <PresentationFormat>Panorámica</PresentationFormat>
  <Paragraphs>57</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Arial</vt:lpstr>
      <vt:lpstr>Constantia</vt:lpstr>
      <vt:lpstr>Comic Sans MS</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2025-10-19T08:16:00Z</dcterms:created>
  <dcterms:modified xsi:type="dcterms:W3CDTF">2025-11-21T05:23:54Z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2910C96F678F4102B4193EFA7B4F5F78_13</vt:lpwstr>
  </property>
  <property fmtid="{D5CDD505-2E9C-101B-9397-08002B2CF9AE}" pid="3" name="KSOProductBuildVer">
    <vt:lpwstr>1033-12.2.0.22549</vt:lpwstr>
  </property>
</Properties>
</file>