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CAF3FE"/>
    <a:srgbClr val="F5F562"/>
    <a:srgbClr val="C92121"/>
    <a:srgbClr val="79D579"/>
    <a:srgbClr val="DA0000"/>
    <a:srgbClr val="FFF98C"/>
    <a:srgbClr val="035E33"/>
    <a:srgbClr val="FFFFFF"/>
    <a:srgbClr val="E68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dat verloren ging</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dat God geeft</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veroveren</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nl-N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Bewaar het cadeau</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a:t>
          </a:r>
          <a:r>
            <a:rPr lang="es-E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teruggewonnen</a:t>
          </a:r>
          <a:r>
            <a:rPr lang="es-E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land</a:t>
          </a:r>
          <a:endParaRPr lang="en"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dat verloren ging</a:t>
          </a:r>
          <a:endParaRPr lang="en"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dat God geeft</a:t>
          </a:r>
          <a:endParaRPr lang="en"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land veroveren</a:t>
          </a:r>
          <a:endParaRPr lang="en"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Bewaar het cadeau</a:t>
          </a:r>
          <a:endParaRPr lang="en"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a:t>
          </a:r>
          <a:r>
            <a:rPr lang="es-ES"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21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teruggewonnen</a:t>
          </a:r>
          <a:r>
            <a:rPr lang="es-ES"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21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land</a:t>
          </a:r>
          <a:endParaRPr lang="en" sz="21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31C86D32-084A-4C0D-B849-0AF14616CC90}" type="datetimeFigureOut">
              <a:rPr lang="es-ES" smtClean="0"/>
              <a:pPr/>
              <a:t>28/11/2025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042CEF93-0768-4FF4-9C9A-EF45687FCA9A}" type="slidenum">
              <a:rPr lang="es-ES" smtClean="0"/>
              <a:pPr/>
              <a:t>‹Nº›</a:t>
            </a:fld>
            <a:endParaRPr lang="es-ES" dirty="0"/>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A0168CC5-F50A-4156-BC46-11517C447FA7}" type="datetimeFigureOut">
              <a:rPr lang="es-ES" smtClean="0"/>
              <a:pPr/>
              <a:t>28/11/2025</a:t>
            </a:fld>
            <a:endParaRPr lang="es-ES" dirty="0"/>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B80A851-8327-4934-92CF-8476350C0084}" type="slidenum">
              <a:rPr lang="es-ES" smtClean="0"/>
              <a:pPr/>
              <a:t>‹Nº›</a:t>
            </a:fld>
            <a:endParaRPr lang="es-ES" dirty="0"/>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28/11/2025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nl-NL" sz="4400" b="1" spc="300" dirty="0">
                <a:ln/>
                <a:solidFill>
                  <a:srgbClr val="FFC000"/>
                </a:solidFill>
                <a:effectLst>
                  <a:outerShdw blurRad="38100" dist="38100" dir="2700000" algn="tl">
                    <a:srgbClr val="000000"/>
                  </a:outerShdw>
                </a:effectLst>
                <a:latin typeface="Calibri" panose="020F0502020204030204" pitchFamily="34" charset="0"/>
              </a:rPr>
              <a:t>ERFGENAMEN VAN BELOFTEN, GEVANGENEN VAN HOOP</a:t>
            </a:r>
            <a:endParaRPr lang="en" sz="4400" b="1" spc="300" dirty="0">
              <a:ln/>
              <a:solidFill>
                <a:srgbClr val="FFC000"/>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7228829" y="6427505"/>
            <a:ext cx="2680927" cy="338554"/>
          </a:xfrm>
          <a:prstGeom prst="rect">
            <a:avLst/>
          </a:prstGeom>
          <a:noFill/>
        </p:spPr>
        <p:txBody>
          <a:bodyPr wrap="none" rtlCol="0">
            <a:spAutoFit/>
          </a:bodyPr>
          <a:lstStyle/>
          <a:p>
            <a:pPr algn="r"/>
            <a:r>
              <a:rPr lang="nl-NL" sz="1600" b="1" dirty="0">
                <a:solidFill>
                  <a:srgbClr val="BBE4FA"/>
                </a:solidFill>
                <a:effectLst>
                  <a:outerShdw blurRad="38100" dist="38100" dir="2700000" algn="tl">
                    <a:srgbClr val="000000">
                      <a:alpha val="43137"/>
                    </a:srgbClr>
                  </a:outerShdw>
                </a:effectLst>
                <a:latin typeface="Calibri" panose="020F0502020204030204" pitchFamily="34" charset="0"/>
              </a:rPr>
              <a:t>Les 9 voor 29 november 2025</a:t>
            </a:r>
            <a:endParaRPr lang="en" sz="1600" b="1" dirty="0">
              <a:solidFill>
                <a:srgbClr val="BBE4FA"/>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Keer terug naar de burcht, u, gevangenen die hoop hebt! Ook heden verkondig Ik: Ik zal u dubbel vergoeden,</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lang="es-ES" sz="28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a:t>
            </a:r>
            <a:r>
              <a:rPr lang="es-ES" sz="2800" b="1"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Zacharia</a:t>
            </a:r>
            <a:r>
              <a:rPr lang="es-ES" sz="28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 9:12, HSV)</a:t>
            </a:r>
            <a:endPar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191809190"/>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latin typeface="Calibri" panose="020F0502020204030204" pitchFamily="34" charset="0"/>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41870" y="4209455"/>
            <a:ext cx="357790" cy="461665"/>
          </a:xfrm>
          <a:prstGeom prst="rect">
            <a:avLst/>
          </a:prstGeom>
          <a:noFill/>
        </p:spPr>
        <p:txBody>
          <a:bodyPr wrap="none" rtlCol="0">
            <a:spAutoFit/>
          </a:bodyPr>
          <a:lstStyle/>
          <a:p>
            <a:pPr algn="ctr"/>
            <a:r>
              <a:rPr lang="en" sz="2400" b="1" dirty="0">
                <a:solidFill>
                  <a:schemeClr val="accent3">
                    <a:lumMod val="75000"/>
                  </a:schemeClr>
                </a:solidFill>
                <a:latin typeface="Calibri" panose="020F0502020204030204" pitchFamily="34" charset="0"/>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119995" y="4822925"/>
            <a:ext cx="348172" cy="461665"/>
          </a:xfrm>
          <a:prstGeom prst="rect">
            <a:avLst/>
          </a:prstGeom>
          <a:noFill/>
        </p:spPr>
        <p:txBody>
          <a:bodyPr wrap="none" rtlCol="0">
            <a:spAutoFit/>
          </a:bodyPr>
          <a:lstStyle/>
          <a:p>
            <a:pPr algn="ctr"/>
            <a:r>
              <a:rPr lang="en" sz="2400" b="1" dirty="0">
                <a:solidFill>
                  <a:schemeClr val="accent1">
                    <a:lumMod val="75000"/>
                  </a:schemeClr>
                </a:solidFill>
                <a:latin typeface="Calibri" panose="020F0502020204030204" pitchFamily="34" charset="0"/>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96278" y="5421246"/>
            <a:ext cx="429925" cy="461665"/>
          </a:xfrm>
          <a:prstGeom prst="rect">
            <a:avLst/>
          </a:prstGeom>
          <a:noFill/>
        </p:spPr>
        <p:txBody>
          <a:bodyPr wrap="none" rtlCol="0">
            <a:spAutoFit/>
          </a:bodyPr>
          <a:lstStyle/>
          <a:p>
            <a:pPr algn="ctr"/>
            <a:r>
              <a:rPr lang="en" sz="2400" b="1" dirty="0">
                <a:solidFill>
                  <a:schemeClr val="accent5">
                    <a:lumMod val="75000"/>
                  </a:schemeClr>
                </a:solidFill>
                <a:latin typeface="Calibri" panose="020F0502020204030204" pitchFamily="34" charset="0"/>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0165" y="6040935"/>
            <a:ext cx="442750" cy="461665"/>
          </a:xfrm>
          <a:prstGeom prst="rect">
            <a:avLst/>
          </a:prstGeom>
          <a:noFill/>
        </p:spPr>
        <p:txBody>
          <a:bodyPr wrap="none" rtlCol="0">
            <a:spAutoFit/>
          </a:bodyPr>
          <a:lstStyle/>
          <a:p>
            <a:pPr algn="ctr"/>
            <a:r>
              <a:rPr lang="en" sz="2400" b="1" dirty="0">
                <a:solidFill>
                  <a:schemeClr val="accent6">
                    <a:lumMod val="75000"/>
                  </a:schemeClr>
                </a:solidFill>
                <a:latin typeface="Calibri" panose="020F0502020204030204" pitchFamily="34" charset="0"/>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Een groot deel van het boek Jozua, hoofdstukken 13 tot en met 21, behandelt de verdeling van het land Kanaän onder de verschillende stammen van Israël.</a:t>
            </a:r>
            <a:endParaRPr lang="en" sz="2000" b="1" dirty="0">
              <a:latin typeface="Calibri" panose="020F0502020204030204" pitchFamily="34" charset="0"/>
            </a:endParaRP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nl-NL" sz="2000" b="1" dirty="0">
                  <a:latin typeface="Calibri" panose="020F0502020204030204" pitchFamily="34" charset="0"/>
                </a:rPr>
                <a:t>DE 12 STAMMEN VAN ISRAËL</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nl-NL" sz="1400" b="1" dirty="0">
                  <a:solidFill>
                    <a:srgbClr val="108FD6"/>
                  </a:solidFill>
                  <a:latin typeface="Calibri" panose="020F0502020204030204" pitchFamily="34" charset="0"/>
                </a:rPr>
                <a:t>Middellandse Zee</a:t>
              </a:r>
              <a:endParaRPr lang="en" sz="1400" b="1" dirty="0">
                <a:solidFill>
                  <a:srgbClr val="108FD6"/>
                </a:solidFill>
                <a:latin typeface="Calibri" panose="020F0502020204030204" pitchFamily="34" charset="0"/>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nl-NL" sz="1200" b="1" dirty="0">
                  <a:latin typeface="Calibri" panose="020F0502020204030204" pitchFamily="34" charset="0"/>
                </a:rPr>
                <a:t>ASHER</a:t>
              </a:r>
              <a:endParaRPr lang="en" sz="1200" b="1" dirty="0">
                <a:latin typeface="Calibri" panose="020F0502020204030204" pitchFamily="34" charset="0"/>
              </a:endParaRP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nl-NL" sz="1200" b="1" dirty="0">
                  <a:latin typeface="Calibri" panose="020F0502020204030204" pitchFamily="34" charset="0"/>
                </a:rPr>
                <a:t>ZEBULON</a:t>
              </a:r>
              <a:endParaRPr lang="en" sz="1200" b="1" dirty="0">
                <a:latin typeface="Calibri" panose="020F0502020204030204" pitchFamily="34" charset="0"/>
              </a:endParaRP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nl-NL" sz="1200" b="1" dirty="0">
                  <a:latin typeface="Calibri" panose="020F0502020204030204" pitchFamily="34" charset="0"/>
                </a:rPr>
                <a:t>ISSACHAR</a:t>
              </a:r>
              <a:endParaRPr lang="en" sz="1200" b="1" dirty="0">
                <a:latin typeface="Calibri" panose="020F0502020204030204" pitchFamily="34" charset="0"/>
              </a:endParaRP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nl-NL" sz="1200" b="1" dirty="0">
                  <a:latin typeface="Calibri" panose="020F0502020204030204" pitchFamily="34" charset="0"/>
                </a:rPr>
                <a:t>NEFTALI</a:t>
              </a:r>
              <a:endParaRPr lang="en" sz="1200" b="1" dirty="0">
                <a:latin typeface="Calibri" panose="020F0502020204030204" pitchFamily="34" charset="0"/>
              </a:endParaRP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nl-NL" sz="1200" b="1" dirty="0">
                  <a:latin typeface="Calibri" panose="020F0502020204030204" pitchFamily="34" charset="0"/>
                </a:rPr>
                <a:t>MANASSE</a:t>
              </a:r>
              <a:endParaRPr lang="en" sz="1200" b="1" dirty="0">
                <a:latin typeface="Calibri" panose="020F0502020204030204" pitchFamily="34" charset="0"/>
              </a:endParaRP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nl-NL" sz="1200" b="1" dirty="0">
                  <a:latin typeface="Calibri" panose="020F0502020204030204" pitchFamily="34" charset="0"/>
                </a:rPr>
                <a:t>MANASSE</a:t>
              </a:r>
              <a:endParaRPr lang="en" sz="1200" b="1" dirty="0">
                <a:latin typeface="Calibri" panose="020F0502020204030204" pitchFamily="34" charset="0"/>
              </a:endParaRP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latin typeface="Calibri" panose="020F0502020204030204" pitchFamily="34" charset="0"/>
                </a:rPr>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latin typeface="Calibri" panose="020F0502020204030204" pitchFamily="34" charset="0"/>
                </a:rPr>
                <a:t>EPHRAIM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n" sz="1400" b="1" dirty="0">
                  <a:latin typeface="Calibri" panose="020F0502020204030204" pitchFamily="34" charset="0"/>
                </a:rPr>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latin typeface="Calibri" panose="020F0502020204030204" pitchFamily="34" charset="0"/>
                </a:rPr>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nl-NL" sz="1400" b="1" dirty="0">
                  <a:latin typeface="Calibri" panose="020F0502020204030204" pitchFamily="34" charset="0"/>
                </a:rPr>
                <a:t>JUDA</a:t>
              </a:r>
              <a:endParaRPr lang="en" sz="1400" b="1" dirty="0">
                <a:latin typeface="Calibri" panose="020F0502020204030204" pitchFamily="34" charset="0"/>
              </a:endParaRP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latin typeface="Calibri" panose="020F0502020204030204" pitchFamily="34" charset="0"/>
                </a:rPr>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nl-NL" sz="1200" b="1" dirty="0">
                  <a:latin typeface="Calibri" panose="020F0502020204030204" pitchFamily="34" charset="0"/>
                </a:rPr>
                <a:t>SIMEON</a:t>
              </a:r>
              <a:endParaRPr lang="en" sz="1200" b="1" dirty="0">
                <a:latin typeface="Calibri" panose="020F0502020204030204" pitchFamily="34" charset="0"/>
              </a:endParaRP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Jezus' dood verzekert ons dat we nu het land hebben geërfd dat Adam en Eva ooit verloren. Toch zijn we nog steeds "gevangenen van de hoop" om het te ontvangen.</a:t>
            </a:r>
            <a:endParaRPr lang="en" sz="2000" b="1" dirty="0">
              <a:latin typeface="Calibri" panose="020F0502020204030204" pitchFamily="34" charset="0"/>
            </a:endParaRP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Tussen de verwijzingen naar plaatsen, volkeren en stammen zien we een land dat al Israëls erfenis was, maar dat zij tegelijkertijd nog niet volledig bezaten.</a:t>
            </a:r>
            <a:endParaRPr lang="en" sz="2000" b="1" dirty="0">
              <a:latin typeface="Calibri" panose="020F0502020204030204" pitchFamily="34" charset="0"/>
            </a:endParaRP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6F24A005-0124-1E10-056F-DBEDF398DA9F}"/>
              </a:ext>
            </a:extLst>
          </p:cNvPr>
          <p:cNvSpPr txBox="1"/>
          <p:nvPr/>
        </p:nvSpPr>
        <p:spPr>
          <a:xfrm>
            <a:off x="1664413" y="0"/>
            <a:ext cx="8876872"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HET LAND DAT VERLOREN GING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1458930" y="667047"/>
            <a:ext cx="9174823"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5DEFE"/>
                </a:solidFill>
                <a:effectLst>
                  <a:outerShdw blurRad="38100" dist="38100" dir="2700000" algn="tl">
                    <a:srgbClr val="000000">
                      <a:alpha val="43137"/>
                    </a:srgbClr>
                  </a:outerShdw>
                </a:effectLst>
                <a:latin typeface="Comic Sans MS" panose="030F0702030302020204" pitchFamily="66" charset="0"/>
              </a:rPr>
              <a:t>Daarom zond de HEERE God hem weg uit de hof van Eden, om de aardbodem te bewerken, waaruit hij genomen was.</a:t>
            </a: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(Genesis 3:23 </a:t>
            </a:r>
            <a:r>
              <a:rPr lang="en" sz="1100" b="1" dirty="0">
                <a:solidFill>
                  <a:srgbClr val="D5DEFE"/>
                </a:solidFill>
                <a:effectLst>
                  <a:outerShdw blurRad="38100" dist="38100" dir="2700000" algn="tl">
                    <a:srgbClr val="000000">
                      <a:alpha val="43137"/>
                    </a:srgbClr>
                  </a:outerShdw>
                </a:effectLst>
                <a:latin typeface="Comic Sans MS" panose="030F0702030302020204" pitchFamily="66" charset="0"/>
              </a:rPr>
              <a:t>HSV</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685170" y="2121043"/>
            <a:ext cx="599042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zij God ongehoorzaam waren, werden zij daar verdreven (Gen. 3:23). Ze hadden hun heerschappij over de aarde verloren.</a:t>
            </a:r>
            <a:endParaRPr lang="en" sz="2000" b="1" dirty="0">
              <a:latin typeface="Calibri" panose="020F0502020204030204" pitchFamily="34" charset="0"/>
            </a:endParaRP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03648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7674" y="2149597"/>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God stelde Adam en Eva aan als heersers van deze wereld (Gen. 1:27-28), en plaatste hen in de Hof van Eden (Gen. 2:8).</a:t>
            </a:r>
            <a:endParaRPr lang="en" sz="2000" b="1" dirty="0">
              <a:latin typeface="Calibri" panose="020F0502020204030204" pitchFamily="34" charset="0"/>
            </a:endParaRP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133618" y="5515085"/>
            <a:ext cx="663527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Israëls ongehoorzaamheid leidde tot een wijziging in de oorspronkelijke plannen. God verhief de kinderen van Abraham uit de stenen om zijn beloften te erven: ons (Lucas 3:8; Hebreeën 6:11-12).</a:t>
            </a:r>
            <a:endParaRPr lang="en" sz="2000" b="1" dirty="0">
              <a:latin typeface="Calibri" panose="020F0502020204030204" pitchFamily="34" charset="0"/>
            </a:endParaRP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133618" y="4486329"/>
            <a:ext cx="663527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Geleidelijk zou de bezitting zich uitbreiden naar de hele aarde, aangezien de kennis van God elk volk en natie bereikte (Jesaja. 11:9).</a:t>
            </a:r>
            <a:endParaRPr lang="en" sz="2000" b="1" dirty="0">
              <a:latin typeface="Calibri" panose="020F0502020204030204" pitchFamily="34" charset="0"/>
            </a:endParaRP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685170" y="3149798"/>
            <a:ext cx="608372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Maar God had een plan voor de mensheid om het verloren land terug te winnen. In de eerste fase gaf Hij Abraham, Isaak en Jakob een klein stukje land: Kanaän (Gen. 13:14-15).</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B73DD237-9AB8-8A06-B649-35D8401D8404}"/>
              </a:ext>
            </a:extLst>
          </p:cNvPr>
          <p:cNvSpPr txBox="1"/>
          <p:nvPr/>
        </p:nvSpPr>
        <p:spPr>
          <a:xfrm>
            <a:off x="10781420" y="231136"/>
            <a:ext cx="1249488" cy="307168"/>
          </a:xfrm>
          <a:prstGeom prst="roundRect">
            <a:avLst>
              <a:gd name="adj" fmla="val 14029"/>
            </a:avLst>
          </a:prstGeom>
          <a:solidFill>
            <a:srgbClr val="FFFFBC"/>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035E33"/>
                </a:solidFill>
                <a:effectLst>
                  <a:innerShdw blurRad="63500" dist="50800" dir="13500000">
                    <a:srgbClr val="000000">
                      <a:alpha val="50000"/>
                    </a:srgbClr>
                  </a:innerShdw>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035E3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Left)">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1+#ppt_w/2"/>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900" decel="100000" fill="hold"/>
                                        <p:tgtEl>
                                          <p:spTgt spid="1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900" decel="100000" fill="hold"/>
                                        <p:tgtEl>
                                          <p:spTgt spid="16"/>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8D4C0E7F-EBDD-97C6-A82B-6200BF7CB34D}"/>
              </a:ext>
            </a:extLst>
          </p:cNvPr>
          <p:cNvSpPr txBox="1"/>
          <p:nvPr/>
        </p:nvSpPr>
        <p:spPr>
          <a:xfrm>
            <a:off x="1" y="-77824"/>
            <a:ext cx="9698803" cy="769441"/>
          </a:xfrm>
          <a:prstGeom prst="rect">
            <a:avLst/>
          </a:prstGeom>
          <a:noFill/>
        </p:spPr>
        <p:txBody>
          <a:bodyPr wrap="square">
            <a:spAutoFit/>
          </a:bodyPr>
          <a:lstStyle/>
          <a:p>
            <a:pPr algn="ctr"/>
            <a:r>
              <a:rPr lang="nl-NL" sz="4400" b="1" spc="600" dirty="0">
                <a:ln w="6600">
                  <a:solidFill>
                    <a:schemeClr val="accent5"/>
                  </a:solidFill>
                  <a:prstDash val="solid"/>
                </a:ln>
                <a:solidFill>
                  <a:srgbClr val="FFFFFF"/>
                </a:solidFill>
                <a:effectLst>
                  <a:outerShdw dist="38100" dir="2700000" algn="tl" rotWithShape="0">
                    <a:schemeClr val="accent5"/>
                  </a:outerShdw>
                </a:effectLst>
                <a:latin typeface="Calibri" panose="020F0502020204030204" pitchFamily="34" charset="0"/>
              </a:rPr>
              <a:t>HET LAND DAT GOD GEEFT</a:t>
            </a:r>
            <a:endParaRPr lang="en" sz="4400" b="1" spc="600" dirty="0">
              <a:ln w="6600">
                <a:solidFill>
                  <a:schemeClr val="accent5"/>
                </a:solidFill>
                <a:prstDash val="solid"/>
              </a:ln>
              <a:solidFill>
                <a:srgbClr val="FFFFFF"/>
              </a:solidFill>
              <a:effectLst>
                <a:outerShdw dist="38100" dir="2700000" algn="tl" rotWithShape="0">
                  <a:schemeClr val="accent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0" y="1170656"/>
            <a:ext cx="12192001"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Net zoals Adam en Eva niets deden om de Hof van Eden te verdienen, deden Abraham en zijn nakomelingen niets om het Beloofde Land te verdienen. Het was een geschenk van God.</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1" y="614235"/>
            <a:ext cx="10089221"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55600">
                    <a:schemeClr val="accent4">
                      <a:lumMod val="40000"/>
                      <a:lumOff val="60000"/>
                    </a:schemeClr>
                  </a:glow>
                </a:effectLst>
                <a:latin typeface="Comic Sans MS" panose="030F0702030302020204" pitchFamily="66" charset="0"/>
              </a:rPr>
              <a:t>“</a:t>
            </a:r>
            <a:r>
              <a:rPr lang="nl-NL" b="1" dirty="0">
                <a:solidFill>
                  <a:schemeClr val="accent6">
                    <a:lumMod val="75000"/>
                  </a:schemeClr>
                </a:solidFill>
                <a:effectLst>
                  <a:glow rad="355600">
                    <a:schemeClr val="accent4">
                      <a:lumMod val="40000"/>
                      <a:lumOff val="60000"/>
                    </a:schemeClr>
                  </a:glow>
                </a:effectLst>
                <a:latin typeface="Comic Sans MS" panose="030F0702030302020204" pitchFamily="66" charset="0"/>
              </a:rPr>
              <a:t>De aarde is van de HEERE en al wat zij bevat, de wereld en wie er wonen.</a:t>
            </a:r>
            <a:r>
              <a:rPr lang="en" b="1" dirty="0">
                <a:solidFill>
                  <a:schemeClr val="accent6">
                    <a:lumMod val="75000"/>
                  </a:schemeClr>
                </a:solidFill>
                <a:effectLst>
                  <a:glow rad="355600">
                    <a:schemeClr val="accent4">
                      <a:lumMod val="40000"/>
                      <a:lumOff val="60000"/>
                    </a:schemeClr>
                  </a:glow>
                </a:effectLst>
                <a:latin typeface="Comic Sans MS" panose="030F0702030302020204" pitchFamily="66" charset="0"/>
              </a:rPr>
              <a:t>” </a:t>
            </a:r>
            <a:r>
              <a:rPr lang="en" sz="1400" b="1" dirty="0">
                <a:solidFill>
                  <a:schemeClr val="accent6">
                    <a:lumMod val="75000"/>
                  </a:schemeClr>
                </a:solidFill>
                <a:effectLst>
                  <a:glow rad="355600">
                    <a:schemeClr val="accent4">
                      <a:lumMod val="40000"/>
                      <a:lumOff val="60000"/>
                    </a:schemeClr>
                  </a:glow>
                </a:effectLst>
                <a:latin typeface="Comic Sans MS" panose="030F0702030302020204" pitchFamily="66" charset="0"/>
              </a:rPr>
              <a:t>(Psalm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1200" y="1962068"/>
            <a:ext cx="4043404" cy="4043404"/>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0" y="1894531"/>
            <a:ext cx="7881086"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We kunnen dit cadeau vergelijken met een huurhuis. Hoewel Israël in Kanaän kon wonen, bleef het land Gods bezit (Ps. 24:1).</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85235" cy="224676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Net als in Eden was er huur om te "betalen": gehoorzaamheid (Lev. 20:22). Het ging echt om relatie: God liefhebben en genieten van Zijn zegeningen.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0" y="2677119"/>
            <a:ext cx="7881086"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eigenaar van het huis is degene die zorgt voor het onderhoud van het dak, de leidingen, enzovoort. Evenzo is God degene die de regen heeft geleverd, de gewassen beschermde, enzovoort, zodat Israël vol vertrouwen kon leven in het land dat God hen had gegeven.</a:t>
            </a:r>
            <a:endParaRPr lang="en" sz="2000" b="1" dirty="0">
              <a:solidFill>
                <a:prstClr val="black"/>
              </a:solidFill>
              <a:latin typeface="Calibri" panose="020F0502020204030204" pitchFamily="34" charset="0"/>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1015663"/>
          </a:xfrm>
          <a:prstGeom prst="rect">
            <a:avLst/>
          </a:prstGeom>
          <a:noFill/>
        </p:spPr>
        <p:txBody>
          <a:bodyPr wrap="square">
            <a:spAutoFit/>
          </a:bodyPr>
          <a:lstStyle/>
          <a:p>
            <a:pPr algn="ctr"/>
            <a:r>
              <a:rPr lang="nl-NL" sz="2000" b="1" dirty="0">
                <a:solidFill>
                  <a:prstClr val="black"/>
                </a:solidFill>
                <a:latin typeface="Calibri" panose="020F0502020204030204" pitchFamily="34" charset="0"/>
              </a:rPr>
              <a:t>Gisteren, net als vandaag, blijft het een kwestie van geloof (Hebr. 11:9-13).</a:t>
            </a:r>
            <a:endParaRPr lang="es-ES" sz="2000" dirty="0">
              <a:latin typeface="Calibri" panose="020F0502020204030204" pitchFamily="34" charset="0"/>
            </a:endParaRPr>
          </a:p>
        </p:txBody>
      </p:sp>
      <p:sp>
        <p:nvSpPr>
          <p:cNvPr id="2" name="Tekstvak 1">
            <a:extLst>
              <a:ext uri="{FF2B5EF4-FFF2-40B4-BE49-F238E27FC236}">
                <a16:creationId xmlns:a16="http://schemas.microsoft.com/office/drawing/2014/main" id="{F44CC441-E9F0-E74D-ADBD-31E22E91AD8C}"/>
              </a:ext>
            </a:extLst>
          </p:cNvPr>
          <p:cNvSpPr txBox="1"/>
          <p:nvPr/>
        </p:nvSpPr>
        <p:spPr>
          <a:xfrm>
            <a:off x="10775116" y="153312"/>
            <a:ext cx="1249488" cy="307168"/>
          </a:xfrm>
          <a:prstGeom prst="roundRect">
            <a:avLst>
              <a:gd name="adj" fmla="val 14029"/>
            </a:avLst>
          </a:prstGeom>
          <a:solidFill>
            <a:srgbClr val="FFFFFF"/>
          </a:solidFill>
          <a:ln w="9525">
            <a:solidFill>
              <a:srgbClr val="339933"/>
            </a:solidFill>
          </a:ln>
          <a:effectLst>
            <a:outerShdw dist="38100" dir="2700000" sx="101000" sy="101000" algn="tl" rotWithShape="0">
              <a:srgbClr val="339933"/>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E68F40"/>
                </a:solidFill>
                <a:effectLst>
                  <a:innerShdw blurRad="63500" dist="50800" dir="13500000">
                    <a:srgbClr val="000000">
                      <a:alpha val="50000"/>
                    </a:srgbClr>
                  </a:inn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035E3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chemeClr val="accent3"/>
                </a:solidFill>
                <a:latin typeface="Calibri" panose="020F0502020204030204" pitchFamily="34" charset="0"/>
              </a:rPr>
              <a:t>VEROVER HET LAND</a:t>
            </a:r>
            <a:endParaRPr lang="en" sz="4400" b="1" dirty="0">
              <a:ln/>
              <a:solidFill>
                <a:schemeClr val="accent3"/>
              </a:solidFill>
              <a:latin typeface="Calibri" panose="020F0502020204030204" pitchFamily="34" charset="0"/>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Nu dan, verdeel dit land als erfelijk bezit onder de negen stammen en de halve stam Manasse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nl-NL" sz="1400" b="1" dirty="0">
                <a:solidFill>
                  <a:schemeClr val="accent5">
                    <a:lumMod val="75000"/>
                  </a:schemeClr>
                </a:solidFill>
                <a:latin typeface="Comic Sans MS" panose="030F0702030302020204" pitchFamily="66" charset="0"/>
              </a:rPr>
              <a:t>Jozua</a:t>
            </a:r>
            <a:r>
              <a:rPr lang="en" sz="1400" b="1" dirty="0">
                <a:solidFill>
                  <a:schemeClr val="accent5">
                    <a:lumMod val="75000"/>
                  </a:schemeClr>
                </a:solidFill>
                <a:latin typeface="Comic Sans MS" panose="030F0702030302020204" pitchFamily="66" charset="0"/>
              </a:rPr>
              <a:t>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49" y="1352950"/>
            <a:ext cx="786933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Jozua oud was, beval God hem het land te verdelen onder de stammen van Israël, inclusief de onoverwonnen gebieden (Joz. 13:1-7).</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419232"/>
            <a:ext cx="4796938"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Hoewel ze voor de overwinning vochten, was hun succes niet hun eigen verdienste, maar die van God (Deut. 9:5). Net als Israël kunnen wij niets doen om redding te verkrijgen en de beloften te erven.                                                       (</a:t>
            </a:r>
            <a:r>
              <a:rPr lang="nl-NL" sz="2000" b="1" dirty="0" err="1">
                <a:latin typeface="Calibri" panose="020F0502020204030204" pitchFamily="34" charset="0"/>
              </a:rPr>
              <a:t>Ef</a:t>
            </a:r>
            <a:r>
              <a:rPr lang="nl-NL" sz="2000" b="1" dirty="0">
                <a:latin typeface="Calibri" panose="020F0502020204030204" pitchFamily="34" charset="0"/>
              </a:rPr>
              <a:t>. 2:8-9; Gal. 3:29). Maar als zij vochten... Wat moeten wij vandaag doen?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3" y="5736610"/>
            <a:ext cx="479693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Eenmaal gered, vereist God twee dingen van zijn erfgenamen: gehoorzaamheid </a:t>
            </a:r>
            <a:br>
              <a:rPr lang="nl-NL" sz="2000" b="1" dirty="0">
                <a:latin typeface="Calibri" panose="020F0502020204030204" pitchFamily="34" charset="0"/>
              </a:rPr>
            </a:br>
            <a:r>
              <a:rPr lang="nl-NL" sz="2000" b="1" dirty="0">
                <a:latin typeface="Calibri" panose="020F0502020204030204" pitchFamily="34" charset="0"/>
              </a:rPr>
              <a:t>(Fil. 2:12); en dankbaarheid (Hebr. 12:28).</a:t>
            </a:r>
            <a:endParaRPr lang="en" sz="2000" b="1" dirty="0">
              <a:latin typeface="Calibri" panose="020F0502020204030204" pitchFamily="34" charset="0"/>
            </a:endParaRP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9840" y="184972"/>
            <a:ext cx="4404611" cy="307118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688222" y="3927987"/>
            <a:ext cx="2213923" cy="2787576"/>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069685" y="3907439"/>
            <a:ext cx="2012179" cy="2787576"/>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741954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land was van hen, maar ze moesten toch moeite doen om het te bezitten. God handelt niet onafhankelijk van de mens; Hij wil dat wij ons steentje bijdragen.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CDC32E82-10F4-C004-4139-A9B31CFA1C57}"/>
              </a:ext>
            </a:extLst>
          </p:cNvPr>
          <p:cNvSpPr txBox="1"/>
          <p:nvPr/>
        </p:nvSpPr>
        <p:spPr>
          <a:xfrm>
            <a:off x="7688221" y="3448799"/>
            <a:ext cx="2213923" cy="307168"/>
          </a:xfrm>
          <a:prstGeom prst="roundRect">
            <a:avLst>
              <a:gd name="adj" fmla="val 14029"/>
            </a:avLst>
          </a:prstGeom>
          <a:solidFill>
            <a:srgbClr val="DA0000"/>
          </a:solidFill>
          <a:ln w="38100">
            <a:solidFill>
              <a:srgbClr val="79D579"/>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F98C"/>
                </a:solidFill>
                <a:effectLst>
                  <a:innerShdw blurRad="63500" dist="50800" dir="13500000">
                    <a:srgbClr val="000000">
                      <a:alpha val="50000"/>
                    </a:srgbClr>
                  </a:innerShdw>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035E3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2250"/>
                            </p:stCondLst>
                            <p:childTnLst>
                              <p:par>
                                <p:cTn id="35" presetID="25"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0" dur="1000" fill="hold"/>
                                        <p:tgtEl>
                                          <p:spTgt spid="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3"/>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strips(downLeft)">
                                      <p:cBhvr>
                                        <p:cTn id="75" dur="500"/>
                                        <p:tgtEl>
                                          <p:spTgt spid="18"/>
                                        </p:tgtEl>
                                      </p:cBhvr>
                                    </p:animEffect>
                                  </p:childTnLst>
                                </p:cTn>
                              </p:par>
                              <p:par>
                                <p:cTn id="76" presetID="18" presetClass="entr" presetSubtype="6"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downRight)">
                                      <p:cBhvr>
                                        <p:cTn id="78" dur="500"/>
                                        <p:tgtEl>
                                          <p:spTgt spid="20"/>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76771A18-D966-5D36-12EB-CEB88178DC3C}"/>
              </a:ext>
            </a:extLst>
          </p:cNvPr>
          <p:cNvSpPr txBox="1"/>
          <p:nvPr/>
        </p:nvSpPr>
        <p:spPr>
          <a:xfrm>
            <a:off x="1776248" y="0"/>
            <a:ext cx="1006985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spc="600" dirty="0">
                <a:ln/>
                <a:solidFill>
                  <a:schemeClr val="accent4"/>
                </a:solidFill>
                <a:effectLst>
                  <a:outerShdw blurRad="38100" dist="38100" dir="2700000" algn="tl">
                    <a:srgbClr val="000000">
                      <a:alpha val="43137"/>
                    </a:srgbClr>
                  </a:outerShdw>
                </a:effectLst>
                <a:latin typeface="Calibri" panose="020F0502020204030204" pitchFamily="34" charset="0"/>
              </a:rPr>
              <a:t>BEWAAR HET CADEAU</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776249" y="686097"/>
            <a:ext cx="1015393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Verder mag het land niet voor altijd verkocht worden, want het land behoort Mij toe. U bent immers vreemdelingen en bijwoners bij Mij.</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Leviticus</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Zodra de erfenis was ontvangen, waren er speciale regels voor het gebruik van het land: het sabbatjaar en het jubileum.</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jubeljaar hield in dat land werd teruggegeven aan de oorspronkelijke eigenaren, waarbij sociale ongelijkheden werden voorkomen (Leviticus 25:10, 23, 40-41).</a:t>
            </a:r>
            <a:endParaRPr lang="en" sz="2000" b="1" dirty="0">
              <a:latin typeface="Calibri" panose="020F0502020204030204" pitchFamily="34" charset="0"/>
            </a:endParaRP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Het sabbatjaar, een grootschalige uitbreiding van de sabbat, gaf het land de mogelijkheid tot rust (Lev. 25:2-5).                        Het niet naleven van deze wet was een van de redenen voor de ballingschap (2 Kronieken 36:20-21).</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In wezen is dit het hoofddoel van het evangelie: het onderscheid uitwissen tussen rijk en arm, werkgever en werknemer, bevoorrecht en benadeeld, en ons allen op gelijke voet brengen door onze volledige behoefte aan Gods genade te erkennen.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FBF17402-9CB4-1C97-53A1-6251D354BF29}"/>
              </a:ext>
            </a:extLst>
          </p:cNvPr>
          <p:cNvSpPr txBox="1"/>
          <p:nvPr/>
        </p:nvSpPr>
        <p:spPr>
          <a:xfrm>
            <a:off x="345897" y="161665"/>
            <a:ext cx="1249488" cy="307168"/>
          </a:xfrm>
          <a:prstGeom prst="roundRect">
            <a:avLst>
              <a:gd name="adj" fmla="val 14029"/>
            </a:avLst>
          </a:prstGeom>
          <a:solidFill>
            <a:srgbClr val="F5F562"/>
          </a:solidFill>
          <a:ln w="9525">
            <a:noFill/>
          </a:ln>
          <a:effectLst>
            <a:outerShdw blurRad="50800" dist="25400" dir="2700000" sx="101000" sy="101000" algn="tl" rotWithShape="0">
              <a:schemeClr val="tx1">
                <a:alpha val="77000"/>
              </a:scheme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92121"/>
                </a:solidFill>
                <a:effectLst>
                  <a:innerShdw blurRad="63500" dist="50800" dir="13500000">
                    <a:srgbClr val="000000">
                      <a:alpha val="50000"/>
                    </a:srgbClr>
                  </a:inn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C9212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out)">
                                      <p:cBhvr>
                                        <p:cTn id="32" dur="750"/>
                                        <p:tgtEl>
                                          <p:spTgt spid="4"/>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out)">
                                      <p:cBhvr>
                                        <p:cTn id="41" dur="750"/>
                                        <p:tgtEl>
                                          <p:spTgt spid="8"/>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fltVal val="0.5"/>
                                          </p:val>
                                        </p:tav>
                                        <p:tav tm="100000">
                                          <p:val>
                                            <p:strVal val="#ppt_x"/>
                                          </p:val>
                                        </p:tav>
                                      </p:tavLst>
                                    </p:anim>
                                    <p:anim calcmode="lin" valueType="num">
                                      <p:cBhvr>
                                        <p:cTn id="54" dur="500" fill="hold"/>
                                        <p:tgtEl>
                                          <p:spTgt spid="12"/>
                                        </p:tgtEl>
                                        <p:attrNameLst>
                                          <p:attrName>ppt_y</p:attrName>
                                        </p:attrNameLst>
                                      </p:cBhvr>
                                      <p:tavLst>
                                        <p:tav tm="0">
                                          <p:val>
                                            <p:fltVal val="0.5"/>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1900719" y="0"/>
            <a:ext cx="8414536" cy="769441"/>
          </a:xfrm>
          <a:prstGeom prst="rect">
            <a:avLst/>
          </a:prstGeom>
          <a:noFill/>
        </p:spPr>
        <p:txBody>
          <a:bodyPr wrap="square">
            <a:spAutoFit/>
          </a:bodyPr>
          <a:lstStyle/>
          <a:p>
            <a:pPr algn="ctr"/>
            <a:r>
              <a:rPr lang="nl-NL"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rPr>
              <a:t>HET TERUGGEWONNEN LAND</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Zij zullen wonen in het land dat Ik aan Mijn knecht, aan Jakob, gegeven heb, waarin uw vaderen gewoond hebben. Zij zullen daarin wonen, zij met hun kinderen en hun kleinkinderen, tot in eeuwigheid, en Mijn Knecht David zal tot in eeuwigheid hun Vorst zijn.</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nl-NL" sz="1400" b="1" dirty="0">
                <a:solidFill>
                  <a:schemeClr val="accent1">
                    <a:lumMod val="75000"/>
                  </a:schemeClr>
                </a:solidFill>
                <a:latin typeface="Comic Sans MS" panose="030F0702030302020204" pitchFamily="66" charset="0"/>
              </a:rPr>
              <a:t>Ezechiël</a:t>
            </a:r>
            <a:r>
              <a:rPr lang="en" sz="1400" b="1"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Door hun ongehoorzaamheid werd Israël uit hun land verdreven en in Babylon verbannen. Maar God heeft hen niet verlaten.</a:t>
            </a:r>
            <a:endParaRPr lang="en" sz="2000" b="1" dirty="0">
              <a:latin typeface="Calibri" panose="020F0502020204030204" pitchFamily="34" charset="0"/>
            </a:endParaRP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3734" y="4590240"/>
            <a:ext cx="4722540" cy="2106173"/>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29614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Hij beloofde hen terug te brengen, hen het land voor altijd te geven en David tot koning over hen te stellen (Ezechiël. 37:25). Maar Israël bezat dat land niet voor altijd, en David was al lange tijd dood. Wat betekent deze profetie dan?</a:t>
            </a:r>
            <a:endParaRPr lang="en" sz="2000" b="1" dirty="0">
              <a:latin typeface="Calibri" panose="020F0502020204030204" pitchFamily="34" charset="0"/>
            </a:endParaRP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90240"/>
            <a:ext cx="4053927"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Hij is de vervulling van alle beloften (Rom. 15:8; 2 Kor. 1:20). In Hem ontvangen we nu zegeningen en in de toekomst de beloofde erfenis     (1 Petr. 1:3-4). Binnenkort zullen we voet zetten in het Beloofde Land.</a:t>
            </a:r>
            <a:endParaRPr lang="en" sz="2000" b="1" dirty="0">
              <a:latin typeface="Calibri" panose="020F0502020204030204" pitchFamily="34" charset="0"/>
            </a:endParaRP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Hier wordt Jezus uitgeroepen, de ware Koning die eeuwig regeert. Hij die ons door zijn bloed een eeuwige erfenis verzekert.</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8DABC948-DC39-B0EC-00CD-680206FDB1DA}"/>
              </a:ext>
            </a:extLst>
          </p:cNvPr>
          <p:cNvSpPr txBox="1"/>
          <p:nvPr/>
        </p:nvSpPr>
        <p:spPr>
          <a:xfrm>
            <a:off x="178740" y="231136"/>
            <a:ext cx="1249488" cy="307168"/>
          </a:xfrm>
          <a:prstGeom prst="roundRect">
            <a:avLst>
              <a:gd name="adj" fmla="val 14029"/>
            </a:avLst>
          </a:prstGeom>
          <a:solidFill>
            <a:srgbClr val="339933"/>
          </a:solidFill>
          <a:ln w="9525">
            <a:solidFill>
              <a:schemeClr val="bg1"/>
            </a:solidFill>
          </a:ln>
          <a:effectLst>
            <a:outerShdw blurRad="50800" dist="25400" dir="2700000" sx="101000" sy="101000" algn="tl" rotWithShape="0">
              <a:schemeClr val="tx1">
                <a:alpha val="77000"/>
              </a:scheme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AF3FE"/>
                </a:solidFill>
                <a:effectLst>
                  <a:innerShdw blurRad="63500" dist="50800" dir="13500000">
                    <a:srgbClr val="000000">
                      <a:alpha val="50000"/>
                    </a:srgbClr>
                  </a:innerShd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C92121"/>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750"/>
                                        <p:tgtEl>
                                          <p:spTgt spid="5"/>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4)">
                                      <p:cBhvr>
                                        <p:cTn id="55" dur="750"/>
                                        <p:tgtEl>
                                          <p:spTgt spid="9"/>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1+#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167848" y="853862"/>
            <a:ext cx="7676240" cy="4893647"/>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"Door ongehoorzaamheid aan God hadden Adam en Eva Eden verloren, en door zonde werd de hele aarde vervloekt. Maar als Gods volk Zijn instructies volgde, zou hun land vruchtbaar en schoon worden. God zelf gaf hen aanwijzingen met betrekking tot de cultuur van de grond, en zij moesten met Hem samenwerken bij het herstel ervan. Zo zou het hele land, onder Gods controle, een les van geestelijke waarheid worden. Zoals in gehoorzaamheid aan Zijn natuurlijke wetten de aarde haar schatten zou voortbrengen, zo moesten de harten van het volk in gehoorzaamheid aan Zijn morele wet de eigenschappen van Zijn karakter weerspiegelen."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5409860" y="6004138"/>
            <a:ext cx="4434227"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fr-FR" sz="1600" b="1" dirty="0">
                <a:latin typeface="Calibri" panose="020F0502020204030204" pitchFamily="34" charset="0"/>
              </a:rPr>
              <a:t>Christus' Object </a:t>
            </a:r>
            <a:r>
              <a:rPr lang="fr-FR" sz="1600" b="1" dirty="0" err="1">
                <a:latin typeface="Calibri" panose="020F0502020204030204" pitchFamily="34" charset="0"/>
              </a:rPr>
              <a:t>Lessons</a:t>
            </a:r>
            <a:r>
              <a:rPr lang="fr-FR" sz="1600" b="1" dirty="0">
                <a:latin typeface="Calibri" panose="020F0502020204030204" pitchFamily="34" charset="0"/>
              </a:rPr>
              <a:t>, </a:t>
            </a:r>
            <a:r>
              <a:rPr lang="fr-FR" sz="1600" b="1" dirty="0" err="1">
                <a:latin typeface="Calibri" panose="020F0502020204030204" pitchFamily="34" charset="0"/>
              </a:rPr>
              <a:t>pag</a:t>
            </a:r>
            <a:r>
              <a:rPr lang="fr-FR" sz="1600" b="1" dirty="0">
                <a:latin typeface="Calibri" panose="020F0502020204030204" pitchFamily="34" charset="0"/>
              </a:rPr>
              <a:t>. 289</a:t>
            </a:r>
            <a:r>
              <a:rPr lang="en" sz="1600" b="1" dirty="0">
                <a:latin typeface="Calibri" panose="020F0502020204030204" pitchFamily="34" charset="0"/>
              </a:rPr>
              <a:t>)</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2368</TotalTime>
  <Words>1241</Words>
  <Application>Microsoft Office PowerPoint</Application>
  <PresentationFormat>Panorámica</PresentationFormat>
  <Paragraphs>74</Paragraphs>
  <Slides>9</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Calibri</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2025-10-25T14:24:07Z</dcterms:created>
  <dcterms:modified xsi:type="dcterms:W3CDTF">2025-11-28T06:17:59Z</dcterms:modified>
</cp:coreProperties>
</file>