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23"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E05"/>
    <a:srgbClr val="FDEDF3"/>
    <a:srgbClr val="3399FF"/>
    <a:srgbClr val="9AFF9A"/>
    <a:srgbClr val="FFEB99"/>
    <a:srgbClr val="009F9D"/>
    <a:srgbClr val="FFCC00"/>
    <a:srgbClr val="96F5EE"/>
    <a:srgbClr val="CC0066"/>
    <a:srgbClr val="A70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6" d="100"/>
          <a:sy n="26" d="100"/>
        </p:scale>
        <p:origin x="84"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Troost in Christus</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Troost in de liefde</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Communie van de Geest</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Oprechte genegenheid</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Genade</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nl-NL"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Eenheid van gevoel en liefde</a:t>
          </a:r>
          <a:endParaRPr lang="es-E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nl-NL" sz="1800" b="1" spc="-50" baseline="0" dirty="0">
              <a:latin typeface="Calibri" panose="020F0502020204030204" pitchFamily="34" charset="0"/>
              <a:ea typeface="Calibri" panose="020F0502020204030204" pitchFamily="34" charset="0"/>
              <a:cs typeface="Calibri" panose="020F0502020204030204" pitchFamily="34" charset="0"/>
            </a:rPr>
            <a:t>Hij moedigt hen aan om het voorbeeldleven van Christus te bestuderen en na te volgen</a:t>
          </a:r>
          <a:endParaRPr lang="es-ES" sz="1800" spc="-50" baseline="0" dirty="0">
            <a:latin typeface="Calibri" panose="020F0502020204030204" pitchFamily="34" charset="0"/>
            <a:ea typeface="Calibri" panose="020F0502020204030204" pitchFamily="34" charset="0"/>
            <a:cs typeface="Calibri" panose="020F0502020204030204" pitchFamily="34" charset="0"/>
          </a:endParaRPr>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nl-NL" sz="1800" b="1" dirty="0">
              <a:latin typeface="Calibri" panose="020F0502020204030204" pitchFamily="34" charset="0"/>
              <a:ea typeface="Calibri" panose="020F0502020204030204" pitchFamily="34" charset="0"/>
              <a:cs typeface="Calibri" panose="020F0502020204030204" pitchFamily="34" charset="0"/>
            </a:rPr>
            <a:t>Hun liefde voor Christus oefent een stimulerende kracht uit over hun geest</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nl-NL" sz="1800" b="1" dirty="0">
              <a:latin typeface="Calibri" panose="020F0502020204030204" pitchFamily="34" charset="0"/>
              <a:ea typeface="Calibri" panose="020F0502020204030204" pitchFamily="34" charset="0"/>
              <a:cs typeface="Calibri" panose="020F0502020204030204" pitchFamily="34" charset="0"/>
            </a:rPr>
            <a:t>Ze moeten zich onderwerpen aan de controle van de Geest</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nl-NL" sz="1800" b="1" dirty="0">
              <a:latin typeface="Calibri" panose="020F0502020204030204" pitchFamily="34" charset="0"/>
              <a:ea typeface="Calibri" panose="020F0502020204030204" pitchFamily="34" charset="0"/>
              <a:cs typeface="Calibri" panose="020F0502020204030204" pitchFamily="34" charset="0"/>
            </a:rPr>
            <a:t>Ze moeten de tedere en warme emoties van menselijke genegenheid weerspiegelen</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lnSpc>
              <a:spcPct val="80000"/>
            </a:lnSpc>
            <a:buNone/>
          </a:pPr>
          <a:r>
            <a:rPr lang="nl-NL" sz="1800" b="1" dirty="0">
              <a:latin typeface="Calibri" panose="020F0502020204030204" pitchFamily="34" charset="0"/>
              <a:ea typeface="Calibri" panose="020F0502020204030204" pitchFamily="34" charset="0"/>
              <a:cs typeface="Calibri" panose="020F0502020204030204" pitchFamily="34" charset="0"/>
            </a:rPr>
            <a:t>Laat hen de aanwezigheid van oprechte genegenheid tonen door individuele daden van barmhartigheid.</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nl-NL" sz="1800" b="1" dirty="0">
              <a:latin typeface="Calibri" panose="020F0502020204030204" pitchFamily="34" charset="0"/>
              <a:ea typeface="Calibri" panose="020F0502020204030204" pitchFamily="34" charset="0"/>
              <a:cs typeface="Calibri" panose="020F0502020204030204" pitchFamily="34" charset="0"/>
            </a:rPr>
            <a:t>Wederzijdse liefde maakt gedachten vergelijkbaar en leidt tot verenigd handelen</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nl-NL" sz="1800" b="1" dirty="0">
              <a:solidFill>
                <a:schemeClr val="bg1"/>
              </a:solidFill>
              <a:effectLst>
                <a:outerShdw blurRad="38100" dist="38100" dir="2700000" algn="tl">
                  <a:srgbClr val="000000">
                    <a:alpha val="43137"/>
                  </a:srgbClr>
                </a:outerShdw>
              </a:effectLst>
            </a:rPr>
            <a:t>Hij deed afstand van zijn goddelijke voorrechten (Fil. 2:6)</a:t>
          </a:r>
          <a:endParaRPr lang="en" sz="1800" b="1" dirty="0">
            <a:solidFill>
              <a:schemeClr val="bg1"/>
            </a:solidFill>
            <a:effectLst>
              <a:outerShdw blurRad="38100" dist="38100" dir="2700000" algn="tl">
                <a:srgbClr val="000000">
                  <a:alpha val="43137"/>
                </a:srgbClr>
              </a:outerShdw>
            </a:effectLst>
          </a:endParaRP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nl-NL" sz="1800" b="1" dirty="0">
              <a:solidFill>
                <a:schemeClr val="bg1"/>
              </a:solidFill>
              <a:effectLst>
                <a:outerShdw blurRad="38100" dist="38100" dir="2700000" algn="tl">
                  <a:srgbClr val="000000">
                    <a:alpha val="43137"/>
                  </a:srgbClr>
                </a:outerShdw>
              </a:effectLst>
            </a:rPr>
            <a:t>Hij werd een mens om ons te dienen (Filippenzen 2:7)</a:t>
          </a:r>
          <a:endParaRPr lang="en" sz="1800" b="1" dirty="0">
            <a:solidFill>
              <a:schemeClr val="bg1"/>
            </a:solidFill>
            <a:effectLst>
              <a:outerShdw blurRad="38100" dist="38100" dir="2700000" algn="tl">
                <a:srgbClr val="000000">
                  <a:alpha val="43137"/>
                </a:srgbClr>
              </a:outerShdw>
            </a:effectLst>
          </a:endParaRP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nl-NL" sz="1800" b="1" spc="-40" baseline="0" dirty="0">
              <a:solidFill>
                <a:schemeClr val="bg1"/>
              </a:solidFill>
              <a:effectLst>
                <a:outerShdw blurRad="38100" dist="38100" dir="2700000" algn="tl">
                  <a:srgbClr val="000000">
                    <a:alpha val="43137"/>
                  </a:srgbClr>
                </a:outerShdw>
              </a:effectLst>
            </a:rPr>
            <a:t>Hij gehoorzaamde nederig in alles, zelfs tot aan zijn dood (Fil. 2:8)</a:t>
          </a:r>
          <a:endParaRPr lang="en" sz="1800" b="1" spc="-40" baseline="0" dirty="0">
            <a:solidFill>
              <a:schemeClr val="bg1"/>
            </a:solidFill>
            <a:effectLst>
              <a:outerShdw blurRad="38100" dist="38100" dir="2700000" algn="tl">
                <a:srgbClr val="000000">
                  <a:alpha val="43137"/>
                </a:srgbClr>
              </a:outerShdw>
            </a:effectLst>
          </a:endParaRP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spc="-50" baseline="0" dirty="0">
              <a:latin typeface="Calibri" panose="020F0502020204030204" pitchFamily="34" charset="0"/>
              <a:ea typeface="Calibri" panose="020F0502020204030204" pitchFamily="34" charset="0"/>
              <a:cs typeface="Calibri" panose="020F0502020204030204" pitchFamily="34" charset="0"/>
            </a:rPr>
            <a:t>Hij moedigt hen aan om het voorbeeldleven van Christus te bestuderen en na te volgen</a:t>
          </a:r>
          <a:endParaRPr lang="es-ES" sz="1800" kern="1200" spc="-50" baseline="0" dirty="0">
            <a:latin typeface="Calibri" panose="020F0502020204030204" pitchFamily="34" charset="0"/>
            <a:ea typeface="Calibri" panose="020F0502020204030204" pitchFamily="34" charset="0"/>
            <a:cs typeface="Calibri" panose="020F0502020204030204" pitchFamily="34" charset="0"/>
          </a:endParaRPr>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Troost in Christus</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Hun liefde voor Christus oefent een stimulerende kracht uit over hun geest</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Troost in de liefde</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Ze moeten zich onderwerpen aan de controle van de Geest</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Communie van de Geest</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Ze moeten de tedere en warme emoties van menselijke genegenheid weerspiegelen</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Oprechte genegenheid</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8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Laat hen de aanwezigheid van oprechte genegenheid tonen door individuele daden van barmhartigheid.</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Genade</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Wederzijdse liefde maakt gedachten vergelijkbaar en leidt tot verenigd handelen</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Eenheid van gevoel en liefde</a:t>
          </a:r>
          <a:endParaRPr lang="es-ES" sz="20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bg1"/>
              </a:solidFill>
              <a:effectLst>
                <a:outerShdw blurRad="38100" dist="38100" dir="2700000" algn="tl">
                  <a:srgbClr val="000000">
                    <a:alpha val="43137"/>
                  </a:srgbClr>
                </a:outerShdw>
              </a:effectLst>
            </a:rPr>
            <a:t>Hij deed afstand van zijn goddelijke voorrechten (Fil. 2:6)</a:t>
          </a:r>
          <a:endParaRPr lang="en" sz="1800" b="1" kern="1200" dirty="0">
            <a:solidFill>
              <a:schemeClr val="bg1"/>
            </a:solidFill>
            <a:effectLst>
              <a:outerShdw blurRad="38100" dist="38100" dir="2700000" algn="tl">
                <a:srgbClr val="000000">
                  <a:alpha val="43137"/>
                </a:srgbClr>
              </a:outerShdw>
            </a:effectLst>
          </a:endParaRP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bg1"/>
              </a:solidFill>
              <a:effectLst>
                <a:outerShdw blurRad="38100" dist="38100" dir="2700000" algn="tl">
                  <a:srgbClr val="000000">
                    <a:alpha val="43137"/>
                  </a:srgbClr>
                </a:outerShdw>
              </a:effectLst>
            </a:rPr>
            <a:t>Hij werd een mens om ons te dienen (Filippenzen 2:7)</a:t>
          </a:r>
          <a:endParaRPr lang="en" sz="1800" b="1" kern="1200" dirty="0">
            <a:solidFill>
              <a:schemeClr val="bg1"/>
            </a:solidFill>
            <a:effectLst>
              <a:outerShdw blurRad="38100" dist="38100" dir="2700000" algn="tl">
                <a:srgbClr val="000000">
                  <a:alpha val="43137"/>
                </a:srgbClr>
              </a:outerShdw>
            </a:effectLst>
          </a:endParaRP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spc="-40" baseline="0" dirty="0">
              <a:solidFill>
                <a:schemeClr val="bg1"/>
              </a:solidFill>
              <a:effectLst>
                <a:outerShdw blurRad="38100" dist="38100" dir="2700000" algn="tl">
                  <a:srgbClr val="000000">
                    <a:alpha val="43137"/>
                  </a:srgbClr>
                </a:outerShdw>
              </a:effectLst>
            </a:rPr>
            <a:t>Hij gehoorzaamde nederig in alles, zelfs tot aan zijn dood (Fil. 2:8)</a:t>
          </a:r>
          <a:endParaRPr lang="en" sz="1800" b="1" kern="1200" spc="-40" baseline="0" dirty="0">
            <a:solidFill>
              <a:schemeClr val="bg1"/>
            </a:solidFill>
            <a:effectLst>
              <a:outerShdw blurRad="38100" dist="38100" dir="2700000" algn="tl">
                <a:srgbClr val="000000">
                  <a:alpha val="43137"/>
                </a:srgbClr>
              </a:outerShdw>
            </a:effectLst>
          </a:endParaRP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1BB86B78-E54E-427E-B66B-C473E2A08BE5}" type="datetimeFigureOut">
              <a:rPr lang="es-ES" smtClean="0"/>
              <a:pPr/>
              <a:t>23/01/2026</a:t>
            </a:fld>
            <a:endParaRPr lang="es-ES" dirty="0"/>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E1B8556D-1B8A-4B14-B2CD-661435D97765}" type="slidenum">
              <a:rPr lang="es-ES" smtClean="0"/>
              <a:pPr/>
              <a:t>‹Nº›</a:t>
            </a:fld>
            <a:endParaRPr lang="es-ES" dirty="0"/>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23/01/2026</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08908" y="1001124"/>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nl-NL"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rPr>
              <a:t>EENHEID DOOR NEDERIG-HEID</a:t>
            </a:r>
            <a:endParaRPr lang="en"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nl-NL" b="1" dirty="0">
                <a:solidFill>
                  <a:schemeClr val="accent5">
                    <a:lumMod val="75000"/>
                  </a:schemeClr>
                </a:solidFill>
                <a:latin typeface="Calibri" panose="020F0502020204030204" pitchFamily="34" charset="0"/>
              </a:rPr>
              <a:t>Les 4 voor 24 januari 2026</a:t>
            </a:r>
            <a:endParaRPr lang="en" b="1" dirty="0">
              <a:solidFill>
                <a:schemeClr val="accent5">
                  <a:lumMod val="75000"/>
                </a:schemeClr>
              </a:solidFill>
              <a:latin typeface="Calibri" panose="020F0502020204030204" pitchFamily="34" charset="0"/>
            </a:endParaRP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01205"/>
          </a:xfrm>
          <a:prstGeom prst="rect">
            <a:avLst/>
          </a:prstGeom>
          <a:noFill/>
        </p:spPr>
        <p:txBody>
          <a:bodyPr wrap="square">
            <a:spAutoFit/>
          </a:bodyPr>
          <a:lstStyle/>
          <a:p>
            <a:pPr algn="just">
              <a:spcBef>
                <a:spcPts val="600"/>
              </a:spcBef>
            </a:pPr>
            <a:r>
              <a:rPr lang="en" sz="2800" b="1" dirty="0">
                <a:latin typeface="Constantia" panose="02030602050306030303" pitchFamily="18" charset="0"/>
              </a:rPr>
              <a:t>“</a:t>
            </a:r>
            <a:r>
              <a:rPr lang="nl-NL" sz="2800" b="1" dirty="0">
                <a:latin typeface="Constantia" panose="02030602050306030303" pitchFamily="18" charset="0"/>
              </a:rPr>
              <a:t>God staat toe dat ieder mens zijn individualiteit uitoefent. Hij wil dat niemand zijn geest onderdompelt in de geest van een medesterveling. Degenen die willen veranderen in geest en karakter, moeten niet naar mensen kijken, maar naar het goddelijke Voorbeeld. God geeft de uitnodiging: "Laat deze geest in u zijn, die ook in Christus Jezus was." Door bekering en transformatie zullen mensen de geest van Christus ontvangen</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5836058" y="5539472"/>
            <a:ext cx="4376647" cy="338554"/>
          </a:xfrm>
          <a:prstGeom prst="rect">
            <a:avLst/>
          </a:prstGeom>
          <a:noFill/>
        </p:spPr>
        <p:txBody>
          <a:bodyPr wrap="none" rtlCol="0">
            <a:spAutoFit/>
          </a:bodyPr>
          <a:lstStyle/>
          <a:p>
            <a:pPr algn="r"/>
            <a:r>
              <a:rPr lang="nl-NL" sz="1600" b="1" dirty="0">
                <a:latin typeface="Calibri" panose="020F0502020204030204" pitchFamily="34" charset="0"/>
              </a:rPr>
              <a:t>Ellen G. White </a:t>
            </a:r>
            <a:r>
              <a:rPr lang="en" sz="1600" b="1" dirty="0">
                <a:latin typeface="Calibri" panose="020F0502020204030204" pitchFamily="34" charset="0"/>
              </a:rPr>
              <a:t> (</a:t>
            </a:r>
            <a:r>
              <a:rPr lang="nl-NL" sz="1600" b="1" dirty="0">
                <a:latin typeface="Calibri" panose="020F0502020204030204" pitchFamily="34" charset="0"/>
              </a:rPr>
              <a:t>Zodat ik hem mag kennen, 8 mei</a:t>
            </a:r>
            <a:r>
              <a:rPr lang="en" sz="1600" b="1" dirty="0">
                <a:latin typeface="Calibri" panose="020F0502020204030204" pitchFamily="34" charset="0"/>
              </a:rPr>
              <a:t>)</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477034"/>
            <a:ext cx="5958672" cy="604165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r>
              <a:rPr kumimoji="0" lang="nl-NL"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Maak dan mijn blijdschap volkomen, doordat u eensgezind bent, dezelfde liefde hebt, één van ziel bent en één van gevoel.</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p>
          <a:p>
            <a:pPr lvl="0" algn="ctr">
              <a:spcBef>
                <a:spcPts val="600"/>
              </a:spcBef>
              <a:defRPr/>
            </a:pPr>
            <a:r>
              <a:rPr lang="es-ES" sz="3600" b="1" dirty="0">
                <a:ln w="12700" cmpd="sng">
                  <a:noFill/>
                  <a:prstDash val="solid"/>
                </a:ln>
                <a:solidFill>
                  <a:srgbClr val="4EB3CF">
                    <a:lumMod val="75000"/>
                  </a:srgbClr>
                </a:solidFill>
                <a:latin typeface="Comic Sans MS" panose="030F0702030302020204" pitchFamily="66" charset="0"/>
              </a:rPr>
              <a:t>Filippenzen 2:2</a:t>
            </a:r>
            <a:r>
              <a:rPr kumimoji="0" lang="es-ES" sz="36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HSV</a:t>
            </a:r>
            <a:endParaRPr kumimoji="0" lang="es-ES" sz="36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nl-NL" sz="2000" b="1" dirty="0">
                <a:solidFill>
                  <a:srgbClr val="B92F00"/>
                </a:solidFill>
                <a:latin typeface="Calibri" panose="020F0502020204030204" pitchFamily="34" charset="0"/>
              </a:rPr>
              <a:t>De oorsprong van verdeeldheid </a:t>
            </a:r>
            <a:r>
              <a:rPr lang="en" sz="2000" b="1" dirty="0">
                <a:solidFill>
                  <a:srgbClr val="B92F00"/>
                </a:solidFill>
                <a:latin typeface="Calibri" panose="020F0502020204030204" pitchFamily="34" charset="0"/>
              </a:rPr>
              <a:t>(</a:t>
            </a:r>
            <a:r>
              <a:rPr lang="nl-NL" sz="2000" b="1" dirty="0">
                <a:solidFill>
                  <a:srgbClr val="B92F00"/>
                </a:solidFill>
                <a:latin typeface="Calibri" panose="020F0502020204030204" pitchFamily="34" charset="0"/>
              </a:rPr>
              <a:t>Filippenzen 2:1-3a</a:t>
            </a:r>
            <a:r>
              <a:rPr lang="en" sz="2000" b="1" dirty="0">
                <a:solidFill>
                  <a:srgbClr val="B92F00"/>
                </a:solidFill>
                <a:latin typeface="Calibri" panose="020F0502020204030204" pitchFamily="34" charset="0"/>
              </a:rPr>
              <a:t>)</a:t>
            </a:r>
          </a:p>
          <a:p>
            <a:pPr>
              <a:spcBef>
                <a:spcPts val="3000"/>
              </a:spcBef>
            </a:pPr>
            <a:r>
              <a:rPr lang="nl-NL" sz="2000" b="1" dirty="0">
                <a:solidFill>
                  <a:srgbClr val="008496"/>
                </a:solidFill>
                <a:latin typeface="Calibri" panose="020F0502020204030204" pitchFamily="34" charset="0"/>
              </a:rPr>
              <a:t>Eenheid door nederigheid</a:t>
            </a:r>
            <a:r>
              <a:rPr lang="en" sz="2000" b="1" dirty="0">
                <a:solidFill>
                  <a:srgbClr val="008496"/>
                </a:solidFill>
                <a:latin typeface="Calibri" panose="020F0502020204030204" pitchFamily="34" charset="0"/>
              </a:rPr>
              <a:t> (</a:t>
            </a:r>
            <a:r>
              <a:rPr lang="nl-NL" sz="2000" b="1" dirty="0">
                <a:solidFill>
                  <a:srgbClr val="008496"/>
                </a:solidFill>
                <a:latin typeface="Calibri" panose="020F0502020204030204" pitchFamily="34" charset="0"/>
              </a:rPr>
              <a:t>Filippenzen 2:3b-4</a:t>
            </a:r>
            <a:r>
              <a:rPr lang="en" sz="2000" b="1" dirty="0">
                <a:solidFill>
                  <a:srgbClr val="008496"/>
                </a:solidFill>
                <a:latin typeface="Calibri" panose="020F0502020204030204" pitchFamily="34" charset="0"/>
              </a:rPr>
              <a:t>)</a:t>
            </a:r>
          </a:p>
          <a:p>
            <a:pPr>
              <a:spcBef>
                <a:spcPts val="3000"/>
              </a:spcBef>
            </a:pPr>
            <a:r>
              <a:rPr lang="nl-NL" sz="2000" b="1" dirty="0">
                <a:solidFill>
                  <a:srgbClr val="139E00"/>
                </a:solidFill>
                <a:latin typeface="Calibri" panose="020F0502020204030204" pitchFamily="34" charset="0"/>
              </a:rPr>
              <a:t>Denk als Jezus</a:t>
            </a:r>
            <a:r>
              <a:rPr lang="en" sz="2000" b="1" dirty="0">
                <a:solidFill>
                  <a:srgbClr val="139E00"/>
                </a:solidFill>
                <a:latin typeface="Calibri" panose="020F0502020204030204" pitchFamily="34" charset="0"/>
              </a:rPr>
              <a:t> (</a:t>
            </a:r>
            <a:r>
              <a:rPr lang="nl-NL" sz="2000" b="1" dirty="0">
                <a:solidFill>
                  <a:srgbClr val="139E00"/>
                </a:solidFill>
                <a:latin typeface="Calibri" panose="020F0502020204030204" pitchFamily="34" charset="0"/>
              </a:rPr>
              <a:t>Filippenzen 2:5</a:t>
            </a:r>
            <a:r>
              <a:rPr lang="en" sz="2000" b="1" dirty="0">
                <a:solidFill>
                  <a:srgbClr val="139E00"/>
                </a:solidFill>
                <a:latin typeface="Calibri" panose="020F0502020204030204" pitchFamily="34" charset="0"/>
              </a:rPr>
              <a:t>)</a:t>
            </a:r>
          </a:p>
          <a:p>
            <a:pPr>
              <a:spcBef>
                <a:spcPts val="3000"/>
              </a:spcBef>
            </a:pPr>
            <a:r>
              <a:rPr lang="nl-NL" sz="2000" b="1" dirty="0">
                <a:solidFill>
                  <a:srgbClr val="9800B9"/>
                </a:solidFill>
                <a:latin typeface="Calibri" panose="020F0502020204030204" pitchFamily="34" charset="0"/>
              </a:rPr>
              <a:t>De houding van Jezus</a:t>
            </a:r>
            <a:r>
              <a:rPr lang="en" sz="2000" b="1" dirty="0">
                <a:solidFill>
                  <a:srgbClr val="9800B9"/>
                </a:solidFill>
                <a:latin typeface="Calibri" panose="020F0502020204030204" pitchFamily="34" charset="0"/>
              </a:rPr>
              <a:t> (</a:t>
            </a:r>
            <a:r>
              <a:rPr lang="nl-NL" sz="2000" b="1" dirty="0">
                <a:solidFill>
                  <a:srgbClr val="9800B9"/>
                </a:solidFill>
                <a:latin typeface="Calibri" panose="020F0502020204030204" pitchFamily="34" charset="0"/>
              </a:rPr>
              <a:t>Filippenzen 2:6-8</a:t>
            </a:r>
            <a:r>
              <a:rPr lang="en" sz="2000" b="1" dirty="0">
                <a:solidFill>
                  <a:srgbClr val="9800B9"/>
                </a:solidFill>
                <a:latin typeface="Calibri" panose="020F0502020204030204" pitchFamily="34" charset="0"/>
              </a:rPr>
              <a:t>)</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81775" y="121404"/>
            <a:ext cx="7017835" cy="1477328"/>
          </a:xfrm>
          <a:prstGeom prst="rect">
            <a:avLst/>
          </a:prstGeom>
          <a:noFill/>
        </p:spPr>
        <p:txBody>
          <a:bodyPr wrap="square" rtlCol="0">
            <a:spAutoFit/>
          </a:bodyPr>
          <a:lstStyle/>
          <a:p>
            <a:pPr>
              <a:lnSpc>
                <a:spcPct val="90000"/>
              </a:lnSpc>
              <a:spcBef>
                <a:spcPts val="600"/>
              </a:spcBef>
            </a:pPr>
            <a:r>
              <a:rPr lang="nl-NL" sz="2000" b="1" dirty="0">
                <a:latin typeface="Calibri" panose="020F0502020204030204" pitchFamily="34" charset="0"/>
              </a:rPr>
              <a:t>Paulus heeft zojuist de gelovigen in Filippi aangemoedigd om standvastig te blijven tegenover de uitdagingen van het christelijke leven. Hij heeft hen gevraagd zich op een wijze te gedragen die de hemelse burgers waardig is, met nadruk op eenheid.</a:t>
            </a:r>
            <a:endParaRPr lang="en" sz="2000" b="1" dirty="0">
              <a:latin typeface="Calibri" panose="020F0502020204030204" pitchFamily="34" charset="0"/>
            </a:endParaRP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37557" y="3056728"/>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7173952" y="123892"/>
            <a:ext cx="4871224" cy="3267075"/>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81774" y="1579400"/>
            <a:ext cx="7017835" cy="1200329"/>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Met de uitdrukking "daarom" begint Paulus een nieuw gedeelte waarin hij ons de sleutels geeft om te begrijpen hoe we die volmaakte eenheid kunnen bereiken: door het voorbeeld van Jezus na te volgen.</a:t>
            </a:r>
            <a:endParaRPr lang="en" sz="2000" b="1" dirty="0">
              <a:latin typeface="Calibri" panose="020F0502020204030204" pitchFamily="34" charset="0"/>
            </a:endParaRP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4400" b="1" dirty="0">
                <a:ln/>
                <a:solidFill>
                  <a:schemeClr val="accent6"/>
                </a:solidFill>
                <a:latin typeface="Calibri" panose="020F0502020204030204" pitchFamily="34" charset="0"/>
              </a:rPr>
              <a:t>DE OORSPRONG VAN VERDEELDHEID</a:t>
            </a:r>
            <a:endParaRPr lang="en" sz="4400" b="1" dirty="0">
              <a:ln/>
              <a:solidFill>
                <a:schemeClr val="accent6"/>
              </a:solidFill>
              <a:latin typeface="Calibri" panose="020F0502020204030204" pitchFamily="34" charset="0"/>
            </a:endParaRPr>
          </a:p>
        </p:txBody>
      </p:sp>
      <p:sp>
        <p:nvSpPr>
          <p:cNvPr id="5" name="CuadroTexto 4">
            <a:extLst>
              <a:ext uri="{FF2B5EF4-FFF2-40B4-BE49-F238E27FC236}">
                <a16:creationId xmlns:a16="http://schemas.microsoft.com/office/drawing/2014/main" id="{00BD2A5A-A65E-0015-02D3-52CC51E49A8C}"/>
              </a:ext>
            </a:extLst>
          </p:cNvPr>
          <p:cNvSpPr txBox="1"/>
          <p:nvPr/>
        </p:nvSpPr>
        <p:spPr>
          <a:xfrm>
            <a:off x="157363" y="604472"/>
            <a:ext cx="8577759"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solidFill>
                <a:latin typeface="Comic Sans MS" panose="030F0702030302020204" pitchFamily="66" charset="0"/>
              </a:rPr>
              <a:t>“</a:t>
            </a:r>
            <a:r>
              <a:rPr lang="nl-NL" b="1" dirty="0">
                <a:solidFill>
                  <a:schemeClr val="tx2"/>
                </a:solidFill>
                <a:latin typeface="Comic Sans MS" panose="030F0702030302020204" pitchFamily="66" charset="0"/>
              </a:rPr>
              <a:t>Doe niets uit eigenbelang of eigendunk</a:t>
            </a:r>
            <a:r>
              <a:rPr lang="en" b="1" dirty="0">
                <a:solidFill>
                  <a:schemeClr val="tx2"/>
                </a:solidFill>
                <a:latin typeface="Comic Sans MS" panose="030F0702030302020204" pitchFamily="66" charset="0"/>
              </a:rPr>
              <a:t>” </a:t>
            </a:r>
            <a:r>
              <a:rPr lang="en" sz="1400" b="1" dirty="0">
                <a:solidFill>
                  <a:schemeClr val="tx2"/>
                </a:solidFill>
                <a:latin typeface="Comic Sans MS" panose="030F0702030302020204" pitchFamily="66" charset="0"/>
              </a:rPr>
              <a:t>(</a:t>
            </a:r>
            <a:r>
              <a:rPr lang="nl-NL" sz="1400" b="1" dirty="0">
                <a:solidFill>
                  <a:schemeClr val="tx2"/>
                </a:solidFill>
                <a:latin typeface="Comic Sans MS" panose="030F0702030302020204" pitchFamily="66" charset="0"/>
              </a:rPr>
              <a:t>Filippenzen 2:3a</a:t>
            </a:r>
            <a:r>
              <a:rPr lang="en" sz="1400" b="1" dirty="0">
                <a:solidFill>
                  <a:schemeClr val="tx2"/>
                </a:solidFill>
                <a:latin typeface="Comic Sans MS" panose="030F0702030302020204" pitchFamily="66" charset="0"/>
              </a:rPr>
              <a:t>)</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7120" y="1204463"/>
            <a:ext cx="9084527"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Voordat hij de gevoelige plek aanwijst en wijst op de redenen voor de verdeeldheid die onder de Filippenzen werd waargenomen, wat zijn de eerste adviezen die hij hen geeft om eenheid te bereiken en zijn vreugde te voltooien (Filip. 2:1-2)?</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4107229417"/>
              </p:ext>
            </p:extLst>
          </p:nvPr>
        </p:nvGraphicFramePr>
        <p:xfrm>
          <a:off x="138112" y="2308895"/>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4646339" y="5306487"/>
            <a:ext cx="7471877"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Dit alles konden ze alleen bereiken als </a:t>
            </a:r>
            <a:r>
              <a:rPr lang="nl-NL" sz="2000" b="1">
                <a:latin typeface="Calibri" panose="020F0502020204030204" pitchFamily="34" charset="0"/>
              </a:rPr>
              <a:t>ze opzij zetten </a:t>
            </a:r>
            <a:r>
              <a:rPr lang="nl-NL" sz="2000" b="1" dirty="0">
                <a:latin typeface="Calibri" panose="020F0502020204030204" pitchFamily="34" charset="0"/>
              </a:rPr>
              <a:t>wat hen scheidde: trots en argumenten (Filip. 2:3a).</a:t>
            </a:r>
            <a:endParaRPr lang="en" sz="2000" b="1" dirty="0">
              <a:latin typeface="Calibri" panose="020F0502020204030204" pitchFamily="34" charset="0"/>
            </a:endParaRP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249010" y="693275"/>
            <a:ext cx="2723071" cy="1526851"/>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545485" y="5426926"/>
            <a:ext cx="2003899" cy="1297309"/>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157364" y="5426926"/>
            <a:ext cx="2228998" cy="1297310"/>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4646340" y="6014373"/>
            <a:ext cx="7471877"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Beide problemen waren aanwezig in Lucifers opstand en behoren tot de ernstigste problemen in relaties (Galaten 5:26; Jakobus 3:16).</a:t>
            </a:r>
            <a:endParaRPr lang="en" sz="2000" b="1" dirty="0">
              <a:latin typeface="Calibri" panose="020F0502020204030204" pitchFamily="34" charset="0"/>
            </a:endParaRPr>
          </a:p>
        </p:txBody>
      </p:sp>
      <p:sp>
        <p:nvSpPr>
          <p:cNvPr id="4" name="Tekstvak 3">
            <a:extLst>
              <a:ext uri="{FF2B5EF4-FFF2-40B4-BE49-F238E27FC236}">
                <a16:creationId xmlns:a16="http://schemas.microsoft.com/office/drawing/2014/main" id="{41976759-20F4-E067-F742-CFD3A97EDCC8}"/>
              </a:ext>
            </a:extLst>
          </p:cNvPr>
          <p:cNvSpPr txBox="1"/>
          <p:nvPr/>
        </p:nvSpPr>
        <p:spPr>
          <a:xfrm>
            <a:off x="10659230" y="135741"/>
            <a:ext cx="1312851" cy="307168"/>
          </a:xfrm>
          <a:prstGeom prst="roundRect">
            <a:avLst>
              <a:gd name="adj" fmla="val 14029"/>
            </a:avLst>
          </a:prstGeom>
          <a:solidFill>
            <a:srgbClr val="A70054"/>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D5B9F9"/>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5"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345F0DC-739B-4912-85FD-798D40B447B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42" dur="500"/>
                                        <p:tgtEl>
                                          <p:spTgt spid="2">
                                            <p:graphicEl>
                                              <a:dgm id="{F1BFC727-A5C7-457B-B84C-ED1B5ACCB51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7"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38A2E8CB-CFE4-465A-8900-6ABEE3E03BF6}"/>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4" dur="500"/>
                                        <p:tgtEl>
                                          <p:spTgt spid="2">
                                            <p:graphicEl>
                                              <a:dgm id="{70AE16FB-1CA3-4D95-8532-67B1C21F24F5}"/>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9"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225F09F4-9F2B-4BA9-BFC5-4949A0E5B0A4}"/>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6" dur="500"/>
                                        <p:tgtEl>
                                          <p:spTgt spid="2">
                                            <p:graphicEl>
                                              <a:dgm id="{A07AF936-934C-43B9-9E11-CB036ADFDB92}"/>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71"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C254F32F-86CA-4E99-979B-AF9096E5D968}"/>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8" dur="500"/>
                                        <p:tgtEl>
                                          <p:spTgt spid="2">
                                            <p:graphicEl>
                                              <a:dgm id="{A95744FE-A75C-42EE-A600-0978F5810D02}"/>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83"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F224E3E-D8F3-4E8C-94A2-5FFD1B0B6430}"/>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90" dur="500"/>
                                        <p:tgtEl>
                                          <p:spTgt spid="2">
                                            <p:graphicEl>
                                              <a:dgm id="{E4276F12-D4D7-4759-9AAC-224505EC7F61}"/>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5"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D322E446-1E18-40C5-B54D-DBDC6663ED6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102" dur="500"/>
                                        <p:tgtEl>
                                          <p:spTgt spid="2">
                                            <p:graphicEl>
                                              <a:dgm id="{0F736E9E-DC0F-41A1-89FA-11AAAE29D790}"/>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wipe(left)">
                                      <p:cBhvr>
                                        <p:cTn id="107" dur="500"/>
                                        <p:tgtEl>
                                          <p:spTgt spid="8"/>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3" fill="hold"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strips(upRight)">
                                      <p:cBhvr>
                                        <p:cTn id="112" dur="500"/>
                                        <p:tgtEl>
                                          <p:spTgt spid="15"/>
                                        </p:tgtEl>
                                      </p:cBhvr>
                                    </p:animEffect>
                                  </p:childTnLst>
                                </p:cTn>
                              </p:par>
                              <p:par>
                                <p:cTn id="113" presetID="18" presetClass="entr" presetSubtype="9" fill="hold" nodeType="with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strips(upLeft)">
                                      <p:cBhvr>
                                        <p:cTn id="115" dur="500"/>
                                        <p:tgtEl>
                                          <p:spTgt spid="11"/>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22EE94E8-AE12-DA84-F720-DDDF2C1876B7}"/>
              </a:ext>
            </a:extLst>
          </p:cNvPr>
          <p:cNvSpPr txBox="1"/>
          <p:nvPr/>
        </p:nvSpPr>
        <p:spPr>
          <a:xfrm>
            <a:off x="1947746" y="0"/>
            <a:ext cx="9151434" cy="769441"/>
          </a:xfrm>
          <a:prstGeom prst="rect">
            <a:avLst/>
          </a:prstGeom>
          <a:noFill/>
        </p:spPr>
        <p:txBody>
          <a:bodyPr wrap="square">
            <a:spAutoFit/>
          </a:bodyPr>
          <a:lstStyle/>
          <a:p>
            <a:pPr algn="ctr"/>
            <a:r>
              <a:rPr lang="nl-NL" sz="4400" b="1" spc="300" dirty="0">
                <a:ln w="6600">
                  <a:solidFill>
                    <a:srgbClr val="10A499"/>
                  </a:solidFill>
                  <a:prstDash val="solid"/>
                </a:ln>
                <a:solidFill>
                  <a:srgbClr val="96F5EE"/>
                </a:solidFill>
                <a:effectLst>
                  <a:outerShdw dist="38100" dir="2700000" algn="tl" rotWithShape="0">
                    <a:schemeClr val="accent2"/>
                  </a:outerShdw>
                </a:effectLst>
                <a:latin typeface="Calibri" panose="020F0502020204030204" pitchFamily="34" charset="0"/>
              </a:rPr>
              <a:t>EENHEID DOOR NEDERIGHEID</a:t>
            </a:r>
            <a:endParaRPr lang="en" sz="4400" b="1" spc="300" dirty="0">
              <a:ln w="6600">
                <a:solidFill>
                  <a:srgbClr val="10A499"/>
                </a:solidFill>
                <a:prstDash val="solid"/>
              </a:ln>
              <a:solidFill>
                <a:srgbClr val="96F5EE"/>
              </a:solidFill>
              <a:effectLst>
                <a:outerShdw dist="38100" dir="2700000" algn="tl" rotWithShape="0">
                  <a:schemeClr val="accent2"/>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nl-NL" b="1" spc="-50"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maar laat in nederigheid de een de ander voortreffelijker achten dan zichzelf, Laat eenieder niet alleen oog hebben voor wat van hemzelf is, maar laat eenieder ook oog hebben voor wat van anderen is.“ </a:t>
            </a:r>
            <a:r>
              <a:rPr lang="en" sz="1400" b="1" spc="-50"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sz="1400" b="1" spc="-50"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Filippenzen 2:3b-4</a:t>
            </a:r>
            <a:r>
              <a:rPr lang="en" sz="1400" b="1" spc="-50"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427141" y="1473814"/>
            <a:ext cx="8764860" cy="1015663"/>
          </a:xfrm>
          <a:prstGeom prst="rect">
            <a:avLst/>
          </a:prstGeom>
          <a:noFill/>
        </p:spPr>
        <p:txBody>
          <a:bodyPr wrap="square" rtlCol="0">
            <a:spAutoFit/>
          </a:bodyPr>
          <a:lstStyle/>
          <a:p>
            <a:pPr>
              <a:spcBef>
                <a:spcPts val="600"/>
              </a:spcBef>
            </a:pPr>
            <a:r>
              <a:rPr lang="nl-NL" sz="2000" b="1" spc="-40" dirty="0">
                <a:latin typeface="Calibri" panose="020F0502020204030204" pitchFamily="34" charset="0"/>
              </a:rPr>
              <a:t>De formule voor eenheid die Paulus voorstelt is niet iets externs, maar een innerlijke houding: nederigheid. Naast dat het een kenmerkend kenmerk van Jezus was, moedigde Hij Zijn toehoorders aan nederig te zijn (Matt. 11:29; 18:4; 23:12).</a:t>
            </a:r>
            <a:endParaRPr lang="en" sz="2000" b="1" spc="-40" dirty="0">
              <a:latin typeface="Calibri" panose="020F0502020204030204" pitchFamily="34" charset="0"/>
            </a:endParaRP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32564" y="1500950"/>
            <a:ext cx="3294577" cy="2028237"/>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72680" y="3741438"/>
            <a:ext cx="3211201" cy="2047196"/>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456640" y="2515068"/>
            <a:ext cx="5627888"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Om deze nederigheid te bereiken, stelt Paulus voor dat we anderen belangrijker achten dan onszelf (Fil. 2:3). Maar zijn we niet allemaal gelijk voor God? Zou er geen gelijkheid moeten zijn om eenheid te hebben?</a:t>
            </a:r>
            <a:endParaRPr lang="en" sz="2000" b="1" dirty="0">
              <a:latin typeface="Calibri" panose="020F0502020204030204" pitchFamily="34" charset="0"/>
            </a:endParaRPr>
          </a:p>
        </p:txBody>
      </p:sp>
      <p:sp>
        <p:nvSpPr>
          <p:cNvPr id="15" name="CuadroTexto 14">
            <a:extLst>
              <a:ext uri="{FF2B5EF4-FFF2-40B4-BE49-F238E27FC236}">
                <a16:creationId xmlns:a16="http://schemas.microsoft.com/office/drawing/2014/main" id="{8AB7D662-A7DB-042A-FF5A-FE4B06840749}"/>
              </a:ext>
            </a:extLst>
          </p:cNvPr>
          <p:cNvSpPr txBox="1"/>
          <p:nvPr/>
        </p:nvSpPr>
        <p:spPr>
          <a:xfrm>
            <a:off x="23998" y="6000885"/>
            <a:ext cx="9226975"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Om anderen te kunnen helpen, moeten we leren naar hen te luisteren en hun standpunt te begrijpen. Dit alles is ongetwijfeld het werk van de Heilige Geest.</a:t>
            </a:r>
            <a:endParaRPr lang="en" sz="2000" b="1" dirty="0">
              <a:latin typeface="Calibri" panose="020F0502020204030204" pitchFamily="34" charset="0"/>
            </a:endParaRP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456640" y="4214635"/>
            <a:ext cx="5794333" cy="1631216"/>
          </a:xfrm>
          <a:prstGeom prst="rect">
            <a:avLst/>
          </a:prstGeom>
          <a:noFill/>
        </p:spPr>
        <p:txBody>
          <a:bodyPr wrap="square">
            <a:spAutoFit/>
          </a:bodyPr>
          <a:lstStyle/>
          <a:p>
            <a:pPr>
              <a:spcBef>
                <a:spcPts val="600"/>
              </a:spcBef>
            </a:pPr>
            <a:r>
              <a:rPr lang="nl-NL" sz="2000" b="1" spc="-40" dirty="0">
                <a:latin typeface="Calibri" panose="020F0502020204030204" pitchFamily="34" charset="0"/>
              </a:rPr>
              <a:t>Paulus zegt niet dat wij minderwaardig zijn aan anderen, maar dat we onszelf als zodanig moeten beschouwen. Net zoals een dienaar het welzijn van zijn meester zoekt, moeten wij het welzijn zoeken van degenen die wij als superieur beschouwen (Fil. 2:4).</a:t>
            </a:r>
            <a:endParaRPr lang="en" sz="2000" b="1" spc="-40" dirty="0">
              <a:latin typeface="Calibri" panose="020F0502020204030204" pitchFamily="34" charset="0"/>
            </a:endParaRPr>
          </a:p>
        </p:txBody>
      </p:sp>
      <p:sp>
        <p:nvSpPr>
          <p:cNvPr id="2" name="Tekstvak 1">
            <a:extLst>
              <a:ext uri="{FF2B5EF4-FFF2-40B4-BE49-F238E27FC236}">
                <a16:creationId xmlns:a16="http://schemas.microsoft.com/office/drawing/2014/main" id="{83984599-9C1F-6203-B318-4FD7D112B3C8}"/>
              </a:ext>
            </a:extLst>
          </p:cNvPr>
          <p:cNvSpPr txBox="1"/>
          <p:nvPr/>
        </p:nvSpPr>
        <p:spPr>
          <a:xfrm>
            <a:off x="132564" y="255875"/>
            <a:ext cx="1312851" cy="307168"/>
          </a:xfrm>
          <a:prstGeom prst="roundRect">
            <a:avLst>
              <a:gd name="adj" fmla="val 14029"/>
            </a:avLst>
          </a:prstGeom>
          <a:solidFill>
            <a:srgbClr val="96F5EE"/>
          </a:solidFill>
          <a:ln w="9525">
            <a:noFill/>
          </a:ln>
          <a:effectLst>
            <a:outerShdw dist="38100" dir="2700000" algn="tl" rotWithShape="0">
              <a:srgbClr val="FFCC00"/>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CC0066"/>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4)">
                                      <p:cBhvr>
                                        <p:cTn id="38" dur="750"/>
                                        <p:tgtEl>
                                          <p:spTgt spid="4"/>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2"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0-#ppt_w/2"/>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1C806A6B-EE36-4289-3229-55A68171E532}"/>
              </a:ext>
            </a:extLst>
          </p:cNvPr>
          <p:cNvSpPr txBox="1"/>
          <p:nvPr/>
        </p:nvSpPr>
        <p:spPr>
          <a:xfrm>
            <a:off x="1828800" y="-62825"/>
            <a:ext cx="5040352" cy="769441"/>
          </a:xfrm>
          <a:prstGeom prst="rect">
            <a:avLst/>
          </a:prstGeom>
          <a:noFill/>
        </p:spPr>
        <p:txBody>
          <a:bodyPr wrap="square">
            <a:spAutoFit/>
          </a:bodyPr>
          <a:lstStyle/>
          <a:p>
            <a:pPr algn="ctr"/>
            <a:r>
              <a:rPr lang="nl-NL"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DENK ALS JEZUS</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C0AFC944-9230-B472-043E-C415ED2FEF1C}"/>
              </a:ext>
            </a:extLst>
          </p:cNvPr>
          <p:cNvSpPr txBox="1"/>
          <p:nvPr/>
        </p:nvSpPr>
        <p:spPr>
          <a:xfrm>
            <a:off x="-134756" y="593355"/>
            <a:ext cx="8910046" cy="584775"/>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Laat daarom die gezindheid in u zijn die ook in Christus Jezus was</a:t>
            </a: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Filippenzen 2:5</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52039" y="1315773"/>
            <a:ext cx="8669173"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Hoe zijn onze gedachten gevormd? Via de "wegen van de ziel", dat wil zeggen, onze zintuigen. Alles wat we lezen, zien of horen, vormt ons op de een of andere manier. En natuurlijk bombardeert Satan onze zintuigen om onze geest naar zijn eigen manier van denken te vormen.</a:t>
            </a:r>
            <a:endParaRPr lang="en" sz="2000" b="1" dirty="0">
              <a:latin typeface="Calibri" panose="020F0502020204030204" pitchFamily="34" charset="0"/>
            </a:endParaRP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56099" y="4572731"/>
            <a:ext cx="3797164" cy="2246769"/>
          </a:xfrm>
          <a:prstGeom prst="rect">
            <a:avLst/>
          </a:prstGeom>
          <a:noFill/>
        </p:spPr>
        <p:txBody>
          <a:bodyPr wrap="square">
            <a:spAutoFit/>
          </a:bodyPr>
          <a:lstStyle/>
          <a:p>
            <a:pPr>
              <a:spcBef>
                <a:spcPts val="600"/>
              </a:spcBef>
            </a:pPr>
            <a:r>
              <a:rPr lang="nl-NL" sz="2000" b="1" dirty="0">
                <a:latin typeface="Calibri" panose="020F0502020204030204" pitchFamily="34" charset="0"/>
              </a:rPr>
              <a:t>Dit komt omdat onze gedachten vleselijk zijn en ons hart bedrieglijk (Jeremia 17:9). De Geest zal onze lichamelijke geest transformeren in een geestelijke geest, zoals die van Christus (Romeinen 8:1, 5).</a:t>
            </a:r>
            <a:endParaRPr lang="en" sz="2000" b="1" dirty="0">
              <a:latin typeface="Calibri" panose="020F0502020204030204" pitchFamily="34" charset="0"/>
            </a:endParaRPr>
          </a:p>
        </p:txBody>
      </p:sp>
      <p:sp>
        <p:nvSpPr>
          <p:cNvPr id="20" name="CuadroTexto 19">
            <a:extLst>
              <a:ext uri="{FF2B5EF4-FFF2-40B4-BE49-F238E27FC236}">
                <a16:creationId xmlns:a16="http://schemas.microsoft.com/office/drawing/2014/main" id="{4015FF63-0EE7-539C-4ACE-44FB7794545D}"/>
              </a:ext>
            </a:extLst>
          </p:cNvPr>
          <p:cNvSpPr txBox="1"/>
          <p:nvPr/>
        </p:nvSpPr>
        <p:spPr>
          <a:xfrm>
            <a:off x="52039" y="3472747"/>
            <a:ext cx="8367843"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Misschien kunnen we, met grote moeite, het eerste bereiken. Maar onze gedachten veranderen om aan te passen aan de geest van Jezus kan alleen in ons worden gedaan door de Heilige Geest.</a:t>
            </a:r>
            <a:endParaRPr lang="en" sz="2000" b="1" dirty="0">
              <a:latin typeface="Calibri" panose="020F0502020204030204" pitchFamily="34" charset="0"/>
            </a:endParaRPr>
          </a:p>
        </p:txBody>
      </p:sp>
      <p:sp>
        <p:nvSpPr>
          <p:cNvPr id="7" name="CuadroTexto 6">
            <a:extLst>
              <a:ext uri="{FF2B5EF4-FFF2-40B4-BE49-F238E27FC236}">
                <a16:creationId xmlns:a16="http://schemas.microsoft.com/office/drawing/2014/main" id="{EC877E10-ECE9-CC8F-3761-799E6066856C}"/>
              </a:ext>
            </a:extLst>
          </p:cNvPr>
          <p:cNvSpPr txBox="1"/>
          <p:nvPr/>
        </p:nvSpPr>
        <p:spPr>
          <a:xfrm>
            <a:off x="52039" y="2702036"/>
            <a:ext cx="8669172"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Paul is radicaal. Hij nodigt ons niet alleen uit om naar onze gedachten te kijken, maar vraagt ons ook om te denken zoals Christus dacht (Fil. 4:8; 2:5).</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230302FD-5AAB-A490-E68E-53C69D90C9E0}"/>
              </a:ext>
            </a:extLst>
          </p:cNvPr>
          <p:cNvSpPr txBox="1"/>
          <p:nvPr/>
        </p:nvSpPr>
        <p:spPr>
          <a:xfrm>
            <a:off x="153847" y="201866"/>
            <a:ext cx="1087655" cy="307168"/>
          </a:xfrm>
          <a:prstGeom prst="roundRect">
            <a:avLst>
              <a:gd name="adj" fmla="val 14029"/>
            </a:avLst>
          </a:prstGeom>
          <a:solidFill>
            <a:srgbClr val="FFEB99"/>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009F9D"/>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5"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vertical)">
                                      <p:cBhvr>
                                        <p:cTn id="28" dur="500"/>
                                        <p:tgtEl>
                                          <p:spTgt spid="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anim calcmode="lin" valueType="num">
                                      <p:cBhvr>
                                        <p:cTn id="40" dur="500" fill="hold"/>
                                        <p:tgtEl>
                                          <p:spTgt spid="8"/>
                                        </p:tgtEl>
                                        <p:attrNameLst>
                                          <p:attrName>ppt_x</p:attrName>
                                        </p:attrNameLst>
                                      </p:cBhvr>
                                      <p:tavLst>
                                        <p:tav tm="0">
                                          <p:val>
                                            <p:fltVal val="0.5"/>
                                          </p:val>
                                        </p:tav>
                                        <p:tav tm="100000">
                                          <p:val>
                                            <p:strVal val="#ppt_x"/>
                                          </p:val>
                                        </p:tav>
                                      </p:tavLst>
                                    </p:anim>
                                    <p:anim calcmode="lin" valueType="num">
                                      <p:cBhvr>
                                        <p:cTn id="41" dur="500" fill="hold"/>
                                        <p:tgtEl>
                                          <p:spTgt spid="8"/>
                                        </p:tgtEl>
                                        <p:attrNameLst>
                                          <p:attrName>ppt_y</p:attrName>
                                        </p:attrNameLst>
                                      </p:cBhvr>
                                      <p:tavLst>
                                        <p:tav tm="0">
                                          <p:val>
                                            <p:fltVal val="0.5"/>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 calcmode="lin" valueType="num">
                                      <p:cBhvr>
                                        <p:cTn id="52" dur="500" fill="hold"/>
                                        <p:tgtEl>
                                          <p:spTgt spid="14"/>
                                        </p:tgtEl>
                                        <p:attrNameLst>
                                          <p:attrName>style.rotation</p:attrName>
                                        </p:attrNameLst>
                                      </p:cBhvr>
                                      <p:tavLst>
                                        <p:tav tm="0">
                                          <p:val>
                                            <p:fltVal val="360"/>
                                          </p:val>
                                        </p:tav>
                                        <p:tav tm="100000">
                                          <p:val>
                                            <p:fltVal val="0"/>
                                          </p:val>
                                        </p:tav>
                                      </p:tavLst>
                                    </p:anim>
                                    <p:animEffect transition="in" filter="fade">
                                      <p:cBhvr>
                                        <p:cTn id="53" dur="500"/>
                                        <p:tgtEl>
                                          <p:spTgt spid="14"/>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900" decel="100000" fill="hold"/>
                                        <p:tgtEl>
                                          <p:spTgt spid="1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4524315"/>
          </a:xfrm>
          <a:prstGeom prst="rect">
            <a:avLst/>
          </a:prstGeom>
          <a:noFill/>
        </p:spPr>
        <p:txBody>
          <a:bodyPr wrap="square">
            <a:spAutoFit/>
          </a:bodyPr>
          <a:lstStyle/>
          <a:p>
            <a:pPr algn="just">
              <a:spcBef>
                <a:spcPts val="600"/>
              </a:spcBef>
            </a:pPr>
            <a:r>
              <a:rPr lang="en" sz="3200" b="1" dirty="0">
                <a:latin typeface="Constantia" panose="02030602050306030303" pitchFamily="18" charset="0"/>
              </a:rPr>
              <a:t>“</a:t>
            </a:r>
            <a:r>
              <a:rPr lang="nl-NL" sz="3200" b="1" dirty="0">
                <a:latin typeface="Constantia" panose="02030602050306030303" pitchFamily="18" charset="0"/>
              </a:rPr>
              <a:t>Toch hebben we werk te doen om de verleiding te weerstaan. Degenen die niet ten prooi vallen aan Satans plannen, moeten goed de wegen van de ziel bewaken; Ze moeten vermijden te lezen, te zien of te horen wat onzuivere gedachten suggereert. De geest mag niet willekeurig afdwalen over elk onderwerp dat de tegenstander van zielen kan suggereren</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7652907" y="827752"/>
            <a:ext cx="4411272" cy="338554"/>
          </a:xfrm>
          <a:prstGeom prst="rect">
            <a:avLst/>
          </a:prstGeom>
          <a:noFill/>
        </p:spPr>
        <p:txBody>
          <a:bodyPr wrap="none" rtlCol="0">
            <a:spAutoFit/>
          </a:bodyPr>
          <a:lstStyle/>
          <a:p>
            <a:pPr algn="r"/>
            <a:r>
              <a:rPr lang="en" sz="1600" b="1" dirty="0">
                <a:latin typeface="Calibri" panose="020F0502020204030204" pitchFamily="34" charset="0"/>
              </a:rPr>
              <a:t>Ellen G. White (</a:t>
            </a:r>
            <a:r>
              <a:rPr lang="nl-NL" sz="1600" b="1" dirty="0">
                <a:latin typeface="Calibri" panose="020F0502020204030204" pitchFamily="34" charset="0"/>
              </a:rPr>
              <a:t>Patriarchen en Profeten, pag. 436</a:t>
            </a:r>
            <a:r>
              <a:rPr lang="en" sz="1600" b="1" dirty="0">
                <a:latin typeface="Calibri" panose="020F0502020204030204" pitchFamily="34" charset="0"/>
              </a:rPr>
              <a:t>)</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E3415D65-800B-5841-D401-9D751611C840}"/>
              </a:ext>
            </a:extLst>
          </p:cNvPr>
          <p:cNvSpPr txBox="1"/>
          <p:nvPr/>
        </p:nvSpPr>
        <p:spPr>
          <a:xfrm>
            <a:off x="1159726" y="-43172"/>
            <a:ext cx="8311377" cy="830997"/>
          </a:xfrm>
          <a:prstGeom prst="rect">
            <a:avLst/>
          </a:prstGeom>
          <a:noFill/>
        </p:spPr>
        <p:txBody>
          <a:bodyPr wrap="square">
            <a:spAutoFit/>
          </a:bodyPr>
          <a:lstStyle/>
          <a:p>
            <a:pPr algn="ctr"/>
            <a:r>
              <a:rPr lang="nl-NL"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rPr>
              <a:t>DE HOUDING VAN JEZUS</a:t>
            </a:r>
            <a:r>
              <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rPr>
              <a:t> (1)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700140"/>
            <a:ext cx="12192000" cy="584775"/>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FFF00"/>
                </a:solidFill>
                <a:effectLst>
                  <a:outerShdw blurRad="38100" dist="38100" dir="2700000" algn="tl">
                    <a:srgbClr val="000000">
                      <a:alpha val="43137"/>
                    </a:srgbClr>
                  </a:outerShdw>
                </a:effectLst>
                <a:latin typeface="Comic Sans MS" panose="030F0702030302020204" pitchFamily="66" charset="0"/>
              </a:rPr>
              <a:t>Die, terwijl Hij in de gestalte van God was, het niet als roof beschouwd heeft aan God gelijk te zijn" </a:t>
            </a:r>
            <a:r>
              <a:rPr lang="nl-NL" sz="1400" b="1" dirty="0">
                <a:solidFill>
                  <a:srgbClr val="FFFF00"/>
                </a:solidFill>
                <a:effectLst>
                  <a:outerShdw blurRad="38100" dist="38100" dir="2700000" algn="tl">
                    <a:srgbClr val="000000">
                      <a:alpha val="43137"/>
                    </a:srgbClr>
                  </a:outerShdw>
                </a:effectLst>
                <a:latin typeface="Comic Sans MS" panose="030F0702030302020204" pitchFamily="66" charset="0"/>
              </a:rPr>
              <a:t>(Filippenzen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Paulus benadrukt drie eigenschappen van Jezus</a:t>
            </a:r>
            <a:r>
              <a:rPr lang="en" sz="2000" b="1" dirty="0">
                <a:latin typeface="Calibri" panose="020F0502020204030204" pitchFamily="34" charset="0"/>
              </a:rPr>
              <a:t>:</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1539419361"/>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97394" y="3356662"/>
            <a:ext cx="7203356"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Als Schepper werd Hij een schepsel. Hij accepteerde het mishandelen en stierf aan het kruis om ons te verlossen.</a:t>
            </a:r>
            <a:endParaRPr lang="en" sz="2000" b="1" dirty="0">
              <a:latin typeface="Calibri" panose="020F0502020204030204" pitchFamily="34" charset="0"/>
            </a:endParaRP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97393" y="6047008"/>
            <a:ext cx="7203347"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Hij is ons rolmodel. We moeten bereid zijn onszelf nederig te maken en onszelf op te offeren voor het welzijn van anderen.</a:t>
            </a:r>
            <a:endParaRPr lang="en" sz="2000" b="1" dirty="0">
              <a:latin typeface="Calibri" panose="020F0502020204030204" pitchFamily="34" charset="0"/>
            </a:endParaRPr>
          </a:p>
        </p:txBody>
      </p:sp>
      <p:sp>
        <p:nvSpPr>
          <p:cNvPr id="8" name="CuadroTexto 7">
            <a:extLst>
              <a:ext uri="{FF2B5EF4-FFF2-40B4-BE49-F238E27FC236}">
                <a16:creationId xmlns:a16="http://schemas.microsoft.com/office/drawing/2014/main" id="{55BDCBA1-5E0B-1793-24BA-EF6D83481202}"/>
              </a:ext>
            </a:extLst>
          </p:cNvPr>
          <p:cNvSpPr txBox="1"/>
          <p:nvPr/>
        </p:nvSpPr>
        <p:spPr>
          <a:xfrm>
            <a:off x="97393" y="5355411"/>
            <a:ext cx="7203349"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Als we hierover nadenken, kunnen we alleen maar buigen en onze geweldige Verlosser aanbidden.</a:t>
            </a:r>
            <a:endParaRPr lang="en" sz="2000" b="1" dirty="0">
              <a:latin typeface="Calibri" panose="020F0502020204030204" pitchFamily="34" charset="0"/>
            </a:endParaRPr>
          </a:p>
        </p:txBody>
      </p:sp>
      <p:sp>
        <p:nvSpPr>
          <p:cNvPr id="12" name="CuadroTexto 11">
            <a:extLst>
              <a:ext uri="{FF2B5EF4-FFF2-40B4-BE49-F238E27FC236}">
                <a16:creationId xmlns:a16="http://schemas.microsoft.com/office/drawing/2014/main" id="{5CB65058-7A50-3C83-C03B-8585A46B471C}"/>
              </a:ext>
            </a:extLst>
          </p:cNvPr>
          <p:cNvSpPr txBox="1"/>
          <p:nvPr/>
        </p:nvSpPr>
        <p:spPr>
          <a:xfrm>
            <a:off x="97393" y="4048260"/>
            <a:ext cx="7203352"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Hoewel hij op gelijke voet stond met de andere twee Personen van de Godheid, was Jezus' onderwerping aan de wil van de Vader altijd perfect. Er was nooit een moment waarop hij weigerde zich over te geven.</a:t>
            </a:r>
            <a:endParaRPr lang="en" sz="2000" b="1" dirty="0">
              <a:latin typeface="Calibri" panose="020F0502020204030204" pitchFamily="34" charset="0"/>
            </a:endParaRPr>
          </a:p>
        </p:txBody>
      </p:sp>
      <p:sp>
        <p:nvSpPr>
          <p:cNvPr id="7" name="Tekstvak 6">
            <a:extLst>
              <a:ext uri="{FF2B5EF4-FFF2-40B4-BE49-F238E27FC236}">
                <a16:creationId xmlns:a16="http://schemas.microsoft.com/office/drawing/2014/main" id="{A3573EB4-6A85-D663-6514-866EBDCD7B73}"/>
              </a:ext>
            </a:extLst>
          </p:cNvPr>
          <p:cNvSpPr txBox="1"/>
          <p:nvPr/>
        </p:nvSpPr>
        <p:spPr>
          <a:xfrm>
            <a:off x="10630830" y="218742"/>
            <a:ext cx="1226634" cy="307168"/>
          </a:xfrm>
          <a:prstGeom prst="roundRect">
            <a:avLst>
              <a:gd name="adj" fmla="val 14029"/>
            </a:avLst>
          </a:prstGeom>
          <a:solidFill>
            <a:srgbClr val="9AFF9A"/>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3399FF"/>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3975"/>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40" dur="500"/>
                                        <p:tgtEl>
                                          <p:spTgt spid="2">
                                            <p:graphicEl>
                                              <a:dgm id="{FCA06444-AC4B-4EC3-8BEC-323D0F7CE06F}"/>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43" dur="500"/>
                                        <p:tgtEl>
                                          <p:spTgt spid="2">
                                            <p:graphicEl>
                                              <a:dgm id="{80AE798F-9999-4FB6-8016-A160C3D801D0}"/>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4" dur="500"/>
                                        <p:tgtEl>
                                          <p:spTgt spid="2">
                                            <p:graphicEl>
                                              <a:dgm id="{C2FDA4A1-9C8B-4AB2-8804-E6F5287D1812}"/>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7" dur="500"/>
                                        <p:tgtEl>
                                          <p:spTgt spid="2">
                                            <p:graphicEl>
                                              <a:dgm id="{53AA9E43-F8BB-40F2-9B27-29D1FF9CFF9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par>
                          <p:cTn id="65" fill="hold">
                            <p:stCondLst>
                              <p:cond delay="500"/>
                            </p:stCondLst>
                            <p:childTnLst>
                              <p:par>
                                <p:cTn id="66" presetID="22" presetClass="entr" presetSubtype="2" fill="hold" grpId="0" nodeType="afterEffect">
                                  <p:stCondLst>
                                    <p:cond delay="0"/>
                                  </p:stCondLst>
                                  <p:childTnLst>
                                    <p:set>
                                      <p:cBhvr>
                                        <p:cTn id="67"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8" dur="500"/>
                                        <p:tgtEl>
                                          <p:spTgt spid="2">
                                            <p:graphicEl>
                                              <a:dgm id="{19352A9B-ABA8-4B1D-BA66-0C1BD53D8556}"/>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71" dur="500"/>
                                        <p:tgtEl>
                                          <p:spTgt spid="2">
                                            <p:graphicEl>
                                              <a:dgm id="{A3CEF08D-DC7F-4D2F-85B3-E34880BCE56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left)">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left)">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376534" y="-64858"/>
            <a:ext cx="7614017" cy="707886"/>
          </a:xfrm>
          <a:prstGeom prst="rect">
            <a:avLst/>
          </a:prstGeom>
          <a:noFill/>
        </p:spPr>
        <p:txBody>
          <a:bodyPr wrap="square">
            <a:spAutoFit/>
            <a:scene3d>
              <a:camera prst="orthographicFront"/>
              <a:lightRig rig="threePt" dir="t"/>
            </a:scene3d>
            <a:sp3d extrusionH="57150">
              <a:bevelT w="57150" h="38100" prst="hardEdge"/>
            </a:sp3d>
          </a:bodyPr>
          <a:lstStyle/>
          <a:p>
            <a:pPr algn="ctr"/>
            <a:r>
              <a:rPr lang="nl-NL"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latin typeface="Calibri" panose="020F0502020204030204" pitchFamily="34" charset="0"/>
              </a:rPr>
              <a:t>DE HOUDING VAN JEZUS</a:t>
            </a:r>
            <a:r>
              <a:rPr lang="en"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latin typeface="Calibri" panose="020F0502020204030204" pitchFamily="34" charset="0"/>
              </a:rPr>
              <a:t> (2)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376534" y="689758"/>
            <a:ext cx="7614017" cy="1872853"/>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nl-NL" b="1" dirty="0">
                <a:effectLst>
                  <a:outerShdw blurRad="38100" dist="38100" dir="2700000" algn="tl">
                    <a:srgbClr val="000000">
                      <a:alpha val="43137"/>
                    </a:srgbClr>
                  </a:outerShdw>
                </a:effectLst>
                <a:latin typeface="Comic Sans MS" panose="030F0702030302020204" pitchFamily="66" charset="0"/>
              </a:rPr>
              <a:t>En buiten alle twijfel, groot is het geheimenis van de godsvrucht: God is geopenbaard in het vlees, is gerechtvaardigd in de Geest, is verschenen aan de engelen, is gepredikt onder de heidenen, is geloofd in de wereld, is opgenomen in heerlijkheid.</a:t>
            </a:r>
            <a:r>
              <a:rPr lang="en" b="1" dirty="0">
                <a:effectLst>
                  <a:outerShdw blurRad="38100" dist="38100" dir="2700000" algn="tl">
                    <a:srgbClr val="000000">
                      <a:alpha val="43137"/>
                    </a:srgbClr>
                  </a:outerShdw>
                </a:effectLst>
                <a:latin typeface="Comic Sans MS" panose="030F0702030302020204" pitchFamily="66" charset="0"/>
              </a:rPr>
              <a:t>”</a:t>
            </a:r>
            <a:br>
              <a:rPr lang="en" b="1" dirty="0">
                <a:effectLst>
                  <a:outerShdw blurRad="38100" dist="38100" dir="2700000" algn="tl">
                    <a:srgbClr val="000000">
                      <a:alpha val="43137"/>
                    </a:srgbClr>
                  </a:outerShdw>
                </a:effectLst>
                <a:latin typeface="Comic Sans MS" panose="030F0702030302020204" pitchFamily="66" charset="0"/>
              </a:rPr>
            </a:br>
            <a:r>
              <a:rPr lang="en" sz="1400" b="1" dirty="0">
                <a:effectLst>
                  <a:outerShdw blurRad="38100" dist="38100" dir="2700000" algn="tl">
                    <a:srgbClr val="000000">
                      <a:alpha val="43137"/>
                    </a:srgbClr>
                  </a:outerShdw>
                </a:effectLst>
                <a:latin typeface="Comic Sans MS" panose="030F0702030302020204" pitchFamily="66" charset="0"/>
              </a:rPr>
              <a:t>(</a:t>
            </a:r>
            <a:r>
              <a:rPr lang="nl-NL" sz="1400" b="1" dirty="0">
                <a:effectLst>
                  <a:outerShdw blurRad="38100" dist="38100" dir="2700000" algn="tl">
                    <a:srgbClr val="000000">
                      <a:alpha val="43137"/>
                    </a:srgbClr>
                  </a:outerShdw>
                </a:effectLst>
                <a:latin typeface="Comic Sans MS" panose="030F0702030302020204" pitchFamily="66" charset="0"/>
              </a:rPr>
              <a:t>1 </a:t>
            </a:r>
            <a:r>
              <a:rPr lang="nl-NL" sz="1400" b="1" dirty="0" err="1">
                <a:effectLst>
                  <a:outerShdw blurRad="38100" dist="38100" dir="2700000" algn="tl">
                    <a:srgbClr val="000000">
                      <a:alpha val="43137"/>
                    </a:srgbClr>
                  </a:outerShdw>
                </a:effectLst>
                <a:latin typeface="Comic Sans MS" panose="030F0702030302020204" pitchFamily="66" charset="0"/>
              </a:rPr>
              <a:t>Timoteüs</a:t>
            </a:r>
            <a:r>
              <a:rPr lang="nl-NL" sz="1400" b="1" dirty="0">
                <a:effectLst>
                  <a:outerShdw blurRad="38100" dist="38100" dir="2700000" algn="tl">
                    <a:srgbClr val="000000">
                      <a:alpha val="43137"/>
                    </a:srgbClr>
                  </a:outerShdw>
                </a:effectLst>
                <a:latin typeface="Comic Sans MS" panose="030F0702030302020204" pitchFamily="66" charset="0"/>
              </a:rPr>
              <a:t> 3:16</a:t>
            </a:r>
            <a:r>
              <a:rPr lang="en" sz="1400" b="1" dirty="0">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259766" y="2645074"/>
            <a:ext cx="7932233"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Christus' verbazingwekkende neerbuigendheid in het worden van een mens zal een studieonderwerp zijn voor de verloste gedurende de eeuwigheid.</a:t>
            </a:r>
            <a:endParaRPr lang="en" sz="2000" b="1" dirty="0">
              <a:latin typeface="Calibri" panose="020F0502020204030204" pitchFamily="34" charset="0"/>
            </a:endParaRP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683259"/>
            <a:ext cx="4077911" cy="6119927"/>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259765" y="5787523"/>
            <a:ext cx="7932236"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Dit voorbeeld roept ons op om onze egoïsme en onze wens om gediend te worden los te laten, en deze te vervangen door nederigheid en de bereidheid om anderen te dienen.</a:t>
            </a:r>
            <a:endParaRPr lang="en" sz="2000" b="1" dirty="0">
              <a:latin typeface="Calibri" panose="020F0502020204030204" pitchFamily="34" charset="0"/>
            </a:endParaRPr>
          </a:p>
        </p:txBody>
      </p:sp>
      <p:sp>
        <p:nvSpPr>
          <p:cNvPr id="9" name="CuadroTexto 8">
            <a:extLst>
              <a:ext uri="{FF2B5EF4-FFF2-40B4-BE49-F238E27FC236}">
                <a16:creationId xmlns:a16="http://schemas.microsoft.com/office/drawing/2014/main" id="{D1F28DD5-EE47-974C-57E3-B8590579ED5D}"/>
              </a:ext>
            </a:extLst>
          </p:cNvPr>
          <p:cNvSpPr txBox="1"/>
          <p:nvPr/>
        </p:nvSpPr>
        <p:spPr>
          <a:xfrm>
            <a:off x="4259766" y="4765362"/>
            <a:ext cx="793223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Jezus ging van universele suprematie naar absolute dienstbaarheid. Dit is precies het tegenovergestelde van wat Lucifer nastreefde, die, als dienaar, universele suprematie verlangde.</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259766" y="3705218"/>
            <a:ext cx="793223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Het is ongelooflijk dat het oneindige en eeuwige Wezen een eindig mens werd, onderworpen aan de dood. Dit is wat Paulus noemt "het mysterie van godsvrucht" (1 Tim. 3:16).</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53749E6F-D903-BCCF-2D4A-CD39AC6B8736}"/>
              </a:ext>
            </a:extLst>
          </p:cNvPr>
          <p:cNvSpPr txBox="1"/>
          <p:nvPr/>
        </p:nvSpPr>
        <p:spPr>
          <a:xfrm>
            <a:off x="1332250" y="97241"/>
            <a:ext cx="1576041" cy="383687"/>
          </a:xfrm>
          <a:prstGeom prst="roundRect">
            <a:avLst>
              <a:gd name="adj" fmla="val 45492"/>
            </a:avLst>
          </a:prstGeom>
          <a:solidFill>
            <a:srgbClr val="F84E05"/>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DEDF3"/>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noFill/>
                </a:ln>
                <a:solidFill>
                  <a:srgbClr val="FDEDF3"/>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P spid="2" grpId="0" animBg="1"/>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41</TotalTime>
  <Words>1279</Words>
  <Application>Microsoft Office PowerPoint</Application>
  <PresentationFormat>Panorámica</PresentationFormat>
  <Paragraphs>64</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10</vt:i4>
      </vt:variant>
    </vt:vector>
  </HeadingPairs>
  <TitlesOfParts>
    <vt:vector size="16" baseType="lpstr">
      <vt:lpstr>Constantia</vt:lpstr>
      <vt:lpstr>Arial</vt:lpstr>
      <vt:lpstr>Comic Sans MS</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68</cp:revision>
  <dcterms:created xsi:type="dcterms:W3CDTF">2025-12-31T11:02:26Z</dcterms:created>
  <dcterms:modified xsi:type="dcterms:W3CDTF">2026-01-23T06:32:50Z</dcterms:modified>
</cp:coreProperties>
</file>