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sldIdLst>
    <p:sldId id="257" r:id="rId4"/>
    <p:sldId id="31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1401D"/>
    <a:srgbClr val="E15C3A"/>
    <a:srgbClr val="EB3C13"/>
    <a:srgbClr val="F06643"/>
    <a:srgbClr val="9404C3"/>
    <a:srgbClr val="E8D5F0"/>
    <a:srgbClr val="E0E592"/>
    <a:srgbClr val="5A737C"/>
    <a:srgbClr val="D0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1" loCatId="picture" qsTypeId="urn:microsoft.com/office/officeart/2005/8/quickstyle/simple5#1" qsCatId="simple" csTypeId="urn:microsoft.com/office/officeart/2005/8/colors/colorful1#1" csCatId="colorful" phldr="1"/>
      <dgm:spPr/>
      <dgm:t>
        <a:bodyPr/>
        <a:lstStyle/>
        <a:p>
          <a:endParaRPr lang="es-ES"/>
        </a:p>
      </dgm:t>
    </dgm:pt>
    <dgm:pt modelId="{B8D218B3-F65D-4CFC-A0FD-051C19E77E79}">
      <dgm:prSet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Behoud eenheid (Fil. 2:14)</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F24DD0AD-CE6D-4425-A723-3CBEE9977EF1}" type="parTrans" cxnId="{6F729F63-B6AB-4261-A75C-4BA7FA0CBD32}">
      <dgm:prSet/>
      <dgm:spPr/>
      <dgm:t>
        <a:bodyPr/>
        <a:lstStyle/>
        <a:p>
          <a:endParaRPr lang="es-ES" sz="1800"/>
        </a:p>
      </dgm:t>
    </dgm:pt>
    <dgm:pt modelId="{7E4AC8DB-24F9-431B-A36E-F2F44C798536}" type="sibTrans" cxnId="{6F729F63-B6AB-4261-A75C-4BA7FA0CBD32}">
      <dgm:prSet/>
      <dgm:spPr/>
      <dgm:t>
        <a:bodyPr/>
        <a:lstStyle/>
        <a:p>
          <a:endParaRPr lang="es-ES" sz="1800"/>
        </a:p>
      </dgm:t>
    </dgm:pt>
    <dgm:pt modelId="{A8F4F8C1-79F7-4DA3-AD7F-C727F8B972C1}">
      <dgm:prSet phldr="0" custT="1"/>
      <dgm:spPr/>
      <dgm:t>
        <a:bodyPr vert="horz" wrap="square"/>
        <a:lstStyle/>
        <a:p>
          <a:pPr>
            <a:lnSpc>
              <a:spcPct val="100000"/>
            </a:lnSpc>
            <a:spcBef>
              <a:spcPct val="0"/>
            </a:spcBef>
            <a:spcAft>
              <a:spcPct val="35000"/>
            </a:spcAft>
          </a:pPr>
          <a:r>
            <a:rPr lang="nl-NL" sz="1800" b="1" dirty="0">
              <a:latin typeface="Calibri" panose="020F0502020204030204" pitchFamily="34" charset="0"/>
              <a:ea typeface="Calibri" panose="020F0502020204030204" pitchFamily="34" charset="0"/>
              <a:cs typeface="Calibri" panose="020F0502020204030204" pitchFamily="34" charset="0"/>
            </a:rPr>
            <a:t>Als we samenwerken, </a:t>
          </a: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mogen er geen </a:t>
          </a:r>
          <a:r>
            <a:rPr lang="nl-NL" sz="1800" b="1" dirty="0">
              <a:latin typeface="Calibri" panose="020F0502020204030204" pitchFamily="34" charset="0"/>
              <a:ea typeface="Calibri" panose="020F0502020204030204" pitchFamily="34" charset="0"/>
              <a:cs typeface="Calibri" panose="020F0502020204030204" pitchFamily="34" charset="0"/>
            </a:rPr>
            <a:t>roddels, kritiek, rivaliteiten of ruzies tussen ons zijn.</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BC24767B-8C79-4035-8CEF-527ABF1DC129}" type="parTrans" cxnId="{8CBFB795-2B0E-44BE-AD49-C05039070ADE}">
      <dgm:prSet/>
      <dgm:spPr/>
      <dgm:t>
        <a:bodyPr/>
        <a:lstStyle/>
        <a:p>
          <a:endParaRPr lang="es-ES" sz="1800"/>
        </a:p>
      </dgm:t>
    </dgm:pt>
    <dgm:pt modelId="{038FDCBF-CE56-478F-9762-3B0F71A0A1EC}" type="sibTrans" cxnId="{8CBFB795-2B0E-44BE-AD49-C05039070ADE}">
      <dgm:prSet/>
      <dgm:spPr/>
      <dgm:t>
        <a:bodyPr/>
        <a:lstStyle/>
        <a:p>
          <a:endParaRPr lang="es-ES" sz="1800"/>
        </a:p>
      </dgm:t>
    </dgm:pt>
    <dgm:pt modelId="{8F13B9EF-7C3D-4D73-81A6-38D115799957}">
      <dgm:prSet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Gedraag je onschuldig (Fil. 2:15)</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D7A33D29-882F-4DE7-A919-361C399A85B4}" type="parTrans" cxnId="{864B18AB-1560-419B-BB7E-3B7BAEDE0CCB}">
      <dgm:prSet/>
      <dgm:spPr/>
      <dgm:t>
        <a:bodyPr/>
        <a:lstStyle/>
        <a:p>
          <a:endParaRPr lang="es-ES" sz="1800"/>
        </a:p>
      </dgm:t>
    </dgm:pt>
    <dgm:pt modelId="{BE75C234-FBC4-459A-B1AB-99BC6A698030}" type="sibTrans" cxnId="{864B18AB-1560-419B-BB7E-3B7BAEDE0CCB}">
      <dgm:prSet/>
      <dgm:spPr/>
      <dgm:t>
        <a:bodyPr/>
        <a:lstStyle/>
        <a:p>
          <a:endParaRPr lang="es-ES" sz="1800"/>
        </a:p>
      </dgm:t>
    </dgm:pt>
    <dgm:pt modelId="{4AE1B839-9D75-49FC-83F0-722BDBF17955}">
      <dgm:prSet custT="1"/>
      <dgm:spPr/>
      <dgm:t>
        <a:bodyPr/>
        <a:lstStyle/>
        <a:p>
          <a:pPr>
            <a:lnSpc>
              <a:spcPct val="80000"/>
            </a:lnSpc>
          </a:pPr>
          <a:r>
            <a:rPr lang="nl-NL" sz="1800" b="1" dirty="0">
              <a:latin typeface="Calibri" panose="020F0502020204030204" pitchFamily="34" charset="0"/>
              <a:ea typeface="Calibri" panose="020F0502020204030204" pitchFamily="34" charset="0"/>
              <a:cs typeface="Calibri" panose="020F0502020204030204" pitchFamily="34" charset="0"/>
            </a:rPr>
            <a:t>Onze Vader met eenvoud gehoorzamen staat in schril contrast met het kwaad en de losbandigheid die overal om ons heen bestaan.</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4774350F-BA3F-4807-9765-F3AE907743C6}" type="parTrans" cxnId="{77F6135E-E1C7-4725-904F-82E6A0A28166}">
      <dgm:prSet/>
      <dgm:spPr/>
      <dgm:t>
        <a:bodyPr/>
        <a:lstStyle/>
        <a:p>
          <a:endParaRPr lang="es-ES" sz="1800"/>
        </a:p>
      </dgm:t>
    </dgm:pt>
    <dgm:pt modelId="{5367268C-47C1-4E92-91CE-F91AF96E16B5}" type="sibTrans" cxnId="{77F6135E-E1C7-4725-904F-82E6A0A28166}">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Trouw zijn aan het Woord van God (Fil. 2:16)</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B2ADB5BB-25D8-4CD2-851B-A986E0C3FA0B}" type="parTrans" cxnId="{A4D6C1F5-371E-47AE-8D59-13CBCF7DC291}">
      <dgm:prSet/>
      <dgm:spPr/>
      <dgm:t>
        <a:bodyPr/>
        <a:lstStyle/>
        <a:p>
          <a:endParaRPr lang="es-ES" sz="1800"/>
        </a:p>
      </dgm:t>
    </dgm:pt>
    <dgm:pt modelId="{C81402C2-7D8D-47C9-B73D-7D9A6A0A2153}" type="sibTrans" cxnId="{A4D6C1F5-371E-47AE-8D59-13CBCF7DC291}">
      <dgm:prSet/>
      <dgm:spPr/>
      <dgm:t>
        <a:bodyPr/>
        <a:lstStyle/>
        <a:p>
          <a:endParaRPr lang="es-ES" sz="1800"/>
        </a:p>
      </dgm:t>
    </dgm:pt>
    <dgm:pt modelId="{57EE0F82-6A25-4944-9E83-D989DD5B276D}">
      <dgm:prSet custT="1"/>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Onze daden en ons denken moeten in overeenstemming zijn met wat de Bijbel leert</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C4C774AF-AD51-4633-9BA0-BEEE26985739}" type="parTrans" cxnId="{86836FBB-FDE5-4551-B8B2-84874FE2812B}">
      <dgm:prSet/>
      <dgm:spPr/>
      <dgm:t>
        <a:bodyPr/>
        <a:lstStyle/>
        <a:p>
          <a:endParaRPr lang="es-ES" sz="1800"/>
        </a:p>
      </dgm:t>
    </dgm:pt>
    <dgm:pt modelId="{E8F19191-2C8E-47A5-B206-D58078937791}" type="sibTrans" cxnId="{86836FBB-FDE5-4551-B8B2-84874FE2812B}">
      <dgm:prSet/>
      <dgm:spPr/>
      <dgm:t>
        <a:bodyPr/>
        <a:lstStyle/>
        <a:p>
          <a:endParaRPr lang="es-ES" sz="18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09623437-CC8D-4A5A-A032-2CF12EFA4D3F}" type="presOf" srcId="{B8D218B3-F65D-4CFC-A0FD-051C19E77E79}" destId="{005260F8-7B30-470E-AA28-FCEB93406D5D}" srcOrd="0" destOrd="0" presId="urn:microsoft.com/office/officeart/2008/layout/TitlePictureLineup#1"/>
    <dgm:cxn modelId="{948BB838-0B8C-4106-BD42-BAC8DE4A63F1}" type="presOf" srcId="{B2EAAED4-506D-493C-A31B-92CA7847C081}" destId="{2E811DF2-F3C4-4512-A907-06319FA32221}" srcOrd="0" destOrd="0" presId="urn:microsoft.com/office/officeart/2008/layout/TitlePictureLineup#1"/>
    <dgm:cxn modelId="{77F6135E-E1C7-4725-904F-82E6A0A28166}" srcId="{8F13B9EF-7C3D-4D73-81A6-38D115799957}" destId="{4AE1B839-9D75-49FC-83F0-722BDBF17955}" srcOrd="0" destOrd="0" parTransId="{4774350F-BA3F-4807-9765-F3AE907743C6}" sibTransId="{5367268C-47C1-4E92-91CE-F91AF96E16B5}"/>
    <dgm:cxn modelId="{6F729F63-B6AB-4261-A75C-4BA7FA0CBD32}" srcId="{B0D07D7C-B5CD-459F-BD11-0361D1F01132}" destId="{B8D218B3-F65D-4CFC-A0FD-051C19E77E79}" srcOrd="0" destOrd="0" parTransId="{F24DD0AD-CE6D-4425-A723-3CBEE9977EF1}" sibTransId="{7E4AC8DB-24F9-431B-A36E-F2F44C798536}"/>
    <dgm:cxn modelId="{F57CA764-4594-44EA-AC7D-FE268EC20143}" type="presOf" srcId="{57EE0F82-6A25-4944-9E83-D989DD5B276D}" destId="{083980AE-3F0B-4B5A-8608-E2875A2DB327}" srcOrd="0" destOrd="0" presId="urn:microsoft.com/office/officeart/2008/layout/TitlePictureLineup#1"/>
    <dgm:cxn modelId="{C657D765-1ACF-49C9-9B09-5E3DA6459933}" type="presOf" srcId="{4AE1B839-9D75-49FC-83F0-722BDBF17955}" destId="{65AC557A-1213-46C1-8A5C-30C5FAED6ED4}" srcOrd="0" destOrd="0" presId="urn:microsoft.com/office/officeart/2008/layout/TitlePictureLineup#1"/>
    <dgm:cxn modelId="{8CBFB795-2B0E-44BE-AD49-C05039070ADE}" srcId="{B8D218B3-F65D-4CFC-A0FD-051C19E77E79}" destId="{A8F4F8C1-79F7-4DA3-AD7F-C727F8B972C1}" srcOrd="0" destOrd="0" parTransId="{BC24767B-8C79-4035-8CEF-527ABF1DC129}" sibTransId="{038FDCBF-CE56-478F-9762-3B0F71A0A1EC}"/>
    <dgm:cxn modelId="{3D176498-C9FF-40E1-8496-DD8FC04A86C9}" type="presOf" srcId="{B0D07D7C-B5CD-459F-BD11-0361D1F01132}" destId="{FFAB9AD1-5D21-498A-90A8-0367D2E12C5C}" srcOrd="0" destOrd="0" presId="urn:microsoft.com/office/officeart/2008/layout/TitlePictureLineup#1"/>
    <dgm:cxn modelId="{864B18AB-1560-419B-BB7E-3B7BAEDE0CCB}" srcId="{B0D07D7C-B5CD-459F-BD11-0361D1F01132}" destId="{8F13B9EF-7C3D-4D73-81A6-38D115799957}" srcOrd="1" destOrd="0" parTransId="{D7A33D29-882F-4DE7-A919-361C399A85B4}" sibTransId="{BE75C234-FBC4-459A-B1AB-99BC6A698030}"/>
    <dgm:cxn modelId="{86836FBB-FDE5-4551-B8B2-84874FE2812B}" srcId="{B2EAAED4-506D-493C-A31B-92CA7847C081}" destId="{57EE0F82-6A25-4944-9E83-D989DD5B276D}" srcOrd="0" destOrd="0" parTransId="{C4C774AF-AD51-4633-9BA0-BEEE26985739}" sibTransId="{E8F19191-2C8E-47A5-B206-D58078937791}"/>
    <dgm:cxn modelId="{5E6780E0-9EF1-426A-B789-6A0B06BE8F49}" type="presOf" srcId="{A8F4F8C1-79F7-4DA3-AD7F-C727F8B972C1}" destId="{3FD6ED73-D0F2-4D58-BC16-C77EE9FD655A}" srcOrd="0" destOrd="0" presId="urn:microsoft.com/office/officeart/2008/layout/TitlePictureLineup#1"/>
    <dgm:cxn modelId="{A4D6C1F5-371E-47AE-8D59-13CBCF7DC291}" srcId="{B0D07D7C-B5CD-459F-BD11-0361D1F01132}" destId="{B2EAAED4-506D-493C-A31B-92CA7847C081}" srcOrd="2" destOrd="0" parTransId="{B2ADB5BB-25D8-4CD2-851B-A986E0C3FA0B}" sibTransId="{C81402C2-7D8D-47C9-B73D-7D9A6A0A2153}"/>
    <dgm:cxn modelId="{E689E7F9-71BD-4BE7-9F36-B607BF860608}" type="presOf" srcId="{8F13B9EF-7C3D-4D73-81A6-38D115799957}" destId="{F0371C59-4F87-4DBD-9EC4-342D3DF794AF}" srcOrd="0" destOrd="0" presId="urn:microsoft.com/office/officeart/2008/layout/TitlePictureLineup#1"/>
    <dgm:cxn modelId="{11CEFF24-B328-4CF9-8BC1-4DB868822795}" type="presParOf" srcId="{FFAB9AD1-5D21-498A-90A8-0367D2E12C5C}" destId="{48063ED8-A635-461F-86DA-E22AC266976F}" srcOrd="0" destOrd="0" presId="urn:microsoft.com/office/officeart/2008/layout/TitlePictureLineup#1"/>
    <dgm:cxn modelId="{552FA451-36B9-4D39-B758-1645159FA387}" type="presParOf" srcId="{48063ED8-A635-461F-86DA-E22AC266976F}" destId="{4A452F6F-4B99-4272-BEC2-4EAFBD9409F4}" srcOrd="0" destOrd="0" presId="urn:microsoft.com/office/officeart/2008/layout/TitlePictureLineup#1"/>
    <dgm:cxn modelId="{A170AC85-D8A4-405E-863C-6C20A6F45398}" type="presParOf" srcId="{48063ED8-A635-461F-86DA-E22AC266976F}" destId="{EDA97946-C8AC-47C0-9915-6179CBB0BB13}" srcOrd="1" destOrd="0" presId="urn:microsoft.com/office/officeart/2008/layout/TitlePictureLineup#1"/>
    <dgm:cxn modelId="{AD6E6CB5-F309-4D88-893C-A0404E777988}" type="presParOf" srcId="{48063ED8-A635-461F-86DA-E22AC266976F}" destId="{3FD6ED73-D0F2-4D58-BC16-C77EE9FD655A}" srcOrd="2" destOrd="0" presId="urn:microsoft.com/office/officeart/2008/layout/TitlePictureLineup#1"/>
    <dgm:cxn modelId="{B17C589E-65AB-4FD1-8AF8-329FBD1B3D2D}" type="presParOf" srcId="{48063ED8-A635-461F-86DA-E22AC266976F}" destId="{005260F8-7B30-470E-AA28-FCEB93406D5D}" srcOrd="3" destOrd="0" presId="urn:microsoft.com/office/officeart/2008/layout/TitlePictureLineup#1"/>
    <dgm:cxn modelId="{57C2B65D-34A4-49E3-A052-155BD802AD3B}" type="presParOf" srcId="{FFAB9AD1-5D21-498A-90A8-0367D2E12C5C}" destId="{1725A13B-8CCF-468D-880B-35A3CA369DCC}" srcOrd="1" destOrd="0" presId="urn:microsoft.com/office/officeart/2008/layout/TitlePictureLineup#1"/>
    <dgm:cxn modelId="{F7234590-17D8-4268-906D-97A6EC2005B9}" type="presParOf" srcId="{FFAB9AD1-5D21-498A-90A8-0367D2E12C5C}" destId="{567B367D-0D04-4C50-9522-FC4878237EB4}" srcOrd="2" destOrd="0" presId="urn:microsoft.com/office/officeart/2008/layout/TitlePictureLineup#1"/>
    <dgm:cxn modelId="{750D943E-53FC-4CAA-8438-8F802DE7D976}" type="presParOf" srcId="{567B367D-0D04-4C50-9522-FC4878237EB4}" destId="{1FC1ACCF-0605-4F01-87E7-E6DD7A7807A9}" srcOrd="0" destOrd="0" presId="urn:microsoft.com/office/officeart/2008/layout/TitlePictureLineup#1"/>
    <dgm:cxn modelId="{664952BA-107B-4F86-AB56-C1D0A26DC372}" type="presParOf" srcId="{567B367D-0D04-4C50-9522-FC4878237EB4}" destId="{A3359CDB-09D8-48D6-B1A2-9336A1E66799}" srcOrd="1" destOrd="0" presId="urn:microsoft.com/office/officeart/2008/layout/TitlePictureLineup#1"/>
    <dgm:cxn modelId="{A4D69D1D-D51F-406F-93E2-E1FC2E7519AB}" type="presParOf" srcId="{567B367D-0D04-4C50-9522-FC4878237EB4}" destId="{65AC557A-1213-46C1-8A5C-30C5FAED6ED4}" srcOrd="2" destOrd="0" presId="urn:microsoft.com/office/officeart/2008/layout/TitlePictureLineup#1"/>
    <dgm:cxn modelId="{5176A500-861D-4D14-B40E-A868510A0545}" type="presParOf" srcId="{567B367D-0D04-4C50-9522-FC4878237EB4}" destId="{F0371C59-4F87-4DBD-9EC4-342D3DF794AF}" srcOrd="3" destOrd="0" presId="urn:microsoft.com/office/officeart/2008/layout/TitlePictureLineup#1"/>
    <dgm:cxn modelId="{D378A4DB-3DB8-4303-B7A8-A75A16851C84}" type="presParOf" srcId="{FFAB9AD1-5D21-498A-90A8-0367D2E12C5C}" destId="{BFB1D35E-63F0-44C6-BA35-7D6F3F242456}" srcOrd="3" destOrd="0" presId="urn:microsoft.com/office/officeart/2008/layout/TitlePictureLineup#1"/>
    <dgm:cxn modelId="{328EEABA-BCCA-46B9-890F-B2928169B768}" type="presParOf" srcId="{FFAB9AD1-5D21-498A-90A8-0367D2E12C5C}" destId="{41E727D5-902B-4745-9B62-5B0FD1F4FF44}" srcOrd="4" destOrd="0" presId="urn:microsoft.com/office/officeart/2008/layout/TitlePictureLineup#1"/>
    <dgm:cxn modelId="{709CCE64-4A9F-4D87-B387-100B0FAF7F85}" type="presParOf" srcId="{41E727D5-902B-4745-9B62-5B0FD1F4FF44}" destId="{B7601F9C-0C9A-46F1-A8E3-B33234CD3938}" srcOrd="0" destOrd="0" presId="urn:microsoft.com/office/officeart/2008/layout/TitlePictureLineup#1"/>
    <dgm:cxn modelId="{04803D65-F3CE-421E-B2CE-75E51930A0DB}" type="presParOf" srcId="{41E727D5-902B-4745-9B62-5B0FD1F4FF44}" destId="{0F77C533-51C8-4753-ADB2-F8E85ED79FB9}" srcOrd="1" destOrd="0" presId="urn:microsoft.com/office/officeart/2008/layout/TitlePictureLineup#1"/>
    <dgm:cxn modelId="{BDF31C24-0379-4425-A9EF-7C83F73194EF}" type="presParOf" srcId="{41E727D5-902B-4745-9B62-5B0FD1F4FF44}" destId="{083980AE-3F0B-4B5A-8608-E2875A2DB327}" srcOrd="2" destOrd="0" presId="urn:microsoft.com/office/officeart/2008/layout/TitlePictureLineup#1"/>
    <dgm:cxn modelId="{2A327DDD-8233-4081-B5E3-66FD52C60CB8}" type="presParOf" srcId="{41E727D5-902B-4745-9B62-5B0FD1F4FF44}" destId="{2E811DF2-F3C4-4512-A907-06319FA32221}" srcOrd="3" destOrd="0" presId="urn:microsoft.com/office/officeart/2008/layout/TitlePictureLineup#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bwMode="white">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10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Als we samenwerken, </a:t>
          </a: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mogen er geen </a:t>
          </a:r>
          <a:r>
            <a:rPr lang="nl-NL" sz="1800" b="1" kern="1200" dirty="0">
              <a:latin typeface="Calibri" panose="020F0502020204030204" pitchFamily="34" charset="0"/>
              <a:ea typeface="Calibri" panose="020F0502020204030204" pitchFamily="34" charset="0"/>
              <a:cs typeface="Calibri" panose="020F0502020204030204" pitchFamily="34" charset="0"/>
            </a:rPr>
            <a:t>roddels, kritiek, rivaliteiten of ruzies tussen ons zijn.</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779612" y="2265318"/>
        <a:ext cx="2232009" cy="1940489"/>
      </dsp:txXfrm>
    </dsp:sp>
    <dsp:sp modelId="{005260F8-7B30-470E-AA28-FCEB93406D5D}">
      <dsp:nvSpPr>
        <dsp:cNvPr id="0" name=""/>
        <dsp:cNvSpPr/>
      </dsp:nvSpPr>
      <dsp:spPr bwMode="white">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Behoud eenheid (Fil. 2:14)</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bwMode="white">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8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Onze Vader met eenvoud gehoorzamen staat in schril contrast met het kwaad en de losbandigheid die overal om ons heen bestaan.</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4581030" y="2265318"/>
        <a:ext cx="2232009" cy="1940489"/>
      </dsp:txXfrm>
    </dsp:sp>
    <dsp:sp modelId="{F0371C59-4F87-4DBD-9EC4-342D3DF794AF}">
      <dsp:nvSpPr>
        <dsp:cNvPr id="0" name=""/>
        <dsp:cNvSpPr/>
      </dsp:nvSpPr>
      <dsp:spPr bwMode="white">
        <a:xfrm>
          <a:off x="399975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Gedraag je onschuldig (Fil. 2:15)</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999755"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bwMode="white">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Onze daden en ons denken moeten in overeenstemming zijn met wat de Bijbel leert</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8382448" y="2265318"/>
        <a:ext cx="2232009" cy="1940489"/>
      </dsp:txXfrm>
    </dsp:sp>
    <dsp:sp modelId="{2E811DF2-F3C4-4512-A907-06319FA32221}">
      <dsp:nvSpPr>
        <dsp:cNvPr id="0" name=""/>
        <dsp:cNvSpPr/>
      </dsp:nvSpPr>
      <dsp:spPr bwMode="white">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Trouw zijn aan het Woord van God (Fil. 2:16)</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1">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nodeVertAlign" val="t"/>
          <dgm:param type="vertAlign" val="mid"/>
          <dgm:param type="horzAlign" val="ctr"/>
          <dgm:param type="fallback" val="1D"/>
        </dgm:alg>
      </dgm:if>
      <dgm:else name="Name3">
        <dgm:alg type="lin">
          <dgm:param type="linDir" val="fromR"/>
          <dgm:param type="nodeVertAlign" val="t"/>
          <dgm:param type="vertAlign" val="mid"/>
          <dgm:param type="horzAlign" val="ctr"/>
          <dgm:param type="fallback" val="1D"/>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stBulletLvl" val="1"/>
                      <dgm:param type="txAnchorVert" val="t"/>
                    </dgm:alg>
                  </dgm:if>
                  <dgm:else name="Name12">
                    <dgm:alg type="tx">
                      <dgm:param type="shpTxLTRAlignCh" val="l"/>
                      <dgm:param type="shpTxRTLAlignCh" val="r"/>
                      <dgm:param type="stBulletLvl" val="1"/>
                      <dgm:param type="txAnchorVert" val="t"/>
                    </dgm:alg>
                  </dgm:else>
                </dgm:choose>
              </dgm:if>
              <dgm:else name="Name13">
                <dgm:choose name="Name14">
                  <dgm:if name="Name15" func="var" arg="dir" op="equ" val="norm">
                    <dgm:alg type="tx">
                      <dgm:param type="shpTxLTRAlignCh" val="l"/>
                      <dgm:param type="shpTxRTLAlignCh" val="r"/>
                      <dgm:param type="stBulletLvl" val="2"/>
                      <dgm:param type="txAnchorVert" val="t"/>
                    </dgm:alg>
                  </dgm:if>
                  <dgm:else name="Name16">
                    <dgm:alg type="tx">
                      <dgm:param type="shpTxLTRAlignCh" val="l"/>
                      <dgm:param type="shpTxRTLAlignCh" val="r"/>
                      <dgm:param type="stBulletLvl" val="2"/>
                      <dgm:param type="txAnchorVert" val="t"/>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6" name="Marcador de pie de página 5"/>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8" name="Marcador de pie de página 7"/>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9" name="Marcador de número de diapositiva 8"/>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4" name="Marcador de pie de página 3"/>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5" name="Marcador de número de diapositiva 4"/>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3" name="Marcador de pie de página 2"/>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4" name="Marcador de número de diapositiva 3"/>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6" name="Marcador de pie de página 5"/>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6" name="Marcador de pie de página 5"/>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30/01/2026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30/01/2026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hasCustomPrompt="1"/>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hasCustomPrompt="1"/>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30/01/2026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30/01/2026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30/01/2026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30/01/2026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30/01/2026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6" name="Marcador de pie de página 5"/>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8" name="Marcador de pie de página 7"/>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9" name="Marcador de número de diapositiva 8"/>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4" name="Marcador de pie de página 3"/>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5" name="Marcador de número de diapositiva 4"/>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3" name="Marcador de pie de página 2"/>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4" name="Marcador de número de diapositiva 3"/>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6" name="Marcador de pie de página 5"/>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lvl1pPr>
              <a:defRPr>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6" name="Marcador de pie de página 5"/>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p:cNvSpPr>
            <a:spLocks noGrp="1"/>
          </p:cNvSpPr>
          <p:nvPr>
            <p:ph type="sldNum" sz="quarter" idx="12"/>
          </p:nvPr>
        </p:nvSpPr>
        <p:spPr/>
        <p:txBody>
          <a:bodyPr/>
          <a:lstStyle>
            <a:lvl1pPr>
              <a:defRPr>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pPr>
              <a:defRPr/>
            </a:pPr>
            <a:fld id="{2CE61FE6-2AB8-475A-84D7-EC356C3B17F0}" type="datetimeFigureOut">
              <a:rPr lang="es-ES" smtClean="0">
                <a:solidFill>
                  <a:prstClr val="black">
                    <a:tint val="82000"/>
                  </a:prstClr>
                </a:solidFill>
              </a:rPr>
              <a:t>30/01/2026</a:t>
            </a:fld>
            <a:endParaRPr lang="es-ES" dirty="0">
              <a:solidFill>
                <a:prstClr val="black">
                  <a:tint val="82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pPr>
              <a:defRPr/>
            </a:pPr>
            <a:fld id="{DF7F1E2D-0425-4992-A264-145DF795F3A0}" type="slidenum">
              <a:rPr lang="es-ES" smtClean="0">
                <a:solidFill>
                  <a:prstClr val="black">
                    <a:tint val="82000"/>
                  </a:prstClr>
                </a:solidFill>
              </a:rPr>
              <a:t>‹Nº›</a:t>
            </a:fld>
            <a:endParaRPr lang="es-ES" dirty="0">
              <a:solidFill>
                <a:prstClr val="black">
                  <a:tint val="82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30/01/2026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3.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3" name="Imagen 2"/>
          <p:cNvPicPr>
            <a:picLocks noGrp="1" noRot="1" noChangeAspect="1" noMove="1" noResize="1" noEditPoints="1" noAdjustHandles="1" noChangeArrowheads="1" noChangeShapeType="1" noCrop="1"/>
          </p:cNvPicPr>
          <p:nvPr/>
        </p:nvPicPr>
        <p:blipFill>
          <a:blip r:embed="rId2" cstate="email"/>
          <a:srcRect/>
          <a:stretch>
            <a:fill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p:cNvPicPr>
            <a:picLocks noGrp="1" noRot="1" noChangeAspect="1" noMove="1" noResize="1" noEditPoints="1" noAdjustHandles="1" noChangeArrowheads="1" noChangeShapeType="1" noCrop="1"/>
          </p:cNvPicPr>
          <p:nvPr/>
        </p:nvPicPr>
        <p:blipFill rotWithShape="1">
          <a:blip r:embed="rId3" cstate="email"/>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p:cNvPicPr>
            <a:picLocks noGrp="1" noRot="1" noChangeAspect="1" noMove="1" noResize="1" noEditPoints="1" noAdjustHandles="1" noChangeArrowheads="1" noChangeShapeType="1" noCrop="1"/>
          </p:cNvPicPr>
          <p:nvPr/>
        </p:nvPicPr>
        <p:blipFill rotWithShape="1">
          <a:blip r:embed="rId4" cstate="email"/>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p:cNvSpPr txBox="1"/>
          <p:nvPr/>
        </p:nvSpPr>
        <p:spPr>
          <a:xfrm>
            <a:off x="5032799" y="3945494"/>
            <a:ext cx="6986203" cy="2465483"/>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lvl="0" algn="ctr">
              <a:lnSpc>
                <a:spcPct val="150000"/>
              </a:lnSpc>
              <a:defRPr/>
            </a:pPr>
            <a:r>
              <a:rPr lang="nl-NL" sz="5400" b="1" dirty="0">
                <a:ln w="22225">
                  <a:noFill/>
                  <a:prstDash val="solid"/>
                </a:ln>
                <a:solidFill>
                  <a:srgbClr val="9900CC">
                    <a:lumMod val="40000"/>
                    <a:lumOff val="60000"/>
                  </a:srgbClr>
                </a:solidFill>
                <a:effectLst>
                  <a:reflection blurRad="6350" stA="55000" endA="300" endPos="45500" dir="5400000" sy="-100000" algn="bl" rotWithShape="0"/>
                </a:effectLst>
                <a:latin typeface="Calibri" panose="020F0502020204030204" pitchFamily="34" charset="0"/>
              </a:rPr>
              <a:t>STRALEND ALS</a:t>
            </a:r>
          </a:p>
          <a:p>
            <a:pPr lvl="0" algn="ctr">
              <a:lnSpc>
                <a:spcPct val="150000"/>
              </a:lnSpc>
              <a:defRPr/>
            </a:pPr>
            <a:r>
              <a:rPr lang="nl-NL" sz="5400" b="1" dirty="0">
                <a:ln w="22225">
                  <a:noFill/>
                  <a:prstDash val="solid"/>
                </a:ln>
                <a:solidFill>
                  <a:srgbClr val="9900CC">
                    <a:lumMod val="40000"/>
                    <a:lumOff val="60000"/>
                  </a:srgbClr>
                </a:solidFill>
                <a:effectLst>
                  <a:reflection blurRad="6350" stA="55000" endA="300" endPos="45500" dir="5400000" sy="-100000" algn="bl" rotWithShape="0"/>
                </a:effectLst>
                <a:latin typeface="Calibri" panose="020F0502020204030204" pitchFamily="34" charset="0"/>
              </a:rPr>
              <a:t>LICHTEN IN DE NACHT</a:t>
            </a:r>
            <a:endParaRPr kumimoji="0" lang="en-GB"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Calibri" panose="020F0502020204030204" pitchFamily="34" charset="0"/>
              <a:ea typeface="+mn-ea"/>
              <a:cs typeface="+mn-cs"/>
            </a:endParaRPr>
          </a:p>
        </p:txBody>
      </p:sp>
      <p:sp>
        <p:nvSpPr>
          <p:cNvPr id="4" name="CuadroTexto 3"/>
          <p:cNvSpPr txBox="1"/>
          <p:nvPr/>
        </p:nvSpPr>
        <p:spPr>
          <a:xfrm>
            <a:off x="9784291" y="0"/>
            <a:ext cx="2407710" cy="338554"/>
          </a:xfrm>
          <a:prstGeom prst="rect">
            <a:avLst/>
          </a:prstGeom>
          <a:noFill/>
        </p:spPr>
        <p:txBody>
          <a:bodyPr wrap="none" rtlCol="0">
            <a:spAutoFit/>
          </a:bodyPr>
          <a:lstStyle/>
          <a:p>
            <a:pPr lvl="0" algn="r">
              <a:defRPr/>
            </a:pPr>
            <a:r>
              <a:rPr lang="nl-NL" sz="1600" b="1" dirty="0">
                <a:solidFill>
                  <a:srgbClr val="FCF6CB"/>
                </a:solidFill>
                <a:effectLst>
                  <a:outerShdw blurRad="38100" dist="38100" dir="2700000" algn="tl">
                    <a:srgbClr val="000000">
                      <a:alpha val="43137"/>
                    </a:srgbClr>
                  </a:outerShdw>
                </a:effectLst>
                <a:latin typeface="Calibri" panose="020F0502020204030204" pitchFamily="34" charset="0"/>
              </a:rPr>
              <a:t>Les 5 voor 31 januari 2024</a:t>
            </a:r>
            <a:endParaRPr kumimoji="0" lang="en-GB"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7747819" y="-3411"/>
            <a:ext cx="4444181" cy="76944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nl-NL" sz="4400" b="1"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latin typeface="Calibri" panose="020F0502020204030204" pitchFamily="34" charset="0"/>
              </a:rPr>
              <a:t>EPAFRODITUS</a:t>
            </a:r>
            <a:endParaRPr kumimoji="0" lang="en-GB"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Calibri" panose="020F0502020204030204" pitchFamily="34" charset="0"/>
              <a:ea typeface="+mn-ea"/>
              <a:cs typeface="+mn-cs"/>
            </a:endParaRPr>
          </a:p>
        </p:txBody>
      </p:sp>
      <p:sp>
        <p:nvSpPr>
          <p:cNvPr id="5" name="CuadroTexto 4"/>
          <p:cNvSpPr txBox="1"/>
          <p:nvPr/>
        </p:nvSpPr>
        <p:spPr>
          <a:xfrm>
            <a:off x="333375" y="120373"/>
            <a:ext cx="7262043" cy="923330"/>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defRPr/>
            </a:pPr>
            <a:r>
              <a:rPr kumimoji="0" lang="en-GB"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lang="nl-NL" b="1" dirty="0">
                <a:solidFill>
                  <a:srgbClr val="9900CC">
                    <a:lumMod val="75000"/>
                  </a:srgbClr>
                </a:solidFill>
                <a:latin typeface="Comic Sans MS" panose="030F0702030302020204" pitchFamily="66" charset="0"/>
              </a:rPr>
              <a:t>Ik heb het echter nodig geacht </a:t>
            </a:r>
            <a:r>
              <a:rPr lang="nl-NL" b="1" dirty="0" err="1">
                <a:solidFill>
                  <a:srgbClr val="9900CC">
                    <a:lumMod val="75000"/>
                  </a:srgbClr>
                </a:solidFill>
                <a:latin typeface="Comic Sans MS" panose="030F0702030302020204" pitchFamily="66" charset="0"/>
              </a:rPr>
              <a:t>Epafroditus</a:t>
            </a:r>
            <a:r>
              <a:rPr lang="nl-NL" b="1" dirty="0">
                <a:solidFill>
                  <a:srgbClr val="9900CC">
                    <a:lumMod val="75000"/>
                  </a:srgbClr>
                </a:solidFill>
                <a:latin typeface="Comic Sans MS" panose="030F0702030302020204" pitchFamily="66" charset="0"/>
              </a:rPr>
              <a:t> naar u toe te sturen, mijn broeder, medearbeider en medestrijder, en uw gezant en dienaar in wat ik nodig had</a:t>
            </a:r>
            <a:r>
              <a:rPr kumimoji="0" lang="en-GB"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a:t>
            </a:r>
            <a:r>
              <a:rPr lang="nl-NL" sz="1400" b="1" dirty="0">
                <a:solidFill>
                  <a:srgbClr val="9900CC">
                    <a:lumMod val="75000"/>
                  </a:srgbClr>
                </a:solidFill>
                <a:latin typeface="Comic Sans MS" panose="030F0702030302020204" pitchFamily="66" charset="0"/>
              </a:rPr>
              <a:t>(Filippenzen 2:25)</a:t>
            </a:r>
            <a:endParaRPr kumimoji="0" lang="en-GB"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endParaRPr>
          </a:p>
        </p:txBody>
      </p:sp>
      <p:sp>
        <p:nvSpPr>
          <p:cNvPr id="6" name="CuadroTexto 5"/>
          <p:cNvSpPr txBox="1"/>
          <p:nvPr/>
        </p:nvSpPr>
        <p:spPr>
          <a:xfrm>
            <a:off x="86400" y="1341304"/>
            <a:ext cx="9345599" cy="1323439"/>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Toen de Filippenzen hoorden dat Paulus gevangen zat in Rome, besloten ze hem hulp te sturen om in zijn behoeften te voorzien (huur, voedsel, kleding, enzovoort). Epafroditus was verantwoordelijk voor het brengen van deze hulp aan de apostel</a:t>
            </a:r>
            <a:br>
              <a:rPr lang="nl-NL" sz="2000" b="1" dirty="0">
                <a:solidFill>
                  <a:prstClr val="black"/>
                </a:solidFill>
                <a:latin typeface="Calibri" panose="020F0502020204030204" pitchFamily="34" charset="0"/>
              </a:rPr>
            </a:br>
            <a:r>
              <a:rPr lang="nl-NL" sz="2000" b="1" dirty="0">
                <a:solidFill>
                  <a:prstClr val="black"/>
                </a:solidFill>
                <a:latin typeface="Calibri" panose="020F0502020204030204" pitchFamily="34" charset="0"/>
              </a:rPr>
              <a:t>(Fil. 4:18; 2:25).</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7" name="Imagen 6"/>
          <p:cNvPicPr>
            <a:picLocks noChangeAspect="1"/>
          </p:cNvPicPr>
          <p:nvPr/>
        </p:nvPicPr>
        <p:blipFill>
          <a:blip r:embed="rId3" cstate="email"/>
          <a:stretch>
            <a:fillRect/>
          </a:stretch>
        </p:blipFill>
        <p:spPr>
          <a:xfrm>
            <a:off x="193163" y="3709235"/>
            <a:ext cx="2470837" cy="2878378"/>
          </a:xfrm>
          <a:prstGeom prst="round2DiagRect">
            <a:avLst>
              <a:gd name="adj1" fmla="val 16667"/>
              <a:gd name="adj2" fmla="val 12987"/>
            </a:avLst>
          </a:prstGeom>
          <a:ln w="38100" cap="sq">
            <a:solidFill>
              <a:srgbClr val="9F8C4A"/>
            </a:solidFill>
            <a:miter lim="800000"/>
            <a:headEnd/>
            <a:tailEnd/>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Lst>
          </a:blip>
          <a:srcRect l="-128"/>
          <a:stretch>
            <a:fillRect/>
          </a:stretch>
        </p:blipFill>
        <p:spPr>
          <a:xfrm>
            <a:off x="8503201" y="4652220"/>
            <a:ext cx="3495636" cy="1987399"/>
          </a:xfrm>
          <a:prstGeom prst="round2DiagRect">
            <a:avLst>
              <a:gd name="adj1" fmla="val 0"/>
              <a:gd name="adj2" fmla="val 19326"/>
            </a:avLst>
          </a:prstGeom>
          <a:solidFill>
            <a:srgbClr val="D87D2F"/>
          </a:solidFill>
          <a:ln w="38100" cap="sq">
            <a:solidFill>
              <a:srgbClr val="E28537"/>
            </a:solidFill>
            <a:miter lim="800000"/>
            <a:headEnd/>
            <a:tailEnd/>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p:cNvPicPr>
            <a:picLocks noChangeAspect="1"/>
          </p:cNvPicPr>
          <p:nvPr/>
        </p:nvPicPr>
        <p:blipFill>
          <a:blip r:embed="rId6" cstate="email"/>
          <a:stretch>
            <a:fillRect/>
          </a:stretch>
        </p:blipFill>
        <p:spPr>
          <a:xfrm>
            <a:off x="9501064" y="1509073"/>
            <a:ext cx="2497773" cy="2982416"/>
          </a:xfrm>
          <a:prstGeom prst="round2DiagRect">
            <a:avLst>
              <a:gd name="adj1" fmla="val 16667"/>
              <a:gd name="adj2" fmla="val 0"/>
            </a:avLst>
          </a:prstGeom>
          <a:ln w="38100" cap="sq">
            <a:solidFill>
              <a:schemeClr val="accent4">
                <a:lumMod val="40000"/>
                <a:lumOff val="60000"/>
              </a:schemeClr>
            </a:solidFill>
            <a:miter lim="800000"/>
            <a:headEnd/>
            <a:tailEnd/>
          </a:ln>
          <a:effectLst>
            <a:outerShdw blurRad="50800" dist="38100" dir="2700000" algn="tl" rotWithShape="0">
              <a:prstClr val="black">
                <a:alpha val="40000"/>
              </a:prstClr>
            </a:outerShdw>
          </a:effectLst>
        </p:spPr>
      </p:pic>
      <p:sp>
        <p:nvSpPr>
          <p:cNvPr id="13" name="CuadroTexto 12"/>
          <p:cNvSpPr txBox="1"/>
          <p:nvPr/>
        </p:nvSpPr>
        <p:spPr>
          <a:xfrm>
            <a:off x="2808000" y="3577704"/>
            <a:ext cx="5695201" cy="1938992"/>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In zijn ijver voor het evangelie riskeerde hij zijn eigen leven en werd ernstig ziek (Fil. 2:27, 30). Toen de Filippenzen dit hoorden, maakten ze zich zorgen om hem. Dit was de belangrijkste reden waarom Paulus besloot hem te sturen om de brief aan hen te overbrengen (Fil. 2:26, 28).</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CuadroTexto 3"/>
          <p:cNvSpPr txBox="1"/>
          <p:nvPr/>
        </p:nvSpPr>
        <p:spPr>
          <a:xfrm>
            <a:off x="86400" y="2712510"/>
            <a:ext cx="9345598"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Epafroditus bracht niet alleen hulp, maar vergezelde Paulus, hielp hem in zijn behoeften en werkte met hem samen aan het verspreiden van het evangelie.</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 name="CuadroTexto 9"/>
          <p:cNvSpPr txBox="1"/>
          <p:nvPr/>
        </p:nvSpPr>
        <p:spPr>
          <a:xfrm>
            <a:off x="2808000" y="5721964"/>
            <a:ext cx="5590201"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Paulus vraagt dat "en eer mensen zoals hij" (Fil. 2:29). Epafroditus was ongetwijfeld een trouwe christen.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0720800" y="951978"/>
            <a:ext cx="1278037" cy="307168"/>
          </a:xfrm>
          <a:prstGeom prst="roundRect">
            <a:avLst>
              <a:gd name="adj" fmla="val 14029"/>
            </a:avLst>
          </a:prstGeom>
          <a:solidFill>
            <a:srgbClr val="9404C3"/>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E8D5F0"/>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strVal val="4*#ppt_w"/>
                                          </p:val>
                                        </p:tav>
                                        <p:tav tm="100000">
                                          <p:val>
                                            <p:strVal val="#ppt_w"/>
                                          </p:val>
                                        </p:tav>
                                      </p:tavLst>
                                    </p:anim>
                                    <p:anim calcmode="lin" valueType="num">
                                      <p:cBhvr>
                                        <p:cTn id="39" dur="500" fill="hold"/>
                                        <p:tgtEl>
                                          <p:spTgt spid="11"/>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900" decel="100000" fill="hold"/>
                                        <p:tgtEl>
                                          <p:spTgt spid="4"/>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1+#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1+#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41819" y="585576"/>
            <a:ext cx="7790375" cy="5262245"/>
          </a:xfrm>
          <a:prstGeom prst="rect">
            <a:avLst/>
          </a:prstGeom>
          <a:noFill/>
        </p:spPr>
        <p:txBody>
          <a:bodyPr wrap="square">
            <a:spAutoFit/>
          </a:bodyPr>
          <a:lstStyle/>
          <a:p>
            <a:pPr lvl="0" algn="just">
              <a:spcBef>
                <a:spcPts val="600"/>
              </a:spcBef>
              <a:defRPr/>
            </a:pPr>
            <a:r>
              <a:rPr lang="nl-NL" sz="2400" b="1" dirty="0">
                <a:latin typeface="Constantia" panose="02030602050306030303" pitchFamily="18" charset="0"/>
              </a:rPr>
              <a:t>"Terwijl Jezus, onze Voorspraak, voor ons smeekt in de hemel, werkt de Heilige Geest in ons, om te willen en te doen naar Zijn welbehagen. De gehele hemel is geïnteresseerd in de redding van de ziel. Wat is dan de reden waarom we twijfelen of de Heer ons zal en wil helpen? Wij die het volk onderwijzen, moeten zelf een vitale verbinding met God hebben. In Geest en Woord zouden wij voor het volk als een bron moeten zijn, want Christus is in ons een bron van water die opkomt tot het eeuwige leven. Verdriet en pijn kunnen ons geduld en ons geloof op de proef stellen; maar de uitstraling van de aanwezigheid van de Onzichtbare is met ons, en we moeten ons achter Jezus verbergen."</a:t>
            </a:r>
            <a:endParaRPr kumimoji="0" lang="en-GB" sz="2400" b="1" i="0" u="none" strike="noStrike" kern="1200" cap="none" spc="0" normalizeH="0" baseline="0" noProof="0" dirty="0">
              <a:ln>
                <a:noFill/>
              </a:ln>
              <a:effectLst/>
              <a:uLnTx/>
              <a:uFillTx/>
              <a:latin typeface="Constantia" panose="02030602050306030303" pitchFamily="18" charset="0"/>
            </a:endParaRPr>
          </a:p>
        </p:txBody>
      </p:sp>
      <p:sp>
        <p:nvSpPr>
          <p:cNvPr id="4" name="CuadroTexto 3"/>
          <p:cNvSpPr txBox="1"/>
          <p:nvPr/>
        </p:nvSpPr>
        <p:spPr>
          <a:xfrm>
            <a:off x="4739986" y="6110749"/>
            <a:ext cx="5334024" cy="338554"/>
          </a:xfrm>
          <a:prstGeom prst="rect">
            <a:avLst/>
          </a:prstGeom>
          <a:noFill/>
        </p:spPr>
        <p:txBody>
          <a:bodyPr wrap="none" rtlCol="0">
            <a:spAutoFit/>
          </a:bodyPr>
          <a:lstStyle/>
          <a:p>
            <a:pPr lvl="0" algn="r">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ELLEN G. WHITE (</a:t>
            </a:r>
            <a:r>
              <a:rPr lang="nl-NL" sz="1600" b="1" dirty="0">
                <a:solidFill>
                  <a:prstClr val="black"/>
                </a:solidFill>
                <a:latin typeface="Calibri" panose="020F0502020204030204" pitchFamily="34" charset="0"/>
              </a:rPr>
              <a:t>JE ZULT KRACHT ONTVANGEN, 8 december</a:t>
            </a: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cxnSp>
        <p:nvCxnSpPr>
          <p:cNvPr id="12" name="Straight Connector 11"/>
          <p:cNvCxnSpPr>
            <a:cxnSpLocks noGrp="1" noRot="1" noChangeAspect="1" noMove="1" noResize="1" noEditPoints="1" noAdjustHandles="1" noChangeArrowheads="1" noChangeShapeType="1"/>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noGrp="1" noRot="1" noChangeAspect="1" noMove="1" noResize="1" noEditPoints="1" noAdjustHandles="1" noChangeArrowheads="1" noChangeShapeType="1"/>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p:cNvSpPr>
            <a:spLocks noGrp="1" noRot="1" noChangeAspect="1" noMove="1" noResize="1" noEditPoints="1" noAdjustHandles="1" noChangeArrowheads="1" noChangeShapeType="1" noTextEdit="1"/>
          </p:cNvSpPr>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p:cNvSpPr>
            <a:spLocks noGrp="1" noRot="1" noChangeAspect="1" noMove="1" noResize="1" noEditPoints="1" noAdjustHandles="1" noChangeArrowheads="1" noChangeShapeType="1" noTextEdit="1"/>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p:cNvGrpSpPr>
            <a:grpSpLocks noGrp="1" noUngrp="1" noRot="1" noChangeAspect="1" noMove="1" noResize="1"/>
          </p:cNvGrpSpPr>
          <p:nvPr/>
        </p:nvGrpSpPr>
        <p:grpSpPr>
          <a:xfrm>
            <a:off x="203612" y="482171"/>
            <a:ext cx="6104331" cy="5149101"/>
            <a:chOff x="7463259" y="583365"/>
            <a:chExt cx="6104330" cy="5181928"/>
          </a:xfrm>
        </p:grpSpPr>
        <p:sp>
          <p:nvSpPr>
            <p:cNvPr id="23" name="Rectangle 22"/>
            <p:cNvSpPr>
              <a:spLocks noGrp="1" noRot="1" noMove="1" noResize="1" noEditPoints="1" noAdjustHandles="1" noChangeArrowheads="1" noChangeShapeType="1"/>
            </p:cNvSpPr>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p:cNvSpPr>
              <a:spLocks noGrp="1" noRot="1" noMove="1" noResize="1" noEditPoints="1" noAdjustHandles="1" noChangeArrowheads="1" noChangeShapeType="1"/>
            </p:cNvSpPr>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cxnSp>
        <p:nvCxnSpPr>
          <p:cNvPr id="28" name="Straight Connector 27"/>
          <p:cNvCxnSpPr>
            <a:cxnSpLocks noGrp="1" noRot="1" noChangeAspect="1" noMove="1" noResize="1" noEditPoints="1" noAdjustHandles="1" noChangeArrowheads="1" noChangeShapeType="1"/>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6444878" y="240565"/>
            <a:ext cx="5680447" cy="569386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Aft>
                <a:spcPts val="0"/>
              </a:spcAft>
              <a:buClrTx/>
              <a:buSzTx/>
              <a:buFontTx/>
              <a:buNone/>
              <a:defRPr/>
            </a:pP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kumimoji="0" lang="nl-NL"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Doe alle dingen zonder morren en meningsverschillen,</a:t>
            </a:r>
          </a:p>
          <a:p>
            <a:pPr marL="0" marR="0" lvl="0" indent="0" algn="ctr" defTabSz="914400" rtl="0" eaLnBrk="1" fontAlgn="auto" latinLnBrk="0" hangingPunct="1">
              <a:lnSpc>
                <a:spcPct val="100000"/>
              </a:lnSpc>
              <a:spcAft>
                <a:spcPts val="0"/>
              </a:spcAft>
              <a:buClrTx/>
              <a:buSzTx/>
              <a:buFontTx/>
              <a:buNone/>
              <a:defRPr/>
            </a:pPr>
            <a:r>
              <a:rPr kumimoji="0" lang="nl-NL"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opdat u onberispelijk en oprecht zult zijn, kinderen van God, smetteloos te midden van een verkeerd en ontaard geslacht, waaronder u schijnt als lichten in de wereld,</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p>
          <a:p>
            <a:pPr lvl="0" algn="ctr">
              <a:spcBef>
                <a:spcPts val="1200"/>
              </a:spcBef>
              <a:defRPr/>
            </a:pPr>
            <a:r>
              <a:rPr lang="es-ES" sz="2400" b="1" dirty="0" err="1">
                <a:ln w="12700" cmpd="sng">
                  <a:noFill/>
                  <a:prstDash val="solid"/>
                </a:ln>
                <a:solidFill>
                  <a:srgbClr val="6F5839"/>
                </a:solidFill>
                <a:latin typeface="Comic Sans MS" panose="030F0702030302020204" pitchFamily="66" charset="0"/>
              </a:rPr>
              <a:t>Filippenzen</a:t>
            </a:r>
            <a:r>
              <a:rPr lang="es-ES" sz="2400" b="1" dirty="0">
                <a:ln w="12700" cmpd="sng">
                  <a:noFill/>
                  <a:prstDash val="solid"/>
                </a:ln>
                <a:solidFill>
                  <a:srgbClr val="6F5839"/>
                </a:solidFill>
                <a:latin typeface="Comic Sans MS" panose="030F0702030302020204" pitchFamily="66" charset="0"/>
              </a:rPr>
              <a:t> 2:14-15, HSV</a:t>
            </a:r>
            <a:endParaRPr kumimoji="0" lang="es-E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0" name="Rectángulo 9"/>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CuadroTexto 1"/>
          <p:cNvSpPr txBox="1"/>
          <p:nvPr/>
        </p:nvSpPr>
        <p:spPr>
          <a:xfrm>
            <a:off x="5553074" y="3860698"/>
            <a:ext cx="6372225" cy="2861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GB" sz="2000" b="1" i="0" u="none" strike="noStrike" kern="1200" cap="none" spc="0" normalizeH="0" baseline="0" noProof="0" dirty="0">
                <a:ln>
                  <a:noFill/>
                </a:ln>
                <a:solidFill>
                  <a:schemeClr val="accent6">
                    <a:lumMod val="60000"/>
                    <a:lumOff val="40000"/>
                  </a:schemeClr>
                </a:solidFill>
                <a:effectLst>
                  <a:outerShdw blurRad="38100" dist="38100" dir="2700000" algn="tl">
                    <a:srgbClr val="000000">
                      <a:alpha val="43137"/>
                    </a:srgbClr>
                  </a:outerShdw>
                </a:effectLst>
                <a:highlight>
                  <a:srgbClr val="D73E9E"/>
                </a:highlight>
                <a:uLnTx/>
                <a:uFillTx/>
                <a:latin typeface="Calibri" panose="020F0502020204030204" pitchFamily="34" charset="0"/>
                <a:ea typeface="+mn-ea"/>
                <a:cs typeface="+mn-cs"/>
              </a:rPr>
              <a:t> Beroemdheden in de wereld:</a:t>
            </a:r>
          </a:p>
          <a:p>
            <a:pPr lvl="1">
              <a:spcBef>
                <a:spcPts val="600"/>
              </a:spcBef>
              <a:defRPr/>
            </a:pPr>
            <a:r>
              <a:rPr lang="nl-NL" sz="2000" b="1" dirty="0">
                <a:solidFill>
                  <a:prstClr val="black"/>
                </a:solidFill>
                <a:latin typeface="Calibri" panose="020F0502020204030204" pitchFamily="34" charset="0"/>
              </a:rPr>
              <a:t>Een weerspiegeling van God (Filippenzen 2:12-13</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lvl="1">
              <a:spcBef>
                <a:spcPts val="600"/>
              </a:spcBef>
              <a:defRPr/>
            </a:pPr>
            <a:r>
              <a:rPr lang="nl-NL" sz="2000" b="1" dirty="0">
                <a:solidFill>
                  <a:prstClr val="black"/>
                </a:solidFill>
                <a:latin typeface="Calibri" panose="020F0502020204030204" pitchFamily="34" charset="0"/>
              </a:rPr>
              <a:t>Een licht in de wereld (Filippenzen 2:14-16</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lvl="1">
              <a:spcBef>
                <a:spcPts val="600"/>
              </a:spcBef>
              <a:defRPr/>
            </a:pPr>
            <a:r>
              <a:rPr lang="nl-NL" sz="2000" b="1" dirty="0">
                <a:solidFill>
                  <a:prstClr val="black"/>
                </a:solidFill>
                <a:latin typeface="Calibri" panose="020F0502020204030204" pitchFamily="34" charset="0"/>
              </a:rPr>
              <a:t>Een levend offer (Filippenzen 2:17-18)</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1800"/>
              </a:spcBef>
              <a:spcAft>
                <a:spcPts val="0"/>
              </a:spcAft>
              <a:buClrTx/>
              <a:buSzTx/>
              <a:buFontTx/>
              <a:buNone/>
              <a:defRPr/>
            </a:pPr>
            <a:r>
              <a:rPr kumimoji="0" lang="en-GB"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Calibri" panose="020F0502020204030204" pitchFamily="34" charset="0"/>
                <a:ea typeface="+mn-ea"/>
                <a:cs typeface="+mn-cs"/>
              </a:rPr>
              <a:t> Voorbeelden van licht:</a:t>
            </a:r>
          </a:p>
          <a:p>
            <a:pPr lvl="1">
              <a:spcBef>
                <a:spcPts val="600"/>
              </a:spcBef>
              <a:defRPr/>
            </a:pPr>
            <a:r>
              <a:rPr lang="nl-NL" sz="2000" b="1" dirty="0">
                <a:solidFill>
                  <a:prstClr val="black"/>
                </a:solidFill>
                <a:latin typeface="Calibri" panose="020F0502020204030204" pitchFamily="34" charset="0"/>
              </a:rPr>
              <a:t>Timotheüs (Filippenzen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2:19-24)</a:t>
            </a:r>
          </a:p>
          <a:p>
            <a:pPr lvl="1">
              <a:spcBef>
                <a:spcPts val="600"/>
              </a:spcBef>
              <a:defRPr/>
            </a:pPr>
            <a:r>
              <a:rPr lang="nl-NL" sz="2000" b="1" dirty="0">
                <a:solidFill>
                  <a:prstClr val="black"/>
                </a:solidFill>
                <a:latin typeface="Calibri" panose="020F0502020204030204" pitchFamily="34" charset="0"/>
              </a:rPr>
              <a:t>Epafroditus (Filippenzen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2:25-30)</a:t>
            </a:r>
          </a:p>
        </p:txBody>
      </p:sp>
      <p:sp>
        <p:nvSpPr>
          <p:cNvPr id="4" name="CuadroTexto 3"/>
          <p:cNvSpPr txBox="1"/>
          <p:nvPr/>
        </p:nvSpPr>
        <p:spPr>
          <a:xfrm>
            <a:off x="115202" y="122365"/>
            <a:ext cx="7609574" cy="1014730"/>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"Op dezelfde manier laat uw licht zo schijnen voor anderen, zodat zij uw goede daden mogen zien en uw Vader in de hemel mogen verheerlijken" (Matt. 5:16).</a:t>
            </a:r>
            <a:endParaRPr kumimoji="0" lang="en-GB" sz="2000" b="1" i="0" u="none" strike="noStrike" kern="1200" cap="none" spc="0" normalizeH="0" baseline="0" noProof="0" dirty="0">
              <a:ln>
                <a:noFill/>
              </a:ln>
              <a:effectLst/>
              <a:uLnTx/>
              <a:uFillTx/>
              <a:latin typeface="Calibri" panose="020F0502020204030204" pitchFamily="34" charset="0"/>
            </a:endParaRPr>
          </a:p>
        </p:txBody>
      </p:sp>
      <p:pic>
        <p:nvPicPr>
          <p:cNvPr id="5" name="Imagen 4" descr="Mujer con la mano en la noche&#10;&#10;El contenido generado por IA puede ser incorrecto."/>
          <p:cNvPicPr>
            <a:picLocks noChangeAspect="1"/>
          </p:cNvPicPr>
          <p:nvPr/>
        </p:nvPicPr>
        <p:blipFill>
          <a:blip r:embed="rId3" cstate="email"/>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p:cNvPicPr>
            <a:picLocks noChangeAspect="1"/>
          </p:cNvPicPr>
          <p:nvPr/>
        </p:nvPicPr>
        <p:blipFill>
          <a:blip r:embed="rId4" cstate="email"/>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ln>
          <a:effectLst>
            <a:outerShdw blurRad="50800" dist="38100" dir="2700000" algn="tl" rotWithShape="0">
              <a:prstClr val="black">
                <a:alpha val="40000"/>
              </a:prstClr>
            </a:outerShdw>
          </a:effectLst>
        </p:spPr>
      </p:pic>
      <p:sp>
        <p:nvSpPr>
          <p:cNvPr id="42" name="Estrella: 7 puntas 41"/>
          <p:cNvSpPr/>
          <p:nvPr/>
        </p:nvSpPr>
        <p:spPr>
          <a:xfrm>
            <a:off x="5738892"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3" name="Estrella: 7 puntas 42"/>
          <p:cNvSpPr/>
          <p:nvPr/>
        </p:nvSpPr>
        <p:spPr>
          <a:xfrm>
            <a:off x="5738892"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4" name="Estrella: 7 puntas 43"/>
          <p:cNvSpPr/>
          <p:nvPr/>
        </p:nvSpPr>
        <p:spPr>
          <a:xfrm>
            <a:off x="5738892"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5" name="Estrella: 7 puntas 44"/>
          <p:cNvSpPr/>
          <p:nvPr/>
        </p:nvSpPr>
        <p:spPr>
          <a:xfrm>
            <a:off x="5738892" y="6358180"/>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6" name="Estrella: 7 puntas 45"/>
          <p:cNvSpPr/>
          <p:nvPr/>
        </p:nvSpPr>
        <p:spPr>
          <a:xfrm>
            <a:off x="5738892" y="5980296"/>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51" name="Imagen 50" descr="Forma, Flecha&#10;&#10;El contenido generado por IA puede ser incorrecto."/>
          <p:cNvPicPr>
            <a:picLocks noChangeAspect="1"/>
          </p:cNvPicPr>
          <p:nvPr/>
        </p:nvPicPr>
        <p:blipFill>
          <a:blip r:embed="rId5" cstate="email"/>
          <a:stretch>
            <a:fillRect/>
          </a:stretch>
        </p:blipFill>
        <p:spPr>
          <a:xfrm>
            <a:off x="4912889"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p:cNvPicPr>
            <a:picLocks noChangeAspect="1"/>
          </p:cNvPicPr>
          <p:nvPr/>
        </p:nvPicPr>
        <p:blipFill>
          <a:blip r:embed="rId6" cstate="email"/>
          <a:stretch>
            <a:fillRect/>
          </a:stretch>
        </p:blipFill>
        <p:spPr>
          <a:xfrm>
            <a:off x="4974339" y="3890194"/>
            <a:ext cx="578735" cy="335779"/>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115202" y="1914691"/>
            <a:ext cx="7609574" cy="1014730"/>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Levend in een wereld waar Gods Wet voortdurend met voeten wordt getreden, zijn wij christenen, die God willen dienen door naar de wet te leven, lichten die in de duisternis schijnen.</a:t>
            </a:r>
            <a:endParaRPr kumimoji="0" lang="en-GB" sz="2000" b="1" i="0" u="none" strike="noStrike" kern="1200" cap="none" spc="0" normalizeH="0" baseline="0" noProof="0" dirty="0">
              <a:ln>
                <a:noFill/>
              </a:ln>
              <a:effectLst/>
              <a:uLnTx/>
              <a:uFillTx/>
              <a:latin typeface="Calibri" panose="020F0502020204030204" pitchFamily="34" charset="0"/>
            </a:endParaRPr>
          </a:p>
        </p:txBody>
      </p:sp>
      <p:sp>
        <p:nvSpPr>
          <p:cNvPr id="8" name="CuadroTexto 7"/>
          <p:cNvSpPr txBox="1"/>
          <p:nvPr/>
        </p:nvSpPr>
        <p:spPr>
          <a:xfrm>
            <a:off x="115202" y="1186302"/>
            <a:ext cx="7609574" cy="706755"/>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In Filippenzen 2:12-18 kunnen we lezen  hoe Paulus dit gebod van Jezus heeft vertaald.</a:t>
            </a:r>
            <a:endParaRPr kumimoji="0" lang="nl-NL" sz="2000" b="1" i="0" u="none" strike="noStrike" kern="1200" cap="none" spc="0" normalizeH="0" baseline="0" noProof="0" dirty="0">
              <a:ln>
                <a:noFill/>
              </a:ln>
              <a:effectLst/>
              <a:uLnTx/>
              <a:uFillTx/>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125265" y="-376258"/>
            <a:ext cx="9066735" cy="6511334"/>
          </a:xfrm>
          <a:prstGeom prst="rect">
            <a:avLst/>
          </a:prstGeom>
          <a:noFill/>
        </p:spPr>
        <p:txBody>
          <a:bodyPr wrap="square">
            <a:spAutoFit/>
            <a:scene3d>
              <a:camera prst="orthographicFront"/>
              <a:lightRig rig="threePt" dir="t"/>
            </a:scene3d>
            <a:sp3d extrusionH="57150">
              <a:bevelT w="69850" h="38100" prst="cross"/>
            </a:sp3d>
          </a:bodyPr>
          <a:lstStyle/>
          <a:p>
            <a:pPr lvl="0" algn="ctr">
              <a:lnSpc>
                <a:spcPct val="150000"/>
              </a:lnSpc>
              <a:defRPr/>
            </a:pPr>
            <a:r>
              <a:rPr lang="nl-NL" sz="9600" b="1"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latin typeface="Calibri" panose="020F0502020204030204" pitchFamily="34" charset="0"/>
              </a:rPr>
              <a:t>BEROEMDHEDEN     IN DE</a:t>
            </a:r>
          </a:p>
          <a:p>
            <a:pPr lvl="0" algn="ctr">
              <a:lnSpc>
                <a:spcPct val="150000"/>
              </a:lnSpc>
              <a:defRPr/>
            </a:pPr>
            <a:r>
              <a:rPr lang="nl-NL" sz="9600" b="1"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latin typeface="Calibri" panose="020F0502020204030204" pitchFamily="34" charset="0"/>
              </a:rPr>
              <a:t>WERELD</a:t>
            </a:r>
            <a:endParaRPr kumimoji="0" lang="en-GB"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Calibri" panose="020F05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13" name="Rectángulo 12"/>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CuadroTexto 2"/>
          <p:cNvSpPr txBox="1"/>
          <p:nvPr/>
        </p:nvSpPr>
        <p:spPr>
          <a:xfrm>
            <a:off x="3487090" y="0"/>
            <a:ext cx="8704910" cy="769441"/>
          </a:xfrm>
          <a:prstGeom prst="rect">
            <a:avLst/>
          </a:prstGeom>
          <a:noFill/>
        </p:spPr>
        <p:txBody>
          <a:bodyPr wrap="square">
            <a:spAutoFit/>
          </a:bodyPr>
          <a:lstStyle/>
          <a:p>
            <a:pPr lvl="0" algn="ctr">
              <a:defRPr/>
            </a:pPr>
            <a:r>
              <a:rPr lang="nl-NL" sz="4400" b="1" spc="300" dirty="0">
                <a:ln w="10160">
                  <a:solidFill>
                    <a:srgbClr val="FFFF00"/>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EEN WEERSPIEGELING VAN GOD</a:t>
            </a:r>
            <a:endParaRPr kumimoji="0" lang="en-GB" sz="44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pitchFamily="34" charset="0"/>
              <a:ea typeface="+mn-ea"/>
              <a:cs typeface="+mn-cs"/>
            </a:endParaRPr>
          </a:p>
        </p:txBody>
      </p:sp>
      <p:sp>
        <p:nvSpPr>
          <p:cNvPr id="5" name="CuadroTexto 4"/>
          <p:cNvSpPr txBox="1"/>
          <p:nvPr/>
        </p:nvSpPr>
        <p:spPr>
          <a:xfrm>
            <a:off x="3709065" y="626677"/>
            <a:ext cx="8372475" cy="645160"/>
          </a:xfrm>
          <a:prstGeom prst="rect">
            <a:avLst/>
          </a:prstGeom>
          <a:noFill/>
        </p:spPr>
        <p:txBody>
          <a:bodyPr wrap="square">
            <a:spAutoFit/>
          </a:bodyPr>
          <a:lstStyle/>
          <a:p>
            <a:pPr lvl="0" algn="ctr">
              <a:defRPr/>
            </a:pPr>
            <a:r>
              <a:rPr kumimoji="0" lang="en-GB" sz="1800"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altLang="en-GB" sz="1800"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Comic Sans MS" panose="030F0702030302020204" pitchFamily="66" charset="0"/>
                <a:ea typeface="+mn-ea"/>
                <a:cs typeface="+mn-cs"/>
              </a:rPr>
              <a:t>W</a:t>
            </a:r>
            <a:r>
              <a:rPr lang="nl-NL" b="1" dirty="0">
                <a:solidFill>
                  <a:schemeClr val="accent6"/>
                </a:solidFill>
                <a:effectLst>
                  <a:outerShdw blurRad="38100" dist="38100" dir="2700000" algn="tl">
                    <a:srgbClr val="000000">
                      <a:alpha val="43137"/>
                    </a:srgbClr>
                  </a:outerShdw>
                </a:effectLst>
                <a:latin typeface="Comic Sans MS" panose="030F0702030302020204" pitchFamily="66" charset="0"/>
              </a:rPr>
              <a:t>ant het is God, Die in u welbehagen werkt zowel het willen als het werken, naar Zijn.</a:t>
            </a:r>
            <a:r>
              <a:rPr kumimoji="0" lang="en-GB" sz="1800"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GB" sz="1400"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nl-NL" sz="1400" b="1" dirty="0">
                <a:solidFill>
                  <a:schemeClr val="accent6"/>
                </a:solidFill>
                <a:effectLst>
                  <a:outerShdw blurRad="38100" dist="38100" dir="2700000" algn="tl">
                    <a:srgbClr val="000000">
                      <a:alpha val="43137"/>
                    </a:srgbClr>
                  </a:outerShdw>
                </a:effectLst>
                <a:latin typeface="Comic Sans MS" panose="030F0702030302020204" pitchFamily="66" charset="0"/>
              </a:rPr>
              <a:t>Filippenzen 2:13</a:t>
            </a:r>
            <a:r>
              <a:rPr kumimoji="0" lang="en-GB" sz="1400"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sp>
        <p:nvSpPr>
          <p:cNvPr id="6" name="CuadroTexto 5"/>
          <p:cNvSpPr txBox="1"/>
          <p:nvPr/>
        </p:nvSpPr>
        <p:spPr>
          <a:xfrm>
            <a:off x="3598605" y="1861818"/>
            <a:ext cx="5523795" cy="2553335"/>
          </a:xfrm>
          <a:prstGeom prst="rect">
            <a:avLst/>
          </a:prstGeom>
          <a:noFill/>
        </p:spPr>
        <p:txBody>
          <a:bodyPr wrap="square" rtlCol="0">
            <a:spAutoFit/>
          </a:bodyPr>
          <a:lstStyle/>
          <a:p>
            <a:pPr lvl="0">
              <a:spcBef>
                <a:spcPts val="600"/>
              </a:spcBef>
              <a:tabLst>
                <a:tab pos="714375" algn="l"/>
              </a:tabLst>
              <a:defRPr/>
            </a:pPr>
            <a:r>
              <a:rPr lang="nl-NL" sz="2000" b="1" dirty="0">
                <a:latin typeface="Calibri" panose="020F0502020204030204" pitchFamily="34" charset="0"/>
              </a:rPr>
              <a:t>Na meesterlijk de vernedering en verheffing van Jezus te hebben beschreven, voegt Paulus de uitdrukking "daarom" toe. Dat wil zeggen, aangezien Jezus Zich vernederde en werd verhoogd  zodat "en elke tong erkent dat Jezus Christus Heer is, tot eer van God de Vader" (Fil. 2:11), moeten de gelovigen onder de Filippenzen (en wij allen) er iets aan doen.</a:t>
            </a:r>
            <a:endParaRPr kumimoji="0" lang="en-GB" sz="2000" b="1" i="0" u="none" strike="noStrike" kern="1200" cap="none" spc="0" normalizeH="0" baseline="0" noProof="0" dirty="0">
              <a:ln>
                <a:noFill/>
              </a:ln>
              <a:effectLst/>
              <a:uLnTx/>
              <a:uFillTx/>
              <a:latin typeface="Calibri" panose="020F0502020204030204" pitchFamily="34" charset="0"/>
            </a:endParaRPr>
          </a:p>
        </p:txBody>
      </p:sp>
      <p:pic>
        <p:nvPicPr>
          <p:cNvPr id="4" name="Imagen 3" descr="Imagen que contiene estrella&#10;&#10;El contenido generado por IA puede ser incorrecto."/>
          <p:cNvPicPr>
            <a:picLocks noChangeAspect="1"/>
          </p:cNvPicPr>
          <p:nvPr/>
        </p:nvPicPr>
        <p:blipFill rotWithShape="1">
          <a:blip r:embed="rId4" cstate="email"/>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p:cNvPicPr>
            <a:picLocks noChangeAspect="1"/>
          </p:cNvPicPr>
          <p:nvPr/>
        </p:nvPicPr>
        <p:blipFill>
          <a:blip r:embed="rId5" cstate="email"/>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p:cNvPicPr>
            <a:picLocks noChangeAspect="1"/>
          </p:cNvPicPr>
          <p:nvPr/>
        </p:nvPicPr>
        <p:blipFill>
          <a:blip r:embed="rId6" cstate="email"/>
          <a:stretch>
            <a:fillRect/>
          </a:stretch>
        </p:blipFill>
        <p:spPr>
          <a:xfrm>
            <a:off x="9218586" y="1706595"/>
            <a:ext cx="2810920" cy="2673064"/>
          </a:xfrm>
          <a:prstGeom prst="rect">
            <a:avLst/>
          </a:prstGeom>
          <a:solidFill>
            <a:srgbClr val="FFFFFF">
              <a:shade val="85000"/>
            </a:srgbClr>
          </a:solidFill>
          <a:ln w="88900" cap="sq">
            <a:solidFill>
              <a:srgbClr val="8C4C25"/>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p:cNvSpPr txBox="1"/>
          <p:nvPr/>
        </p:nvSpPr>
        <p:spPr>
          <a:xfrm>
            <a:off x="3598607" y="4468429"/>
            <a:ext cx="8593393" cy="1014730"/>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Onze eerste taak is om onze redding "met angst en beven" uit te werken (Fil. 2:12). Als God degene is Die ons redt (Titus 2:11), waarom zouden we ons er dan druk over maken?</a:t>
            </a:r>
            <a:endParaRPr kumimoji="0" lang="en-GB" sz="2000" b="1" i="0" u="none" strike="noStrike" kern="1200" cap="none" spc="0" normalizeH="0" baseline="0" noProof="0" dirty="0">
              <a:ln>
                <a:noFill/>
              </a:ln>
              <a:effectLst/>
              <a:uLnTx/>
              <a:uFillTx/>
              <a:latin typeface="Calibri" panose="020F0502020204030204" pitchFamily="34" charset="0"/>
            </a:endParaRPr>
          </a:p>
        </p:txBody>
      </p:sp>
      <p:sp>
        <p:nvSpPr>
          <p:cNvPr id="7" name="CuadroTexto 6"/>
          <p:cNvSpPr txBox="1"/>
          <p:nvPr/>
        </p:nvSpPr>
        <p:spPr>
          <a:xfrm>
            <a:off x="3598605" y="5433392"/>
            <a:ext cx="8593393"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Angst en beven zijn uitdrukkingen die als synoniemen worden gebruikt voor het dienen van God. (Psalm 2:11)  Daarom benadrukt Paulus dat het God is die in ons het verlangen om goed te doen voortbrengt, en ons de kracht geeft dit werkelijkheid te maken. (Filippenzen 2:13)</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3709065" y="1506199"/>
            <a:ext cx="1312851" cy="307168"/>
          </a:xfrm>
          <a:prstGeom prst="roundRect">
            <a:avLst>
              <a:gd name="adj" fmla="val 14029"/>
            </a:avLst>
          </a:prstGeom>
          <a:solidFill>
            <a:srgbClr val="AB7553"/>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FFFFFF"/>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750"/>
                                        <p:tgtEl>
                                          <p:spTgt spid="4"/>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900" decel="100000" fill="hold"/>
                                        <p:tgtEl>
                                          <p:spTgt spid="8"/>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900" decel="100000" fill="hold"/>
                                        <p:tgtEl>
                                          <p:spTgt spid="7"/>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blip>
          <a:srcRect/>
          <a:stretch>
            <a:fillRect/>
          </a:stretch>
        </a:blipFill>
        <a:effectLst/>
      </p:bgPr>
    </p:bg>
    <p:spTree>
      <p:nvGrpSpPr>
        <p:cNvPr id="1" name=""/>
        <p:cNvGrpSpPr/>
        <p:nvPr/>
      </p:nvGrpSpPr>
      <p:grpSpPr>
        <a:xfrm>
          <a:off x="0" y="0"/>
          <a:ext cx="0" cy="0"/>
          <a:chOff x="0" y="0"/>
          <a:chExt cx="0" cy="0"/>
        </a:xfrm>
      </p:grpSpPr>
      <p:sp>
        <p:nvSpPr>
          <p:cNvPr id="10" name="Rectángulo 9"/>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CuadroTexto 2"/>
          <p:cNvSpPr txBox="1"/>
          <p:nvPr/>
        </p:nvSpPr>
        <p:spPr>
          <a:xfrm>
            <a:off x="2520000" y="0"/>
            <a:ext cx="6876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lvl="0" algn="ctr">
              <a:defRPr/>
            </a:pPr>
            <a:r>
              <a:rPr lang="nl-NL" sz="4400" b="1" dirty="0">
                <a:solidFill>
                  <a:srgbClr val="B90E4E"/>
                </a:solidFill>
                <a:latin typeface="Calibri" panose="020F0502020204030204" pitchFamily="34" charset="0"/>
              </a:rPr>
              <a:t>EEN LICHT IN DE WERELD</a:t>
            </a:r>
            <a:endParaRPr kumimoji="0" lang="en-GB" sz="4400" b="1" i="0" u="none" strike="noStrike" kern="1200" cap="none" spc="0" normalizeH="0" baseline="0" noProof="0" dirty="0">
              <a:solidFill>
                <a:srgbClr val="B90E4E"/>
              </a:solidFill>
              <a:effectLst/>
              <a:uLnTx/>
              <a:uFillTx/>
              <a:latin typeface="Calibri" panose="020F0502020204030204" pitchFamily="34" charset="0"/>
              <a:ea typeface="+mn-ea"/>
              <a:cs typeface="+mn-cs"/>
            </a:endParaRPr>
          </a:p>
        </p:txBody>
      </p:sp>
      <p:sp>
        <p:nvSpPr>
          <p:cNvPr id="5" name="CuadroTexto 4"/>
          <p:cNvSpPr txBox="1"/>
          <p:nvPr/>
        </p:nvSpPr>
        <p:spPr>
          <a:xfrm>
            <a:off x="309562" y="752233"/>
            <a:ext cx="11572875" cy="646331"/>
          </a:xfrm>
          <a:prstGeom prst="rect">
            <a:avLst/>
          </a:prstGeom>
          <a:noFill/>
        </p:spPr>
        <p:txBody>
          <a:bodyPr wrap="square">
            <a:spAutoFit/>
          </a:bodyPr>
          <a:lstStyle/>
          <a:p>
            <a:pPr lvl="0" algn="ctr">
              <a:defRPr/>
            </a:pPr>
            <a:r>
              <a:rPr kumimoji="0" lang="en-GB"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nl-NL"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opdat u onberispelijk en oprecht zult zijn, kinderen van God, smetteloos te midden van een verkeerd en ontaard geslacht, waaronder u schijnt als lichten in de wereld</a:t>
            </a:r>
            <a:r>
              <a:rPr kumimoji="0" lang="en-GB"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GB"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nl-NL" sz="1400"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Filippenzen 2:15</a:t>
            </a:r>
            <a:r>
              <a:rPr kumimoji="0" lang="en-GB"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sp>
        <p:nvSpPr>
          <p:cNvPr id="6" name="CuadroTexto 5"/>
          <p:cNvSpPr txBox="1"/>
          <p:nvPr/>
        </p:nvSpPr>
        <p:spPr>
          <a:xfrm>
            <a:off x="309562" y="1424582"/>
            <a:ext cx="11882438" cy="400110"/>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Paulus stelt drie aspecten voor die gelovigen zullen laten stralen in de wereld:</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2" name="Diagrama 1"/>
          <p:cNvGraphicFramePr/>
          <p:nvPr>
            <p:extLst>
              <p:ext uri="{D42A27DB-BD31-4B8C-83A1-F6EECF244321}">
                <p14:modId xmlns:p14="http://schemas.microsoft.com/office/powerpoint/2010/main" val="923235430"/>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223836" y="6086877"/>
            <a:ext cx="10787063" cy="707886"/>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Waar de duisternis het grootst is, schijnt het licht het helderst. In een wereld waar God systematisch wordt verworpen, moeten wij christenen stralen met het licht van Christus.</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9" name="Imagen 8"/>
          <p:cNvPicPr>
            <a:picLocks noChangeAspect="1"/>
          </p:cNvPicPr>
          <p:nvPr/>
        </p:nvPicPr>
        <p:blipFill rotWithShape="1">
          <a:blip r:embed="rId9" cstate="email"/>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p:cNvPicPr>
            <a:picLocks noChangeAspect="1"/>
          </p:cNvPicPr>
          <p:nvPr/>
        </p:nvPicPr>
        <p:blipFill>
          <a:blip r:embed="rId10" cstate="email"/>
          <a:stretch>
            <a:fillRect/>
          </a:stretch>
        </p:blipFill>
        <p:spPr>
          <a:xfrm>
            <a:off x="10915650" y="5943147"/>
            <a:ext cx="1181100" cy="851616"/>
          </a:xfrm>
          <a:prstGeom prst="rect">
            <a:avLst/>
          </a:prstGeom>
          <a:ln w="28575">
            <a:solidFill>
              <a:schemeClr val="accent6">
                <a:lumMod val="20000"/>
                <a:lumOff val="80000"/>
              </a:schemeClr>
            </a:solidFill>
          </a:ln>
        </p:spPr>
      </p:pic>
      <p:sp>
        <p:nvSpPr>
          <p:cNvPr id="4" name="Tekstvak 3"/>
          <p:cNvSpPr txBox="1"/>
          <p:nvPr/>
        </p:nvSpPr>
        <p:spPr>
          <a:xfrm>
            <a:off x="10853304" y="248976"/>
            <a:ext cx="1181100" cy="307168"/>
          </a:xfrm>
          <a:prstGeom prst="roundRect">
            <a:avLst>
              <a:gd name="adj" fmla="val 14029"/>
            </a:avLst>
          </a:prstGeom>
          <a:solidFill>
            <a:srgbClr val="B01430"/>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EEE7E1"/>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30"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4A452F6F-4B99-4272-BEC2-4EAFBD9409F4}"/>
                                            </p:graphicEl>
                                          </p:spTgt>
                                        </p:tgtEl>
                                      </p:cBhvr>
                                    </p:animEffect>
                                    <p:anim calcmode="lin" valueType="num">
                                      <p:cBhvr>
                                        <p:cTn id="33"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4"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7"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EDA97946-C8AC-47C0-9915-6179CBB0BB13}"/>
                                            </p:graphicEl>
                                          </p:spTgt>
                                        </p:tgtEl>
                                      </p:cBhvr>
                                    </p:animEffect>
                                    <p:anim calcmode="lin" valueType="num">
                                      <p:cBhvr>
                                        <p:cTn id="40"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41"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4"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005260F8-7B30-470E-AA28-FCEB93406D5D}"/>
                                            </p:graphicEl>
                                          </p:spTgt>
                                        </p:tgtEl>
                                      </p:cBhvr>
                                    </p:animEffect>
                                    <p:anim calcmode="lin" valueType="num">
                                      <p:cBhvr>
                                        <p:cTn id="47"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53"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3FD6ED73-D0F2-4D58-BC16-C77EE9FD655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60"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1FC1ACCF-0605-4F01-87E7-E6DD7A7807A9}"/>
                                            </p:graphicEl>
                                          </p:spTgt>
                                        </p:tgtEl>
                                      </p:cBhvr>
                                    </p:animEffect>
                                    <p:anim calcmode="lin" valueType="num">
                                      <p:cBhvr>
                                        <p:cTn id="63"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7"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A3359CDB-09D8-48D6-B1A2-9336A1E66799}"/>
                                            </p:graphicEl>
                                          </p:spTgt>
                                        </p:tgtEl>
                                      </p:cBhvr>
                                    </p:animEffect>
                                    <p:anim calcmode="lin" valueType="num">
                                      <p:cBhvr>
                                        <p:cTn id="70"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4"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F0371C59-4F87-4DBD-9EC4-342D3DF794AF}"/>
                                            </p:graphicEl>
                                          </p:spTgt>
                                        </p:tgtEl>
                                      </p:cBhvr>
                                    </p:animEffect>
                                    <p:anim calcmode="lin" valueType="num">
                                      <p:cBhvr>
                                        <p:cTn id="77"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83"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65AC557A-1213-46C1-8A5C-30C5FAED6ED4}"/>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90"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7601F9C-0C9A-46F1-A8E3-B33234CD3938}"/>
                                            </p:graphicEl>
                                          </p:spTgt>
                                        </p:tgtEl>
                                      </p:cBhvr>
                                    </p:animEffect>
                                    <p:anim calcmode="lin" valueType="num">
                                      <p:cBhvr>
                                        <p:cTn id="93"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7"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0F77C533-51C8-4753-ADB2-F8E85ED79FB9}"/>
                                            </p:graphicEl>
                                          </p:spTgt>
                                        </p:tgtEl>
                                      </p:cBhvr>
                                    </p:animEffect>
                                    <p:anim calcmode="lin" valueType="num">
                                      <p:cBhvr>
                                        <p:cTn id="100"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4"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2E811DF2-F3C4-4512-A907-06319FA32221}"/>
                                            </p:graphicEl>
                                          </p:spTgt>
                                        </p:tgtEl>
                                      </p:cBhvr>
                                    </p:animEffect>
                                    <p:anim calcmode="lin" valueType="num">
                                      <p:cBhvr>
                                        <p:cTn id="107"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13"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083980AE-3F0B-4B5A-8608-E2875A2DB327}"/>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5" presetClass="entr" presetSubtype="0" fill="hold" nodeType="clickEffect">
                                  <p:stCondLst>
                                    <p:cond delay="0"/>
                                  </p:stCondLst>
                                  <p:childTnLst>
                                    <p:set>
                                      <p:cBhvr>
                                        <p:cTn id="119" dur="1" fill="hold">
                                          <p:stCondLst>
                                            <p:cond delay="0"/>
                                          </p:stCondLst>
                                        </p:cTn>
                                        <p:tgtEl>
                                          <p:spTgt spid="9"/>
                                        </p:tgtEl>
                                        <p:attrNameLst>
                                          <p:attrName>style.visibility</p:attrName>
                                        </p:attrNameLst>
                                      </p:cBhvr>
                                      <p:to>
                                        <p:strVal val="visible"/>
                                      </p:to>
                                    </p:set>
                                    <p:anim calcmode="lin" valueType="num">
                                      <p:cBhvr>
                                        <p:cTn id="12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23" dur="1000" fill="hold"/>
                                        <p:tgtEl>
                                          <p:spTgt spid="9"/>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9"/>
                                        </p:tgtEl>
                                      </p:cBhvr>
                                    </p:animEffect>
                                  </p:childTnLst>
                                </p:cTn>
                              </p:par>
                              <p:par>
                                <p:cTn id="128" presetID="25" presetClass="entr" presetSubtype="0" fill="hold" nodeType="withEffect">
                                  <p:stCondLst>
                                    <p:cond delay="0"/>
                                  </p:stCondLst>
                                  <p:childTnLst>
                                    <p:set>
                                      <p:cBhvr>
                                        <p:cTn id="129" dur="1" fill="hold">
                                          <p:stCondLst>
                                            <p:cond delay="0"/>
                                          </p:stCondLst>
                                        </p:cTn>
                                        <p:tgtEl>
                                          <p:spTgt spid="7"/>
                                        </p:tgtEl>
                                        <p:attrNameLst>
                                          <p:attrName>style.visibility</p:attrName>
                                        </p:attrNameLst>
                                      </p:cBhvr>
                                      <p:to>
                                        <p:strVal val="visible"/>
                                      </p:to>
                                    </p:set>
                                    <p:anim calcmode="lin" valueType="num">
                                      <p:cBhvr>
                                        <p:cTn id="13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33" dur="1000" fill="hold"/>
                                        <p:tgtEl>
                                          <p:spTgt spid="7"/>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7"/>
                                        </p:tgtEl>
                                      </p:cBhvr>
                                    </p:animEffect>
                                  </p:childTnLst>
                                </p:cTn>
                              </p:par>
                            </p:childTnLst>
                          </p:cTn>
                        </p:par>
                        <p:par>
                          <p:cTn id="138" fill="hold">
                            <p:stCondLst>
                              <p:cond delay="1000"/>
                            </p:stCondLst>
                            <p:childTnLst>
                              <p:par>
                                <p:cTn id="139" presetID="22" presetClass="entr" presetSubtype="8" fill="hold" grpId="0" nodeType="afterEffect">
                                  <p:stCondLst>
                                    <p:cond delay="0"/>
                                  </p:stCondLst>
                                  <p:childTnLst>
                                    <p:set>
                                      <p:cBhvr>
                                        <p:cTn id="140" dur="1" fill="hold">
                                          <p:stCondLst>
                                            <p:cond delay="0"/>
                                          </p:stCondLst>
                                        </p:cTn>
                                        <p:tgtEl>
                                          <p:spTgt spid="8"/>
                                        </p:tgtEl>
                                        <p:attrNameLst>
                                          <p:attrName>style.visibility</p:attrName>
                                        </p:attrNameLst>
                                      </p:cBhvr>
                                      <p:to>
                                        <p:strVal val="visible"/>
                                      </p:to>
                                    </p:set>
                                    <p:animEffect transition="in" filter="wipe(left)">
                                      <p:cBhvr>
                                        <p:cTn id="1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blip>
          <a:srcRect/>
          <a:stretch>
            <a:fillRect/>
          </a:stretch>
        </a:blipFill>
        <a:effectLst/>
      </p:bgPr>
    </p:bg>
    <p:spTree>
      <p:nvGrpSpPr>
        <p:cNvPr id="1" name=""/>
        <p:cNvGrpSpPr/>
        <p:nvPr/>
      </p:nvGrpSpPr>
      <p:grpSpPr>
        <a:xfrm>
          <a:off x="0" y="0"/>
          <a:ext cx="0" cy="0"/>
          <a:chOff x="0" y="0"/>
          <a:chExt cx="0" cy="0"/>
        </a:xfrm>
      </p:grpSpPr>
      <p:sp>
        <p:nvSpPr>
          <p:cNvPr id="13" name="Rectángulo 12"/>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CuadroTexto 2"/>
          <p:cNvSpPr txBox="1"/>
          <p:nvPr/>
        </p:nvSpPr>
        <p:spPr>
          <a:xfrm>
            <a:off x="3204001" y="-65960"/>
            <a:ext cx="5644800" cy="769441"/>
          </a:xfrm>
          <a:prstGeom prst="rect">
            <a:avLst/>
          </a:prstGeom>
          <a:noFill/>
        </p:spPr>
        <p:txBody>
          <a:bodyPr wrap="square">
            <a:spAutoFit/>
          </a:bodyPr>
          <a:lstStyle/>
          <a:p>
            <a:pPr lvl="0" algn="ctr">
              <a:defRPr/>
            </a:pPr>
            <a:r>
              <a:rPr lang="nl-NL" sz="4400" b="1" spc="30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latin typeface="Calibri" panose="020F0502020204030204" pitchFamily="34" charset="0"/>
              </a:rPr>
              <a:t>EEN LEVEND OFFER</a:t>
            </a:r>
            <a:endParaRPr kumimoji="0" lang="en-GB"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Calibri" panose="020F0502020204030204" pitchFamily="34" charset="0"/>
              <a:ea typeface="+mn-ea"/>
              <a:cs typeface="+mn-cs"/>
            </a:endParaRPr>
          </a:p>
        </p:txBody>
      </p:sp>
      <p:sp>
        <p:nvSpPr>
          <p:cNvPr id="5" name="CuadroTexto 4"/>
          <p:cNvSpPr txBox="1"/>
          <p:nvPr/>
        </p:nvSpPr>
        <p:spPr>
          <a:xfrm>
            <a:off x="998738" y="560144"/>
            <a:ext cx="10110861"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GB"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a:t>
            </a:r>
            <a:r>
              <a:rPr lang="nl-NL" b="1" dirty="0">
                <a:solidFill>
                  <a:srgbClr val="339966">
                    <a:lumMod val="75000"/>
                  </a:srgbClr>
                </a:solidFill>
                <a:latin typeface="Comic Sans MS" panose="030F0702030302020204" pitchFamily="66" charset="0"/>
              </a:rPr>
              <a:t>Maar al word ik ook als een plengoffer uitgegoten over het offer en de bediening van uw geloof, ik verblijd mij en ik verblijd mij met u allen.</a:t>
            </a:r>
            <a:r>
              <a:rPr kumimoji="0" lang="en-GB"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 </a:t>
            </a:r>
            <a:r>
              <a:rPr kumimoji="0" lang="en-GB"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a:t>
            </a:r>
            <a:r>
              <a:rPr lang="nl-NL" sz="1400" b="1" dirty="0">
                <a:solidFill>
                  <a:srgbClr val="339966">
                    <a:lumMod val="75000"/>
                  </a:srgbClr>
                </a:solidFill>
                <a:latin typeface="Comic Sans MS" panose="030F0702030302020204" pitchFamily="66" charset="0"/>
              </a:rPr>
              <a:t>Filippenzen 2:17</a:t>
            </a:r>
            <a:r>
              <a:rPr kumimoji="0" lang="en-GB"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a:t>
            </a:r>
          </a:p>
        </p:txBody>
      </p:sp>
      <p:sp>
        <p:nvSpPr>
          <p:cNvPr id="6" name="CuadroTexto 5"/>
          <p:cNvSpPr txBox="1"/>
          <p:nvPr/>
        </p:nvSpPr>
        <p:spPr>
          <a:xfrm>
            <a:off x="114300" y="1388863"/>
            <a:ext cx="6869206" cy="1015663"/>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Hoewel Paulus hoopte vrij te komen, was er een mogelijkheid dat hij veroordeeld zou worden. Hij presenteert deze mogelijkheid als "uitgegoten als een drankoffer" (Fil. 2:17).</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4" name="Imagen 3" descr="Imagen que contiene interior, hombre, viendo, frente&#10;&#10;El contenido generado por IA puede ser incorrecto."/>
          <p:cNvPicPr>
            <a:picLocks noChangeAspect="1"/>
          </p:cNvPicPr>
          <p:nvPr/>
        </p:nvPicPr>
        <p:blipFill>
          <a:blip r:embed="rId5" cstate="email"/>
          <a:stretch>
            <a:fillRect/>
          </a:stretch>
        </p:blipFill>
        <p:spPr>
          <a:xfrm>
            <a:off x="6920753" y="1446013"/>
            <a:ext cx="5175996" cy="3248918"/>
          </a:xfrm>
          <a:prstGeom prst="rect">
            <a:avLst/>
          </a:prstGeom>
          <a:ln w="38100" cap="sq">
            <a:solidFill>
              <a:srgbClr val="A95657"/>
            </a:solidFill>
            <a:prstDash val="solid"/>
            <a:miter lim="800000"/>
            <a:headEnd/>
            <a:tailEnd/>
          </a:ln>
          <a:effectLst>
            <a:outerShdw blurRad="50800" dist="38100" dir="2700000" algn="tl" rotWithShape="0">
              <a:srgbClr val="000000">
                <a:alpha val="43000"/>
              </a:srgbClr>
            </a:outerShdw>
          </a:effectLst>
        </p:spPr>
      </p:pic>
      <p:sp>
        <p:nvSpPr>
          <p:cNvPr id="8" name="CuadroTexto 7"/>
          <p:cNvSpPr txBox="1"/>
          <p:nvPr/>
        </p:nvSpPr>
        <p:spPr>
          <a:xfrm>
            <a:off x="6758475" y="4954841"/>
            <a:ext cx="5338274" cy="163121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Paulus vond het niet erg om te sterven, omdat zijn getuigenis de gelovigen nog meer kracht zou geven die al trouwe getuigen van het Evangelie waren, er moedig over spraken en zich als waardige kinderen van God gedroegen.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 name="CuadroTexto 9"/>
          <p:cNvSpPr txBox="1"/>
          <p:nvPr/>
        </p:nvSpPr>
        <p:spPr>
          <a:xfrm>
            <a:off x="114300" y="2459145"/>
            <a:ext cx="3507999" cy="1938992"/>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Het libatieoffer [drankoffer] bestond uit het gieten van een vloeistof over het offer dat werd gebracht (Ex. 29:39-40). In dit geval was het offer in kwestie de Filippenzen.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2" name="Imagen 11" descr="Un grupo de personas tocando instrumentos musicales&#10;&#10;El contenido generado por IA puede ser incorrecto."/>
          <p:cNvPicPr>
            <a:picLocks noChangeAspect="1"/>
          </p:cNvPicPr>
          <p:nvPr/>
        </p:nvPicPr>
        <p:blipFill rotWithShape="1">
          <a:blip r:embed="rId6" cstate="email"/>
          <a:srcRect/>
          <a:stretch>
            <a:fillRect/>
          </a:stretch>
        </p:blipFill>
        <p:spPr>
          <a:xfrm>
            <a:off x="3705226" y="2552700"/>
            <a:ext cx="2800350" cy="4149013"/>
          </a:xfrm>
          <a:prstGeom prst="rect">
            <a:avLst/>
          </a:prstGeom>
          <a:solidFill>
            <a:srgbClr val="FFFFFF">
              <a:shade val="85000"/>
            </a:srgbClr>
          </a:solidFill>
          <a:ln w="88900" cap="sq">
            <a:solidFill>
              <a:srgbClr val="BDB254"/>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114300" y="4510264"/>
            <a:ext cx="3507999" cy="224676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Zouden de Filippenzen sterven? Helemaal niet. Hun offer bestond uit "de dienst van uw geloof." Het was een levend offer, een offer dat we allemaal aan God moeten brengen (Rom. 12:1).</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637615" y="187016"/>
            <a:ext cx="1181100" cy="307168"/>
          </a:xfrm>
          <a:prstGeom prst="roundRect">
            <a:avLst>
              <a:gd name="adj" fmla="val 14029"/>
            </a:avLst>
          </a:prstGeom>
          <a:solidFill>
            <a:srgbClr val="C1401D"/>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D0DADA"/>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276800" y="-308825"/>
            <a:ext cx="8033651" cy="6511334"/>
          </a:xfrm>
          <a:prstGeom prst="rect">
            <a:avLst/>
          </a:prstGeom>
          <a:noFill/>
        </p:spPr>
        <p:txBody>
          <a:bodyPr wrap="square">
            <a:spAutoFit/>
            <a:scene3d>
              <a:camera prst="orthographicFront"/>
              <a:lightRig rig="brightRoom" dir="t"/>
            </a:scene3d>
            <a:sp3d extrusionH="57150">
              <a:bevelT w="69850" h="38100" prst="cross"/>
            </a:sp3d>
          </a:bodyPr>
          <a:lstStyle/>
          <a:p>
            <a:pPr lvl="0" algn="ctr">
              <a:lnSpc>
                <a:spcPct val="150000"/>
              </a:lnSpc>
              <a:defRPr/>
            </a:pPr>
            <a:r>
              <a:rPr lang="nl-NL" sz="9600" b="1"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latin typeface="Calibri" panose="020F0502020204030204" pitchFamily="34" charset="0"/>
              </a:rPr>
              <a:t>VOORBEELDEN VAN</a:t>
            </a:r>
          </a:p>
          <a:p>
            <a:pPr lvl="0" algn="ctr">
              <a:lnSpc>
                <a:spcPct val="150000"/>
              </a:lnSpc>
              <a:defRPr/>
            </a:pPr>
            <a:r>
              <a:rPr lang="nl-NL" sz="9600" b="1"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latin typeface="Calibri" panose="020F0502020204030204" pitchFamily="34" charset="0"/>
              </a:rPr>
              <a:t>LICHT</a:t>
            </a:r>
            <a:endParaRPr kumimoji="0" lang="en-GB"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Calibri" panose="020F05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4299" y="0"/>
            <a:ext cx="3933826" cy="76944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lvl="0" algn="ctr">
              <a:defRPr/>
            </a:pPr>
            <a:r>
              <a:rPr lang="nl-NL" sz="4400" b="1" spc="300" dirty="0">
                <a:ln w="22225">
                  <a:noFill/>
                  <a:prstDash val="solid"/>
                </a:ln>
                <a:solidFill>
                  <a:srgbClr val="5E7182"/>
                </a:solidFill>
                <a:effectLst>
                  <a:outerShdw blurRad="38100" dist="38100" dir="2700000" algn="tl">
                    <a:srgbClr val="000000">
                      <a:alpha val="43137"/>
                    </a:srgbClr>
                  </a:outerShdw>
                </a:effectLst>
                <a:latin typeface="Calibri" panose="020F0502020204030204" pitchFamily="34" charset="0"/>
              </a:rPr>
              <a:t>TIMOTHEÜS</a:t>
            </a:r>
            <a:endParaRPr kumimoji="0" lang="en-GB" sz="4400" b="1" i="0" u="none" strike="noStrike" kern="1200" cap="none" spc="3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Calibri" panose="020F0502020204030204" pitchFamily="34" charset="0"/>
            </a:endParaRPr>
          </a:p>
        </p:txBody>
      </p:sp>
      <p:sp>
        <p:nvSpPr>
          <p:cNvPr id="5" name="CuadroTexto 4"/>
          <p:cNvSpPr txBox="1"/>
          <p:nvPr/>
        </p:nvSpPr>
        <p:spPr>
          <a:xfrm>
            <a:off x="3866400" y="94624"/>
            <a:ext cx="8211302" cy="646331"/>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a:defRPr/>
            </a:pPr>
            <a:r>
              <a:rPr kumimoji="0" lang="en-GB" b="1" i="0" u="none" strike="noStrike" kern="1200" cap="none" spc="0" normalizeH="0" baseline="0" noProof="0" dirty="0">
                <a:ln>
                  <a:noFill/>
                </a:ln>
                <a:solidFill>
                  <a:srgbClr val="A26036"/>
                </a:solidFill>
                <a:effectLst/>
                <a:uLnTx/>
                <a:uFillTx/>
                <a:latin typeface="Comic Sans MS" panose="030F0702030302020204" pitchFamily="66" charset="0"/>
              </a:rPr>
              <a:t>“</a:t>
            </a:r>
            <a:r>
              <a:rPr lang="nl-NL" b="1" dirty="0">
                <a:solidFill>
                  <a:srgbClr val="A26036"/>
                </a:solidFill>
                <a:latin typeface="Comic Sans MS" panose="030F0702030302020204" pitchFamily="66" charset="0"/>
              </a:rPr>
              <a:t>En u kent zijn </a:t>
            </a:r>
            <a:r>
              <a:rPr lang="nl-NL" b="1" dirty="0" err="1">
                <a:solidFill>
                  <a:srgbClr val="A26036"/>
                </a:solidFill>
                <a:latin typeface="Comic Sans MS" panose="030F0702030302020204" pitchFamily="66" charset="0"/>
              </a:rPr>
              <a:t>beproefdheid</a:t>
            </a:r>
            <a:r>
              <a:rPr lang="nl-NL" b="1" dirty="0">
                <a:solidFill>
                  <a:srgbClr val="A26036"/>
                </a:solidFill>
                <a:latin typeface="Comic Sans MS" panose="030F0702030302020204" pitchFamily="66" charset="0"/>
              </a:rPr>
              <a:t>, dat hij met mij gediend heeft in het Evangelie, zoals een kind met zijn vader.</a:t>
            </a:r>
            <a:r>
              <a:rPr kumimoji="0" lang="en-GB" b="1" i="0" u="none" strike="noStrike" kern="1200" cap="none" spc="0" normalizeH="0" baseline="0" noProof="0" dirty="0">
                <a:ln>
                  <a:noFill/>
                </a:ln>
                <a:solidFill>
                  <a:srgbClr val="A26036"/>
                </a:solidFill>
                <a:effectLst/>
                <a:uLnTx/>
                <a:uFillTx/>
                <a:latin typeface="Comic Sans MS" panose="030F0702030302020204" pitchFamily="66" charset="0"/>
              </a:rPr>
              <a:t>” </a:t>
            </a:r>
            <a:r>
              <a:rPr kumimoji="0" lang="en-GB"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a:t>
            </a:r>
            <a:r>
              <a:rPr lang="nl-NL" sz="1400" b="1" dirty="0">
                <a:solidFill>
                  <a:srgbClr val="A26036"/>
                </a:solidFill>
                <a:latin typeface="Comic Sans MS" panose="030F0702030302020204" pitchFamily="66" charset="0"/>
              </a:rPr>
              <a:t>Filippenzen 2:22</a:t>
            </a:r>
            <a:r>
              <a:rPr kumimoji="0" lang="en-GB"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a:t>
            </a:r>
            <a:endParaRPr kumimoji="0" lang="es-ES" sz="18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endParaRPr>
          </a:p>
        </p:txBody>
      </p:sp>
      <p:sp>
        <p:nvSpPr>
          <p:cNvPr id="6" name="CuadroTexto 5"/>
          <p:cNvSpPr txBox="1"/>
          <p:nvPr/>
        </p:nvSpPr>
        <p:spPr>
          <a:xfrm>
            <a:off x="3751203" y="1010067"/>
            <a:ext cx="8278146" cy="1323439"/>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Timotheüs was een actieve medewerker van Paulus en </a:t>
            </a:r>
            <a:r>
              <a:rPr lang="nl-NL" sz="2000" b="1" dirty="0" err="1">
                <a:solidFill>
                  <a:prstClr val="black"/>
                </a:solidFill>
                <a:latin typeface="Calibri" panose="020F0502020204030204" pitchFamily="34" charset="0"/>
              </a:rPr>
              <a:t>mede-auteur</a:t>
            </a:r>
            <a:r>
              <a:rPr lang="nl-NL" sz="2000" b="1" dirty="0">
                <a:solidFill>
                  <a:prstClr val="black"/>
                </a:solidFill>
                <a:latin typeface="Calibri" panose="020F0502020204030204" pitchFamily="34" charset="0"/>
              </a:rPr>
              <a:t> van zes brieven (2 Korintiërs, Filippenzen, </a:t>
            </a:r>
            <a:r>
              <a:rPr lang="nl-NL" sz="2000" b="1" dirty="0" err="1">
                <a:solidFill>
                  <a:prstClr val="black"/>
                </a:solidFill>
                <a:latin typeface="Calibri" panose="020F0502020204030204" pitchFamily="34" charset="0"/>
              </a:rPr>
              <a:t>Kolossenzen</a:t>
            </a:r>
            <a:r>
              <a:rPr lang="nl-NL" sz="2000" b="1" dirty="0">
                <a:solidFill>
                  <a:prstClr val="black"/>
                </a:solidFill>
                <a:latin typeface="Calibri" panose="020F0502020204030204" pitchFamily="34" charset="0"/>
              </a:rPr>
              <a:t>, 1 en 2 Thessalonicenzen, Filemon). Het was Paulus zelf die hem als evangelist koos (Handelingen 16:1-3). Wat vond Paulus zo bijzonder aan deze jonge man?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8" name="Imagen 7" descr="Un par de personas de pie&#10;&#10;El contenido generado por IA puede ser incorrecto."/>
          <p:cNvPicPr>
            <a:picLocks noChangeAspect="1"/>
          </p:cNvPicPr>
          <p:nvPr/>
        </p:nvPicPr>
        <p:blipFill rotWithShape="1">
          <a:blip r:embed="rId3" cstate="email"/>
          <a:srcRect/>
          <a:stretch>
            <a:fillRect/>
          </a:stretch>
        </p:blipFill>
        <p:spPr>
          <a:xfrm>
            <a:off x="125462" y="4190971"/>
            <a:ext cx="3540064" cy="2554546"/>
          </a:xfrm>
          <a:prstGeom prst="snip2DiagRect">
            <a:avLst/>
          </a:prstGeom>
          <a:solidFill>
            <a:srgbClr val="FFFFFF">
              <a:shade val="85000"/>
            </a:srgbClr>
          </a:solidFill>
          <a:ln w="88900" cap="sq">
            <a:solidFill>
              <a:srgbClr val="5E7182"/>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a:xfrm>
            <a:off x="114299" y="1511370"/>
            <a:ext cx="3528901" cy="2474396"/>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p:cNvPicPr>
            <a:picLocks noChangeAspect="1"/>
          </p:cNvPicPr>
          <p:nvPr/>
        </p:nvPicPr>
        <p:blipFill rotWithShape="1">
          <a:blip r:embed="rId6" cstate="email"/>
          <a:srcRect/>
          <a:stretch>
            <a:fillRect/>
          </a:stretch>
        </p:blipFill>
        <p:spPr>
          <a:xfrm>
            <a:off x="9468000" y="2484090"/>
            <a:ext cx="2538877" cy="4156769"/>
          </a:xfrm>
          <a:prstGeom prst="snip2DiagRect">
            <a:avLst>
              <a:gd name="adj1" fmla="val 15106"/>
              <a:gd name="adj2" fmla="val 16667"/>
            </a:avLst>
          </a:prstGeom>
          <a:solidFill>
            <a:srgbClr val="FFFFFF">
              <a:shade val="85000"/>
            </a:srgbClr>
          </a:solidFill>
          <a:ln w="88900" cap="sq">
            <a:solidFill>
              <a:srgbClr val="A26036"/>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p:cNvSpPr txBox="1"/>
          <p:nvPr/>
        </p:nvSpPr>
        <p:spPr>
          <a:xfrm>
            <a:off x="3736120" y="2384170"/>
            <a:ext cx="5474323" cy="2245360"/>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Ten eerste sprak iedereen "goed over hem." Zijn geschiktheid voor het ambt werd bevestigd door profetische woorden (1 Tim. 1:18). Als een jonge man beschouwde Paulus hem als een zoon (1 Tim. 1:2; 4:12). Timotheüs behandelde Paulus op zijn beurt met het respect en de genegenheid die een zoon voor zijn vader heeft (Fil. 2:22).</a:t>
            </a:r>
            <a:endParaRPr kumimoji="0" lang="en-GB" sz="2000" b="1" i="0" u="none" strike="noStrike" kern="1200" cap="none" spc="0" normalizeH="0" baseline="0" noProof="0" dirty="0">
              <a:ln>
                <a:noFill/>
              </a:ln>
              <a:effectLst/>
              <a:uLnTx/>
              <a:uFillTx/>
              <a:latin typeface="Calibri" panose="020F0502020204030204" pitchFamily="34" charset="0"/>
            </a:endParaRPr>
          </a:p>
        </p:txBody>
      </p:sp>
      <p:sp>
        <p:nvSpPr>
          <p:cNvPr id="4" name="CuadroTexto 3"/>
          <p:cNvSpPr txBox="1"/>
          <p:nvPr/>
        </p:nvSpPr>
        <p:spPr>
          <a:xfrm>
            <a:off x="3751203" y="4838140"/>
            <a:ext cx="5444158" cy="1938020"/>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Paulus beschouwde hem als een even effectieve werker als zichzelf (1 Kor. 6:10). Hij vertrouwde hem het toezicht op verschillende kerken</a:t>
            </a:r>
            <a:r>
              <a:rPr lang="nl-NL" sz="2000" b="1" dirty="0">
                <a:latin typeface="Calibri" panose="020F0502020204030204" pitchFamily="34" charset="0"/>
                <a:sym typeface="+mn-ea"/>
              </a:rPr>
              <a:t> toe</a:t>
            </a:r>
            <a:r>
              <a:rPr lang="nl-NL" sz="2000" b="1" dirty="0">
                <a:latin typeface="Calibri" panose="020F0502020204030204" pitchFamily="34" charset="0"/>
              </a:rPr>
              <a:t>, zoals Korinthe (1 Kor. 4:17); </a:t>
            </a:r>
            <a:r>
              <a:rPr lang="nl-NL" sz="2000" b="1" dirty="0" err="1">
                <a:latin typeface="Calibri" panose="020F0502020204030204" pitchFamily="34" charset="0"/>
              </a:rPr>
              <a:t>Filippi</a:t>
            </a:r>
            <a:r>
              <a:rPr lang="nl-NL" sz="2000" b="1" dirty="0">
                <a:latin typeface="Calibri" panose="020F0502020204030204" pitchFamily="34" charset="0"/>
              </a:rPr>
              <a:t> (Fil. 2:19); en Thessaloniki (1 Thess. 3:2). Hij onderging ook gevangenschap zoals Paulus (Hebr. 13:23).</a:t>
            </a:r>
            <a:endParaRPr kumimoji="0" lang="en-GB" sz="2000" b="1" i="0" u="none" strike="noStrike" kern="1200" cap="none" spc="0" normalizeH="0" baseline="0" noProof="0" dirty="0">
              <a:ln>
                <a:noFill/>
              </a:ln>
              <a:effectLst/>
              <a:uLnTx/>
              <a:uFillTx/>
              <a:latin typeface="Calibri" panose="020F0502020204030204" pitchFamily="34" charset="0"/>
            </a:endParaRPr>
          </a:p>
        </p:txBody>
      </p:sp>
      <p:sp>
        <p:nvSpPr>
          <p:cNvPr id="2" name="Tekstvak 1"/>
          <p:cNvSpPr txBox="1"/>
          <p:nvPr/>
        </p:nvSpPr>
        <p:spPr>
          <a:xfrm>
            <a:off x="2484426" y="885416"/>
            <a:ext cx="1181100" cy="307168"/>
          </a:xfrm>
          <a:prstGeom prst="roundRect">
            <a:avLst>
              <a:gd name="adj" fmla="val 14029"/>
            </a:avLst>
          </a:prstGeom>
          <a:solidFill>
            <a:srgbClr val="5A737C"/>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E0E592"/>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upRight)">
                                      <p:cBhvr>
                                        <p:cTn id="25" dur="500"/>
                                        <p:tgtEl>
                                          <p:spTgt spid="1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vertical)">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P spid="2" grpId="0" animBg="1"/>
    </p:bldLst>
  </p:timing>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1305</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11</vt:i4>
      </vt:variant>
    </vt:vector>
  </HeadingPairs>
  <TitlesOfParts>
    <vt:vector size="19" baseType="lpstr">
      <vt:lpstr>Arial</vt:lpstr>
      <vt:lpstr>Calibri</vt:lpstr>
      <vt:lpstr>Comic Sans MS</vt:lpstr>
      <vt:lpstr>Constantia</vt:lpstr>
      <vt:lpstr>Gill Sans MT</vt:lpstr>
      <vt:lpstr>1_Tema de Office</vt:lpstr>
      <vt:lpstr>Tema de Office</vt:lpstr>
      <vt:lpstr>1_Galería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33</cp:revision>
  <dcterms:created xsi:type="dcterms:W3CDTF">2026-01-05T23:20:00Z</dcterms:created>
  <dcterms:modified xsi:type="dcterms:W3CDTF">2026-01-30T07:32:57Z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56E0524237924419A4B7D44C6CB973B6_13</vt:lpwstr>
  </property>
  <property fmtid="{D5CDD505-2E9C-101B-9397-08002B2CF9AE}" pid="3" name="KSOProductBuildVer">
    <vt:lpwstr>1033-12.2.0.22549</vt:lpwstr>
  </property>
</Properties>
</file>