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6C9"/>
    <a:srgbClr val="FEFEFE"/>
    <a:srgbClr val="24AE95"/>
    <a:srgbClr val="FFFFA8"/>
    <a:srgbClr val="997300"/>
    <a:srgbClr val="C2F0FF"/>
    <a:srgbClr val="FCDA44"/>
    <a:srgbClr val="2C4480"/>
    <a:srgbClr val="F4C637"/>
    <a:srgbClr val="C4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7" d="100"/>
          <a:sy n="27" d="100"/>
        </p:scale>
        <p:origin x="96" y="1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nl-NL" sz="2800" b="1"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VERZOENING EN HOOP DOOR HET EVANGELIE</a:t>
          </a:r>
          <a:endParaRPr lang="en-US" sz="2800"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US" sz="2000" b="1"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De </a:t>
          </a:r>
          <a:r>
            <a:rPr lang="en-US" sz="2000" b="1" noProof="0"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effecten</a:t>
          </a:r>
          <a:r>
            <a:rPr lang="en-US" sz="2000" b="1"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van </a:t>
          </a:r>
          <a:r>
            <a:rPr lang="en-US" sz="2000" b="1" noProof="0"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verzoening</a:t>
          </a:r>
          <a:endParaRPr lang="en-US" sz="20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nl-NL"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Van boosdoeners tot heiligen (Kol. 1:21-22)</a:t>
          </a:r>
          <a:endParaRPr lang="en-US"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sv-SE" sz="2000" b="1"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Vastberaden</a:t>
          </a:r>
          <a:r>
            <a:rPr lang="sv-SE"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en </a:t>
          </a:r>
          <a:r>
            <a:rPr lang="sv-SE" sz="2000" b="1"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standvastig</a:t>
          </a:r>
          <a:r>
            <a:rPr lang="sv-SE"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(Kol. 1:23)</a:t>
          </a:r>
          <a:endParaRPr lang="en-US"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Hoop</a:t>
          </a:r>
          <a:endParaRPr lang="en-US" sz="20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US"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Hoop </a:t>
          </a:r>
          <a:r>
            <a:rPr lang="en-US" sz="2000" b="1"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brengen</a:t>
          </a:r>
          <a:r>
            <a:rPr lang="en-US"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(Col.1:24-25)</a:t>
          </a:r>
          <a:endParaRPr lang="en-US"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nl-NL"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mysterie van God (Kol. 1:26-27)</a:t>
          </a:r>
          <a:endParaRPr lang="en-US"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nl-NL" sz="2000" b="1"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De kracht van het evangelie</a:t>
          </a:r>
          <a:endParaRPr lang="en-US" sz="20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nl-NL"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evangelie </a:t>
          </a:r>
          <a:r>
            <a:rPr lang="nl-NL" sz="20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verkondigen</a:t>
          </a:r>
          <a:r>
            <a:rPr lang="nl-NL" sz="2000" b="1"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(Kol. 1:28-29)</a:t>
          </a:r>
          <a:endParaRPr lang="en-US" sz="20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stierf aan het kruis om de prijs voor onze zonde te betalen</a:t>
          </a:r>
        </a:p>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(Rom. 5:8)</a:t>
          </a:r>
          <a:endParaRPr lang="en-US"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Door geloof, berouw en doop worden wij bevrijd van onze zonde en zijn wij zonder smetten en onberispelijk voor God [rechtvaardiging]</a:t>
          </a:r>
        </a:p>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(Rom. 5:10; Kol. 1:22)</a:t>
          </a:r>
          <a:endParaRPr lang="en-US"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Door het werk van de Heilige Geest word ons leven geleidelijk getransformeerd en worden wij heilig voor God [heiliging]</a:t>
          </a:r>
        </a:p>
        <a:p>
          <a:pPr>
            <a:spcAft>
              <a:spcPts val="0"/>
            </a:spcAft>
          </a:pP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(Rom. 8:1; 2 Kor. 5:17)</a:t>
          </a:r>
          <a:endParaRPr lang="en-US"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231" custLinFactNeighborY="1613">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Blijf</a:t>
          </a:r>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het </a:t>
          </a:r>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geloof</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lIns="0" rIns="0"/>
        <a:lstStyle/>
        <a:p>
          <a:r>
            <a:rPr lang="nl-NL" sz="2000" b="1"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Wees volhardend, zoals Petrus was toen hij, nadat hij uit de gevangenis was vrijgelaten, op de deur klopte totdat die voor hem openging</a:t>
          </a:r>
          <a:br>
            <a:rPr lang="nl-NL" sz="2000" b="1"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2000" b="1"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(Handelingen 12:11-16)</a:t>
          </a:r>
          <a:endParaRPr lang="en-US" sz="2000"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Geworteld</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nl-NL"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Ons geloof moet solide zijn, gebaseerd op de waarheden die we in de Bijbel hebben geleerd</a:t>
          </a:r>
          <a:endParaRPr lang="en-US"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Standvastig</a:t>
          </a:r>
          <a:endParaRPr lang="en-US"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nl-NL"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We moeten onwankelbaar zijn en nooit ophouden te vertrouwen op "de hoop van het evangelie"</a:t>
          </a:r>
          <a:endParaRPr lang="en-US"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Het werd bedacht vóór de grondlegging van de wereld (1 Petrus 1:20)</a:t>
          </a:r>
          <a:endParaRPr lang="en-US"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latin typeface="Calibri" panose="020F0502020204030204" pitchFamily="34" charset="0"/>
              <a:ea typeface="Calibri" panose="020F0502020204030204" pitchFamily="34" charset="0"/>
              <a:cs typeface="Calibri" panose="020F0502020204030204" pitchFamily="34" charset="0"/>
            </a:rPr>
            <a:t>Het werd gedeeltelijk aan de engelen overgebracht (1 Petrus 1:12)</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Een eerste blik werd gegeven aan Adam en Eva (Gen. 3:15)</a:t>
          </a:r>
          <a:endParaRPr lang="en-US"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latin typeface="Calibri" panose="020F0502020204030204" pitchFamily="34" charset="0"/>
              <a:ea typeface="Calibri" panose="020F0502020204030204" pitchFamily="34" charset="0"/>
              <a:cs typeface="Calibri" panose="020F0502020204030204" pitchFamily="34" charset="0"/>
            </a:rPr>
            <a:t>Het werd geopenbaard aan de profeten (1 Petrus 1:10-11)</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latin typeface="Calibri" panose="020F0502020204030204" pitchFamily="34" charset="0"/>
              <a:ea typeface="Calibri" panose="020F0502020204030204" pitchFamily="34" charset="0"/>
              <a:cs typeface="Calibri" panose="020F0502020204030204" pitchFamily="34" charset="0"/>
            </a:rPr>
            <a:t>Jezus openbaarde het eerst aan de Joden (Matt. 15:24)</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lIns="648000" tIns="36000" rIns="36000" bIns="36000"/>
        <a:lstStyle/>
        <a:p>
          <a:pPr>
            <a:lnSpc>
              <a:spcPct val="80000"/>
            </a:lnSpc>
          </a:pPr>
          <a:r>
            <a:rPr lang="nl-NL" sz="2000" b="1" noProof="0" dirty="0">
              <a:latin typeface="Calibri" panose="020F0502020204030204" pitchFamily="34" charset="0"/>
              <a:ea typeface="Calibri" panose="020F0502020204030204" pitchFamily="34" charset="0"/>
              <a:cs typeface="Calibri" panose="020F0502020204030204" pitchFamily="34" charset="0"/>
            </a:rPr>
            <a:t>Toen werd het volledig aan alle mensen geopenbaard (Kol. 1:27)</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Hij legde hen de christelijke leer en praktijk uit (2 Thessalonicenzen 2:15</a:t>
          </a:r>
          <a:r>
            <a:rPr lang="en-US" sz="2000" b="1" noProof="0" dirty="0">
              <a:latin typeface="Calibri" panose="020F0502020204030204" pitchFamily="34" charset="0"/>
              <a:ea typeface="Calibri" panose="020F0502020204030204" pitchFamily="34" charset="0"/>
              <a:cs typeface="Calibri" panose="020F0502020204030204" pitchFamily="34" charset="0"/>
            </a:rPr>
            <a:t>)</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Hij waarschuwde hen voor de gevolgen van het verwerpen van het evangelie (Hebr. 10:25-29)</a:t>
          </a:r>
          <a:r>
            <a:rPr lang="en-US" sz="2000" b="1" noProof="0" dirty="0">
              <a:latin typeface="Calibri" panose="020F0502020204030204" pitchFamily="34" charset="0"/>
              <a:ea typeface="Calibri" panose="020F0502020204030204" pitchFamily="34" charset="0"/>
              <a:cs typeface="Calibri" panose="020F0502020204030204" pitchFamily="34" charset="0"/>
            </a:rPr>
            <a:t>)</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Hij waarschuwde hen voor de gevaren van valse leraren (Handelingen 20:29-30</a:t>
          </a:r>
          <a:r>
            <a:rPr lang="en-US" sz="2000" b="1" noProof="0" dirty="0">
              <a:latin typeface="Calibri" panose="020F0502020204030204" pitchFamily="34" charset="0"/>
              <a:ea typeface="Calibri" panose="020F0502020204030204" pitchFamily="34" charset="0"/>
              <a:cs typeface="Calibri" panose="020F0502020204030204" pitchFamily="34" charset="0"/>
            </a:rPr>
            <a:t>)</a:t>
          </a:r>
          <a:endParaRPr lang="en-US" sz="2000" noProof="0" dirty="0">
            <a:latin typeface="Calibri" panose="020F0502020204030204" pitchFamily="34" charset="0"/>
            <a:ea typeface="Calibri" panose="020F0502020204030204" pitchFamily="34" charset="0"/>
            <a:cs typeface="Calibri" panose="020F0502020204030204" pitchFamily="34" charset="0"/>
          </a:endParaRPr>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b="1" kern="1200"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VERZOENING EN HOOP DOOR HET EVANGELIE</a:t>
          </a:r>
          <a:endParaRPr lang="en-US" sz="2800" kern="1200"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De </a:t>
          </a:r>
          <a:r>
            <a:rPr lang="en-US" sz="2000" b="1" kern="1200" noProof="0"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effecten</a:t>
          </a:r>
          <a:r>
            <a:rPr lang="en-US" sz="2000" b="1"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van </a:t>
          </a:r>
          <a:r>
            <a:rPr lang="en-US" sz="2000" b="1" kern="1200" noProof="0"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verzoening</a:t>
          </a:r>
          <a:endParaRPr lang="en-US" sz="2000"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Van boosdoeners tot heiligen (Kol. 1:21-22)</a:t>
          </a:r>
          <a:endParaRPr lang="en-US" sz="2000"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Vastberaden</a:t>
          </a:r>
          <a:r>
            <a:rPr lang="sv-SE"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en </a:t>
          </a:r>
          <a:r>
            <a:rPr lang="sv-SE" sz="2000" b="1" kern="1200"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standvastig</a:t>
          </a:r>
          <a:r>
            <a:rPr lang="sv-SE"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(Kol. 1:23)</a:t>
          </a:r>
          <a:endParaRPr lang="en-US" sz="2000"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Hoop</a:t>
          </a:r>
          <a:endParaRPr lang="en-US" sz="2000"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Hoop </a:t>
          </a:r>
          <a:r>
            <a:rPr lang="en-US" sz="2000" b="1" kern="1200" noProof="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brengen</a:t>
          </a:r>
          <a:r>
            <a:rPr lang="en-US"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(Col.1:24-25)</a:t>
          </a:r>
          <a:endParaRPr lang="en-US" sz="2000"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mysterie van God (Kol. 1:26-27)</a:t>
          </a:r>
          <a:endParaRPr lang="en-US" sz="2000"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De kracht van het evangelie</a:t>
          </a:r>
          <a:endParaRPr lang="en-US" sz="2000" kern="1200" noProof="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Het evangelie </a:t>
          </a:r>
          <a:r>
            <a:rPr lang="nl-NL" sz="2000" b="1" kern="1200" noProof="0" dirty="0">
              <a:solidFill>
                <a:srgbClr val="FF0000"/>
              </a:solidFill>
              <a:latin typeface="Calibri" panose="020F0502020204030204" pitchFamily="34" charset="0"/>
              <a:ea typeface="Calibri" panose="020F0502020204030204" pitchFamily="34" charset="0"/>
              <a:cs typeface="Calibri" panose="020F0502020204030204" pitchFamily="34" charset="0"/>
            </a:rPr>
            <a:t>verkondigen</a:t>
          </a:r>
          <a:r>
            <a:rPr lang="nl-NL" sz="2000" b="1"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(Kol. 1:28-29)</a:t>
          </a:r>
          <a:endParaRPr lang="en-US" sz="2000" kern="1200" noProof="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80558" y="23731"/>
          <a:ext cx="3968786" cy="1385847"/>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stierf aan het kruis om de prijs voor onze zonde te betalen</a:t>
          </a:r>
        </a:p>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(Rom. 5:8)</a:t>
          </a:r>
          <a:endParaRPr lang="en-US"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580558" y="23731"/>
        <a:ext cx="3968786" cy="1385847"/>
      </dsp:txXfrm>
    </dsp:sp>
    <dsp:sp modelId="{C109F6EB-5007-4416-A0BB-A8537E14AA87}">
      <dsp:nvSpPr>
        <dsp:cNvPr id="0" name=""/>
        <dsp:cNvSpPr/>
      </dsp:nvSpPr>
      <dsp:spPr>
        <a:xfrm>
          <a:off x="615480" y="0"/>
          <a:ext cx="2338747" cy="1385847"/>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97425" y="1615862"/>
          <a:ext cx="3756168" cy="138584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Door geloof, berouw en doop worden wij bevrijd van onze zonde en zijn wij zonder smetten en onberispelijk voor God [rechtvaardiging]</a:t>
          </a:r>
        </a:p>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(Rom. 5:10; Kol. 1:22)</a:t>
          </a:r>
          <a:endParaRPr lang="en-US"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7425" y="1615862"/>
        <a:ext cx="3756168" cy="1385847"/>
      </dsp:txXfrm>
    </dsp:sp>
    <dsp:sp modelId="{6C7FBD44-A5F9-4455-A01E-1F65E2D55A80}">
      <dsp:nvSpPr>
        <dsp:cNvPr id="0" name=""/>
        <dsp:cNvSpPr/>
      </dsp:nvSpPr>
      <dsp:spPr>
        <a:xfrm>
          <a:off x="3928828" y="1615889"/>
          <a:ext cx="1371988" cy="138584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78720" y="3230402"/>
          <a:ext cx="3968786" cy="1385847"/>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Door het werk van de Heilige Geest word ons leven geleidelijk getransformeerd en worden wij heilig voor God [heiliging]</a:t>
          </a:r>
        </a:p>
        <a:p>
          <a:pPr marL="0" lvl="0" indent="0" algn="ctr" defTabSz="800100">
            <a:lnSpc>
              <a:spcPct val="90000"/>
            </a:lnSpc>
            <a:spcBef>
              <a:spcPct val="0"/>
            </a:spcBef>
            <a:spcAft>
              <a:spcPts val="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(Rom. 8:1; 2 Kor. 5:17)</a:t>
          </a:r>
          <a:endParaRPr lang="en-US"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578720" y="3230402"/>
        <a:ext cx="3968786" cy="1385847"/>
      </dsp:txXfrm>
    </dsp:sp>
    <dsp:sp modelId="{23C4F2D5-6CC6-4ABD-B543-1004840CE357}">
      <dsp:nvSpPr>
        <dsp:cNvPr id="0" name=""/>
        <dsp:cNvSpPr/>
      </dsp:nvSpPr>
      <dsp:spPr>
        <a:xfrm>
          <a:off x="625262" y="3230402"/>
          <a:ext cx="2338747" cy="138584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16222"/>
          <a:ext cx="3660922" cy="45536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Blijf</a:t>
          </a: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het </a:t>
          </a: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geloof</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1647" y="129559"/>
        <a:ext cx="3634248" cy="428690"/>
      </dsp:txXfrm>
    </dsp:sp>
    <dsp:sp modelId="{99D36536-A3B4-4D49-83BE-457AE2F5B7A2}">
      <dsp:nvSpPr>
        <dsp:cNvPr id="0" name=""/>
        <dsp:cNvSpPr/>
      </dsp:nvSpPr>
      <dsp:spPr>
        <a:xfrm>
          <a:off x="58115" y="799690"/>
          <a:ext cx="1264266" cy="2611074"/>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23906" y="676788"/>
          <a:ext cx="2339786" cy="2856878"/>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42240" rIns="0" bIns="142240" numCol="1" spcCol="1270" anchor="ctr" anchorCtr="0">
          <a:noAutofit/>
        </a:bodyPr>
        <a:lstStyle/>
        <a:p>
          <a:pPr marL="0" lvl="0" indent="0" algn="ctr" defTabSz="889000">
            <a:lnSpc>
              <a:spcPct val="90000"/>
            </a:lnSpc>
            <a:spcBef>
              <a:spcPct val="0"/>
            </a:spcBef>
            <a:spcAft>
              <a:spcPct val="35000"/>
            </a:spcAft>
            <a:buNone/>
          </a:pPr>
          <a:r>
            <a:rPr lang="nl-NL" sz="2000" b="1" kern="1200"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Wees volhardend, zoals Petrus was toen hij, nadat hij uit de gevangenis was vrijgelaten, op de deur klopte totdat die voor hem openging</a:t>
          </a:r>
          <a:br>
            <a:rPr lang="nl-NL" sz="2000" b="1" kern="1200"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2000" b="1" kern="1200"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(Handelingen 12:11-16)</a:t>
          </a:r>
          <a:endParaRPr lang="en-US" sz="2000" kern="1200" spc="-2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538145" y="791027"/>
        <a:ext cx="2111308" cy="2628400"/>
      </dsp:txXfrm>
    </dsp:sp>
    <dsp:sp modelId="{38F04ACA-9C01-45E8-8BFC-5DCFD3FAEB20}">
      <dsp:nvSpPr>
        <dsp:cNvPr id="0" name=""/>
        <dsp:cNvSpPr/>
      </dsp:nvSpPr>
      <dsp:spPr>
        <a:xfrm>
          <a:off x="4048947" y="116222"/>
          <a:ext cx="3660922" cy="455364"/>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Geworteld</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062284" y="129559"/>
        <a:ext cx="3634248" cy="428690"/>
      </dsp:txXfrm>
    </dsp:sp>
    <dsp:sp modelId="{F20D61F0-7A4B-4A87-8119-BA789B8B2306}">
      <dsp:nvSpPr>
        <dsp:cNvPr id="0" name=""/>
        <dsp:cNvSpPr/>
      </dsp:nvSpPr>
      <dsp:spPr>
        <a:xfrm>
          <a:off x="4023151" y="799690"/>
          <a:ext cx="1264266" cy="2611074"/>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385553" y="676788"/>
          <a:ext cx="2339786" cy="2856878"/>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Ons geloof moet solide zijn, gebaseerd op de waarheden die we in de Bijbel hebben geleerd</a:t>
          </a:r>
          <a:endParaRPr lang="en-US" sz="200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499792" y="791027"/>
        <a:ext cx="2111308" cy="2628400"/>
      </dsp:txXfrm>
    </dsp:sp>
    <dsp:sp modelId="{C473FD13-5BAF-4B9B-BF2E-9AAD8331BEC3}">
      <dsp:nvSpPr>
        <dsp:cNvPr id="0" name=""/>
        <dsp:cNvSpPr/>
      </dsp:nvSpPr>
      <dsp:spPr>
        <a:xfrm>
          <a:off x="8030541" y="116222"/>
          <a:ext cx="3660922" cy="455364"/>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Standvastig</a:t>
          </a:r>
          <a:endParaRPr lang="en-US"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043878" y="129559"/>
        <a:ext cx="3634248" cy="428690"/>
      </dsp:txXfrm>
    </dsp:sp>
    <dsp:sp modelId="{B9BC0BC2-73FB-4F25-88C4-5E109F8D6048}">
      <dsp:nvSpPr>
        <dsp:cNvPr id="0" name=""/>
        <dsp:cNvSpPr/>
      </dsp:nvSpPr>
      <dsp:spPr>
        <a:xfrm>
          <a:off x="7976888" y="799690"/>
          <a:ext cx="1264266" cy="2611074"/>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31514" y="676788"/>
          <a:ext cx="2339786" cy="2856878"/>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We moeten onwankelbaar zijn en nooit ophouden te vertrouwen op "de hoop van het evangelie"</a:t>
          </a:r>
          <a:endParaRPr lang="en-US" sz="200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9445753" y="791027"/>
        <a:ext cx="2111308" cy="262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Het werd bedacht vóór de grondlegging van de wereld (1 Petrus 1:20)</a:t>
          </a:r>
          <a:endParaRPr lang="en-US" sz="200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Het werd gedeeltelijk aan de engelen overgebracht (1 Petrus 1:12)</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Een eerste blik werd gegeven aan Adam en Eva (Gen. 3:15)</a:t>
          </a:r>
          <a:endParaRPr lang="en-US" sz="200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Het werd geopenbaard aan de profeten (1 Petrus 1:10-11)</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Jezus openbaarde het eerst aan de Joden (Matt. 15:24)</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48000" tIns="36000" rIns="36000" bIns="36000" numCol="1" spcCol="1270" anchor="ctr" anchorCtr="0">
          <a:noAutofit/>
        </a:bodyPr>
        <a:lstStyle/>
        <a:p>
          <a:pPr marL="0" lvl="0" indent="0" algn="l" defTabSz="889000">
            <a:lnSpc>
              <a:spcPct val="8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Toen werd het volledig aan alle mensen geopenbaard (Kol. 1:27)</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Hij legde hen de christelijke leer en praktijk uit (2 Thessalonicenzen 2:15</a:t>
          </a:r>
          <a:r>
            <a:rPr lang="en-US" sz="2000" b="1" kern="1200" noProof="0" dirty="0">
              <a:latin typeface="Calibri" panose="020F0502020204030204" pitchFamily="34" charset="0"/>
              <a:ea typeface="Calibri" panose="020F0502020204030204" pitchFamily="34" charset="0"/>
              <a:cs typeface="Calibri" panose="020F0502020204030204" pitchFamily="34" charset="0"/>
            </a:rPr>
            <a:t>)</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Hij waarschuwde hen voor de gevolgen van het verwerpen van het evangelie (Hebr. 10:25-29)</a:t>
          </a:r>
          <a:r>
            <a:rPr lang="en-US" sz="2000" b="1" kern="1200" noProof="0" dirty="0">
              <a:latin typeface="Calibri" panose="020F0502020204030204" pitchFamily="34" charset="0"/>
              <a:ea typeface="Calibri" panose="020F0502020204030204" pitchFamily="34" charset="0"/>
              <a:cs typeface="Calibri" panose="020F0502020204030204" pitchFamily="34" charset="0"/>
            </a:rPr>
            <a:t>)</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Hij waarschuwde hen voor de gevaren van valse leraren (Handelingen 20:29-30</a:t>
          </a:r>
          <a:r>
            <a:rPr lang="en-US" sz="2000" b="1" kern="1200" noProof="0" dirty="0">
              <a:latin typeface="Calibri" panose="020F0502020204030204" pitchFamily="34" charset="0"/>
              <a:ea typeface="Calibri" panose="020F0502020204030204" pitchFamily="34" charset="0"/>
              <a:cs typeface="Calibri" panose="020F0502020204030204" pitchFamily="34" charset="0"/>
            </a:rPr>
            <a:t>)</a:t>
          </a:r>
          <a:endParaRPr lang="en-US"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19:14:42.669"/>
    </inkml:context>
    <inkml:brush xml:id="br0">
      <inkml:brushProperty name="width" value="0.1" units="cm"/>
      <inkml:brushProperty name="height" value="0.1" units="cm"/>
      <inkml:brushProperty name="color" value="#5B2D90"/>
    </inkml:brush>
  </inkml:definitions>
  <inkml:trace contextRef="#ctx0" brushRef="#br0">0 1 9830,'0'0'0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19:15:38.160"/>
    </inkml:context>
    <inkml:brush xml:id="br0">
      <inkml:brushProperty name="width" value="0.5" units="cm"/>
      <inkml:brushProperty name="height" value="1" units="cm"/>
      <inkml:brushProperty name="color" value="#921A7B"/>
      <inkml:brushProperty name="tip" value="rectangle"/>
      <inkml:brushProperty name="rasterOp" value="maskPen"/>
      <inkml:brushProperty name="ignorePressure" value="1"/>
    </inkml:brush>
  </inkml:definitions>
  <inkml:trace contextRef="#ctx0" brushRef="#br0">1 1 0,'6567'102'0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3T19:16:07.433"/>
    </inkml:context>
    <inkml:brush xml:id="br0">
      <inkml:brushProperty name="width" value="0.5" units="cm"/>
      <inkml:brushProperty name="height" value="1" units="cm"/>
      <inkml:brushProperty name="color" value="#751563"/>
      <inkml:brushProperty name="tip" value="rectangle"/>
      <inkml:brushProperty name="rasterOp" value="maskPen"/>
      <inkml:brushProperty name="ignorePressure" value="1"/>
    </inkml:brush>
  </inkml:definitions>
  <inkml:trace contextRef="#ctx0" brushRef="#br0">1 0,'536'20,"-128"-2,1250-11,-941-10,317 3,-1009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3T19:16:09.141"/>
    </inkml:context>
    <inkml:brush xml:id="br0">
      <inkml:brushProperty name="width" value="0.5" units="cm"/>
      <inkml:brushProperty name="height" value="1" units="cm"/>
      <inkml:brushProperty name="color" value="#751563"/>
      <inkml:brushProperty name="tip" value="rectangle"/>
      <inkml:brushProperty name="rasterOp" value="maskPen"/>
      <inkml:brushProperty name="ignorePressure" value="1"/>
    </inkml:brush>
  </inkml:definitions>
  <inkml:trace contextRef="#ctx0" brushRef="#br0">1874 167,'-34'-2,"1"-2,0-1,-40-11,-44-7,6 14,-142 6,13 2,216-2,1-1,0 0,-1-2,-26-10,18 5,-36-6,25 9,1 2,-57-2,78 7,-36-6,-15-2,-251 6,279 3,17 1,27-1,0 0,0 0,0 0,-1 0,1-1,0 1,0 0,0 0,0 0,-1 0,1 0,0 0,0 0,0 0,-1 0,1 0,0 0,0 0,0 0,-1 0,1 0,0 0,0 0,0 0,0 0,-1 0,1 1,0-1,0 0,0 0,0 0,-1 0,1 0,0 0,0 0,0 1,0-1,0 0,0 0,-1 0,1 0,0 1,0-1,0 0,0 0,0 0,0 1,0-1,0 0,0 0,0 0,0 0,0 1,0-1,0 0,0 0,0 0,0 1,0-1,10 7,10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3T19:16:18.325"/>
    </inkml:context>
    <inkml:brush xml:id="br0">
      <inkml:brushProperty name="width" value="0.5" units="cm"/>
      <inkml:brushProperty name="height" value="1" units="cm"/>
      <inkml:brushProperty name="color" value="#751563"/>
      <inkml:brushProperty name="tip" value="rectangle"/>
      <inkml:brushProperty name="rasterOp" value="maskPen"/>
      <inkml:brushProperty name="ignorePressure" value="1"/>
    </inkml:brush>
  </inkml:definitions>
  <inkml:trace contextRef="#ctx0" brushRef="#br0">1 774,'3706'0,"-2992"177,-76-1,1466-153,-1168-39,-819-12,122-122,75-25,2332-503,-988 578,-959 132,2520-32,-3139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8B314D25-C809-44D5-B41F-2D15EFE850C8}" type="datetimeFigureOut">
              <a:rPr lang="es-ES" smtClean="0"/>
              <a:pPr/>
              <a:t>27/02/2026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FB5F9D8-F5C2-4C46-8486-A19D57CFE21E}" type="slidenum">
              <a:rPr lang="es-ES" smtClean="0"/>
              <a:pPr/>
              <a:t>‹Nº›</a:t>
            </a:fld>
            <a:endParaRPr lang="es-ES" dirty="0"/>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nl-NL"/>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CDB2786-14AA-49AE-8A23-16025041C791}" type="datetimeFigureOut">
              <a:rPr lang="es-ES" smtClean="0"/>
              <a:pPr/>
              <a:t>27/02/2026</a:t>
            </a:fld>
            <a:endParaRPr lang="es-ES" dirty="0"/>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3220D16-4DC4-4C95-9FA2-42E5DCF9AA93}" type="slidenum">
              <a:rPr lang="es-ES" smtClean="0"/>
              <a:pPr/>
              <a:t>‹Nº›</a:t>
            </a:fld>
            <a:endParaRPr lang="es-ES" dirty="0"/>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27/02/2026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VERZOENING EN HOOP</a:t>
            </a:r>
            <a:endPar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4849857" y="6496050"/>
            <a:ext cx="2492285" cy="338554"/>
          </a:xfrm>
          <a:prstGeom prst="rect">
            <a:avLst/>
          </a:prstGeom>
          <a:noFill/>
        </p:spPr>
        <p:txBody>
          <a:bodyPr wrap="none" rtlCol="0">
            <a:spAutoFit/>
          </a:bodyPr>
          <a:lstStyle/>
          <a:p>
            <a:pPr algn="ctr"/>
            <a:r>
              <a:rPr lang="nl-NL" sz="1600" b="1" dirty="0">
                <a:solidFill>
                  <a:srgbClr val="C3AF97"/>
                </a:solidFill>
                <a:latin typeface="Calibri" panose="020F0502020204030204" pitchFamily="34" charset="0"/>
              </a:rPr>
              <a:t>Les 9 voor 28 februari 2026</a:t>
            </a:r>
            <a:endParaRPr lang="en-US" sz="1600" b="1" noProof="0" dirty="0">
              <a:solidFill>
                <a:srgbClr val="C3AF97"/>
              </a:solidFill>
              <a:latin typeface="Calibri" panose="020F0502020204030204" pitchFamily="34" charset="0"/>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nl-NL" sz="6000" b="1" spc="50" dirty="0">
                <a:ln w="0"/>
                <a:solidFill>
                  <a:schemeClr val="bg1"/>
                </a:solidFill>
                <a:effectLst>
                  <a:innerShdw blurRad="63500" dist="50800" dir="13500000">
                    <a:srgbClr val="000000">
                      <a:alpha val="50000"/>
                    </a:srgbClr>
                  </a:innerShdw>
                </a:effectLst>
                <a:latin typeface="Calibri" panose="020F0502020204030204" pitchFamily="34" charset="0"/>
              </a:rPr>
              <a:t>DE KRACHT VAN HET EVANGELIE</a:t>
            </a:r>
            <a:endParaRPr lang="en-US" sz="6000" b="1" spc="50" noProof="0" dirty="0">
              <a:ln w="0"/>
              <a:solidFill>
                <a:schemeClr val="bg1"/>
              </a:solidFill>
              <a:effectLst>
                <a:innerShdw blurRad="63500" dist="50800" dir="13500000">
                  <a:srgbClr val="000000">
                    <a:alpha val="50000"/>
                  </a:srgbClr>
                </a:innerShdw>
              </a:effectLst>
              <a:latin typeface="Calibri" panose="020F0502020204030204" pitchFamily="34" charset="0"/>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2728938" y="-80472"/>
            <a:ext cx="7947104"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HET EVANGELIE AANKONDIGEN</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1203054" y="595584"/>
            <a:ext cx="11153774"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Hem verkondigen wij, terwijl we ieder mens terechtwijzen, en ieder mens onderwijzen in alle wijsheid, opdat wij ieder mens volmaakt zouden stellen in Christus Jezus</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Kolossenzen</a:t>
            </a:r>
            <a:r>
              <a:rPr 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1:28</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 predikte Paulus het evangelie? De focus van zijn prediking was Christus, de Gekruisigde (1 Korintiërs 1:23). Toen mensen Jezus hadden aangenomen, vermaande Hij hen en onderwees hen tot ze volmaakt waren (</a:t>
            </a:r>
            <a:r>
              <a:rPr lang="nl-NL" sz="2000" b="1" dirty="0" err="1">
                <a:latin typeface="Calibri" panose="020F0502020204030204" pitchFamily="34" charset="0"/>
              </a:rPr>
              <a:t>Kolossenzen</a:t>
            </a:r>
            <a:r>
              <a:rPr lang="nl-NL" sz="2000" b="1" dirty="0">
                <a:latin typeface="Calibri" panose="020F0502020204030204" pitchFamily="34" charset="0"/>
              </a:rPr>
              <a:t> 1:28-29). Hoe heeft hij dit gedaan?</a:t>
            </a:r>
            <a:endParaRPr lang="en-US" sz="2000" b="1" noProof="0"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4035964611"/>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Wacht even... Volmaakt stellen? En niet zomaar een paar, maar.. “Ieder mens"!                 (Kol. 1:28b).</a:t>
            </a:r>
            <a:endParaRPr lang="en-US" sz="2000" b="1" noProof="0" dirty="0">
              <a:latin typeface="Calibri" panose="020F0502020204030204" pitchFamily="34" charset="0"/>
            </a:endParaRP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Griekse woord vertaald als "volwassen" (</a:t>
            </a:r>
            <a:r>
              <a:rPr lang="nl-NL" sz="2000" b="1" dirty="0" err="1">
                <a:latin typeface="Calibri" panose="020F0502020204030204" pitchFamily="34" charset="0"/>
              </a:rPr>
              <a:t>teleios</a:t>
            </a:r>
            <a:r>
              <a:rPr lang="nl-NL" sz="2000" b="1" dirty="0">
                <a:latin typeface="Calibri" panose="020F0502020204030204" pitchFamily="34" charset="0"/>
              </a:rPr>
              <a:t>) betekent perfect en zonder gebrek. Door het proces van christelijke groei worden we ons scherp bewust van de diepte van Gods wet en van de vereisten ervan. Ons doel is daarom volmaakt te zijn in Christus Jezus.</a:t>
            </a:r>
            <a:endParaRPr lang="en-US" sz="2000" b="1" noProof="0" dirty="0">
              <a:latin typeface="Calibri" panose="020F0502020204030204" pitchFamily="34" charset="0"/>
            </a:endParaRPr>
          </a:p>
        </p:txBody>
      </p:sp>
      <p:sp>
        <p:nvSpPr>
          <p:cNvPr id="6" name="Tekstvak 5">
            <a:extLst>
              <a:ext uri="{FF2B5EF4-FFF2-40B4-BE49-F238E27FC236}">
                <a16:creationId xmlns:a16="http://schemas.microsoft.com/office/drawing/2014/main" id="{AFA3D264-F785-C201-4F35-2A5E8BA83208}"/>
              </a:ext>
            </a:extLst>
          </p:cNvPr>
          <p:cNvSpPr txBox="1"/>
          <p:nvPr/>
        </p:nvSpPr>
        <p:spPr>
          <a:xfrm>
            <a:off x="271970" y="185131"/>
            <a:ext cx="1552364" cy="282573"/>
          </a:xfrm>
          <a:prstGeom prst="roundRect">
            <a:avLst>
              <a:gd name="adj" fmla="val 0"/>
            </a:avLst>
          </a:prstGeom>
          <a:solidFill>
            <a:srgbClr val="FEFEFE"/>
          </a:solidFill>
          <a:ln w="9525">
            <a:noFill/>
          </a:ln>
          <a:effectLst>
            <a:glow rad="25400">
              <a:srgbClr val="C216C9"/>
            </a:glow>
          </a:effectLst>
          <a:scene3d>
            <a:camera prst="orthographicFront">
              <a:rot lat="0" lon="0" rev="0"/>
            </a:camera>
            <a:lightRig rig="balanced" dir="t">
              <a:rot lat="0" lon="0" rev="8700000"/>
            </a:lightRig>
          </a:scene3d>
          <a:sp3d/>
        </p:spPr>
        <p:txBody>
          <a:bodyPr wrap="square" lIns="0" tIns="0" rIns="0" bIns="36000" rtlCol="0">
            <a:spAutoFit/>
          </a:bodyPr>
          <a:lstStyle/>
          <a:p>
            <a:pPr algn="ctr">
              <a:defRPr/>
            </a:pPr>
            <a:r>
              <a:rPr lang="nl-NL" sz="1600" b="1" kern="0" spc="50" dirty="0">
                <a:ln w="0">
                  <a:noFill/>
                </a:ln>
                <a:solidFill>
                  <a:srgbClr val="24AE95"/>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24AE95"/>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997300"/>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750"/>
                                        <p:tgtEl>
                                          <p:spTgt spid="11"/>
                                        </p:tgtEl>
                                      </p:cBhvr>
                                    </p:animEffect>
                                  </p:childTnLst>
                                </p:cTn>
                              </p:par>
                            </p:childTnLst>
                          </p:cTn>
                        </p:par>
                        <p:par>
                          <p:cTn id="49" fill="hold">
                            <p:stCondLst>
                              <p:cond delay="750"/>
                            </p:stCondLst>
                            <p:childTnLst>
                              <p:par>
                                <p:cTn id="50" presetID="22" presetClass="entr" presetSubtype="2" fill="hold" grpId="0" nodeType="afterEffect">
                                  <p:stCondLst>
                                    <p:cond delay="0"/>
                                  </p:stCondLst>
                                  <p:childTnLst>
                                    <p:set>
                                      <p:cBhvr>
                                        <p:cTn id="51"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52" dur="500"/>
                                        <p:tgtEl>
                                          <p:spTgt spid="2">
                                            <p:graphicEl>
                                              <a:dgm id="{12DA069D-C27C-447C-ABA1-9A69B5259F86}"/>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5" dur="500"/>
                                        <p:tgtEl>
                                          <p:spTgt spid="2">
                                            <p:graphicEl>
                                              <a:dgm id="{2F00E1F8-099B-4F47-B8BF-36EFD7BDE8B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60" dur="500"/>
                                        <p:tgtEl>
                                          <p:spTgt spid="2">
                                            <p:graphicEl>
                                              <a:dgm id="{10BD5450-BABB-48E3-B9FF-9E8AA18A9B3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63" dur="500"/>
                                        <p:tgtEl>
                                          <p:spTgt spid="2">
                                            <p:graphicEl>
                                              <a:dgm id="{F73877C7-3B19-4518-965C-914A8841BDD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8" dur="500"/>
                                        <p:tgtEl>
                                          <p:spTgt spid="2">
                                            <p:graphicEl>
                                              <a:dgm id="{F4807447-6BA8-4E90-861B-DD95033FF1E2}"/>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71" dur="500"/>
                                        <p:tgtEl>
                                          <p:spTgt spid="2">
                                            <p:graphicEl>
                                              <a:dgm id="{B1DE1E30-336F-4837-9693-E0EB552D8A9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0-#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0-#ppt_w/2"/>
                                          </p:val>
                                        </p:tav>
                                        <p:tav tm="100000">
                                          <p:val>
                                            <p:strVal val="#ppt_x"/>
                                          </p:val>
                                        </p:tav>
                                      </p:tavLst>
                                    </p:anim>
                                    <p:anim calcmode="lin" valueType="num">
                                      <p:cBhvr additive="base">
                                        <p:cTn id="8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293209"/>
          </a:xfrm>
          <a:prstGeom prst="rect">
            <a:avLst/>
          </a:prstGeom>
          <a:noFill/>
        </p:spPr>
        <p:txBody>
          <a:bodyPr wrap="square">
            <a:spAutoFit/>
          </a:bodyPr>
          <a:lstStyle/>
          <a:p>
            <a:pPr>
              <a:spcBef>
                <a:spcPts val="600"/>
              </a:spcBef>
            </a:pPr>
            <a:r>
              <a:rPr lang="en-US" sz="2600" b="1" noProof="0" dirty="0">
                <a:latin typeface="Constantia" panose="02030602050306030303" pitchFamily="18" charset="0"/>
              </a:rPr>
              <a:t>“</a:t>
            </a:r>
            <a:r>
              <a:rPr lang="nl-NL" sz="2600" b="1" dirty="0">
                <a:latin typeface="Constantia" panose="02030602050306030303" pitchFamily="18" charset="0"/>
              </a:rPr>
              <a:t>Als we naar de gekruisigde Verlosser kijken, begrijpen we de omvang en betekenis van het offer dat de Majesteit van de hemel heeft gebracht, volledig. Het plan van verlossing wordt voor ons verheerlijkt, en de gedachte aan Calvarie wekt levende en heilige emoties in ons hart op. Lof aan God en het Lam zal in ons hart en op onze lippen zijn; want trots en zelfverering kunnen niet bloeien in de ziel die de scènes van Calvarie vers in het geheugen houdt.</a:t>
            </a:r>
            <a:r>
              <a:rPr lang="en-US"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6883424" y="5808445"/>
            <a:ext cx="4173643" cy="338554"/>
          </a:xfrm>
          <a:prstGeom prst="rect">
            <a:avLst/>
          </a:prstGeom>
          <a:noFill/>
        </p:spPr>
        <p:txBody>
          <a:bodyPr wrap="none" rtlCol="0">
            <a:spAutoFit/>
          </a:bodyPr>
          <a:lstStyle/>
          <a:p>
            <a:pPr algn="r"/>
            <a:r>
              <a:rPr lang="en-US" sz="1600" b="1" noProof="0" dirty="0">
                <a:latin typeface="Calibri" panose="020F0502020204030204" pitchFamily="34" charset="0"/>
              </a:rPr>
              <a:t>Ellen G. White (</a:t>
            </a:r>
            <a:r>
              <a:rPr lang="nl-NL" sz="1600" b="1" dirty="0">
                <a:latin typeface="Calibri" panose="020F0502020204030204" pitchFamily="34" charset="0"/>
              </a:rPr>
              <a:t>De wens der eeuwen</a:t>
            </a:r>
            <a:r>
              <a:rPr lang="en-US" sz="1600" b="1" noProof="0" dirty="0">
                <a:latin typeface="Calibri" panose="020F0502020204030204" pitchFamily="34" charset="0"/>
              </a:rPr>
              <a:t>, </a:t>
            </a:r>
            <a:r>
              <a:rPr lang="en-US" sz="1600" b="1" noProof="0" dirty="0" err="1">
                <a:latin typeface="Calibri" panose="020F0502020204030204" pitchFamily="34" charset="0"/>
              </a:rPr>
              <a:t>pag</a:t>
            </a:r>
            <a:r>
              <a:rPr lang="en-US" sz="1600" b="1" noProof="0" dirty="0">
                <a:latin typeface="Calibri" panose="020F0502020204030204" pitchFamily="34" charset="0"/>
              </a:rPr>
              <a:t>. </a:t>
            </a:r>
            <a:r>
              <a:rPr lang="en-US" sz="1600" b="1">
                <a:latin typeface="Calibri" panose="020F0502020204030204" pitchFamily="34" charset="0"/>
              </a:rPr>
              <a:t>550</a:t>
            </a:r>
            <a:r>
              <a:rPr lang="en-US" sz="1600" b="1" noProof="0">
                <a:latin typeface="Calibri" panose="020F0502020204030204" pitchFamily="34" charset="0"/>
              </a:rPr>
              <a:t>)</a:t>
            </a:r>
            <a:endParaRPr lang="en-US" sz="1600" b="1" noProof="0" dirty="0">
              <a:latin typeface="Calibri" panose="020F0502020204030204" pitchFamily="34" charset="0"/>
            </a:endParaRP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76245" y="256011"/>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a:defRPr/>
            </a:pPr>
            <a:r>
              <a:rPr lang="en-US" sz="3200" dirty="0">
                <a:solidFill>
                  <a:srgbClr val="156082">
                    <a:lumMod val="20000"/>
                    <a:lumOff val="80000"/>
                  </a:srgbClr>
                </a:solidFill>
              </a:rPr>
              <a:t>2 </a:t>
            </a:r>
            <a:r>
              <a:rPr lang="en-US" sz="3200" dirty="0" err="1">
                <a:solidFill>
                  <a:srgbClr val="156082">
                    <a:lumMod val="20000"/>
                    <a:lumOff val="80000"/>
                  </a:srgbClr>
                </a:solidFill>
              </a:rPr>
              <a:t>Korintiërs</a:t>
            </a:r>
            <a:r>
              <a:rPr lang="en-US" sz="3200" dirty="0">
                <a:solidFill>
                  <a:srgbClr val="156082">
                    <a:lumMod val="20000"/>
                    <a:lumOff val="80000"/>
                  </a:srgbClr>
                </a:solidFill>
              </a:rPr>
              <a:t> 5:21</a:t>
            </a:r>
            <a:endPar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t 8">
                <a:extLst>
                  <a:ext uri="{FF2B5EF4-FFF2-40B4-BE49-F238E27FC236}">
                    <a16:creationId xmlns:a16="http://schemas.microsoft.com/office/drawing/2014/main" id="{E405103F-EAB5-8042-C7B1-2602E563EFC0}"/>
                  </a:ext>
                </a:extLst>
              </p14:cNvPr>
              <p14:cNvContentPartPr/>
              <p14:nvPr/>
            </p14:nvContentPartPr>
            <p14:xfrm>
              <a:off x="1404860" y="3003129"/>
              <a:ext cx="360" cy="360"/>
            </p14:xfrm>
          </p:contentPart>
        </mc:Choice>
        <mc:Fallback xmlns="">
          <p:pic>
            <p:nvPicPr>
              <p:cNvPr id="9" name="Inkt 8">
                <a:extLst>
                  <a:ext uri="{FF2B5EF4-FFF2-40B4-BE49-F238E27FC236}">
                    <a16:creationId xmlns:a16="http://schemas.microsoft.com/office/drawing/2014/main" id="{E405103F-EAB5-8042-C7B1-2602E563EFC0}"/>
                  </a:ext>
                </a:extLst>
              </p:cNvPr>
              <p:cNvPicPr/>
              <p:nvPr/>
            </p:nvPicPr>
            <p:blipFill>
              <a:blip r:embed="rId5"/>
              <a:stretch>
                <a:fillRect/>
              </a:stretch>
            </p:blipFill>
            <p:spPr>
              <a:xfrm>
                <a:off x="1386860" y="298548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t 14">
                <a:extLst>
                  <a:ext uri="{FF2B5EF4-FFF2-40B4-BE49-F238E27FC236}">
                    <a16:creationId xmlns:a16="http://schemas.microsoft.com/office/drawing/2014/main" id="{4A451574-EC63-8F21-2785-09AF1CD40116}"/>
                  </a:ext>
                </a:extLst>
              </p14:cNvPr>
              <p14:cNvContentPartPr/>
              <p14:nvPr/>
            </p14:nvContentPartPr>
            <p14:xfrm>
              <a:off x="3411860" y="2051649"/>
              <a:ext cx="2364480" cy="37080"/>
            </p14:xfrm>
          </p:contentPart>
        </mc:Choice>
        <mc:Fallback xmlns="">
          <p:pic>
            <p:nvPicPr>
              <p:cNvPr id="15" name="Inkt 14">
                <a:extLst>
                  <a:ext uri="{FF2B5EF4-FFF2-40B4-BE49-F238E27FC236}">
                    <a16:creationId xmlns:a16="http://schemas.microsoft.com/office/drawing/2014/main" id="{4A451574-EC63-8F21-2785-09AF1CD40116}"/>
                  </a:ext>
                </a:extLst>
              </p:cNvPr>
              <p:cNvPicPr/>
              <p:nvPr/>
            </p:nvPicPr>
            <p:blipFill>
              <a:blip r:embed="rId7"/>
              <a:stretch>
                <a:fillRect/>
              </a:stretch>
            </p:blipFill>
            <p:spPr>
              <a:xfrm>
                <a:off x="3322220" y="1872009"/>
                <a:ext cx="2544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t 17">
                <a:extLst>
                  <a:ext uri="{FF2B5EF4-FFF2-40B4-BE49-F238E27FC236}">
                    <a16:creationId xmlns:a16="http://schemas.microsoft.com/office/drawing/2014/main" id="{4CF9D306-9798-F8F1-0B6C-9C33D1FE35FF}"/>
                  </a:ext>
                </a:extLst>
              </p14:cNvPr>
              <p14:cNvContentPartPr/>
              <p14:nvPr/>
            </p14:nvContentPartPr>
            <p14:xfrm>
              <a:off x="103820" y="2036889"/>
              <a:ext cx="1576440" cy="16560"/>
            </p14:xfrm>
          </p:contentPart>
        </mc:Choice>
        <mc:Fallback xmlns="">
          <p:pic>
            <p:nvPicPr>
              <p:cNvPr id="18" name="Inkt 17">
                <a:extLst>
                  <a:ext uri="{FF2B5EF4-FFF2-40B4-BE49-F238E27FC236}">
                    <a16:creationId xmlns:a16="http://schemas.microsoft.com/office/drawing/2014/main" id="{4CF9D306-9798-F8F1-0B6C-9C33D1FE35FF}"/>
                  </a:ext>
                </a:extLst>
              </p:cNvPr>
              <p:cNvPicPr/>
              <p:nvPr/>
            </p:nvPicPr>
            <p:blipFill>
              <a:blip r:embed="rId9"/>
              <a:stretch>
                <a:fillRect/>
              </a:stretch>
            </p:blipFill>
            <p:spPr>
              <a:xfrm>
                <a:off x="14180" y="1856889"/>
                <a:ext cx="17560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t 18">
                <a:extLst>
                  <a:ext uri="{FF2B5EF4-FFF2-40B4-BE49-F238E27FC236}">
                    <a16:creationId xmlns:a16="http://schemas.microsoft.com/office/drawing/2014/main" id="{F53617C0-E264-532D-663A-990C4424C916}"/>
                  </a:ext>
                </a:extLst>
              </p14:cNvPr>
              <p14:cNvContentPartPr/>
              <p14:nvPr/>
            </p14:nvContentPartPr>
            <p14:xfrm>
              <a:off x="-49900" y="2095929"/>
              <a:ext cx="674640" cy="60120"/>
            </p14:xfrm>
          </p:contentPart>
        </mc:Choice>
        <mc:Fallback xmlns="">
          <p:pic>
            <p:nvPicPr>
              <p:cNvPr id="19" name="Inkt 18">
                <a:extLst>
                  <a:ext uri="{FF2B5EF4-FFF2-40B4-BE49-F238E27FC236}">
                    <a16:creationId xmlns:a16="http://schemas.microsoft.com/office/drawing/2014/main" id="{F53617C0-E264-532D-663A-990C4424C916}"/>
                  </a:ext>
                </a:extLst>
              </p:cNvPr>
              <p:cNvPicPr/>
              <p:nvPr/>
            </p:nvPicPr>
            <p:blipFill>
              <a:blip r:embed="rId11"/>
              <a:stretch>
                <a:fillRect/>
              </a:stretch>
            </p:blipFill>
            <p:spPr>
              <a:xfrm>
                <a:off x="-139540" y="1916289"/>
                <a:ext cx="8542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t 19">
                <a:extLst>
                  <a:ext uri="{FF2B5EF4-FFF2-40B4-BE49-F238E27FC236}">
                    <a16:creationId xmlns:a16="http://schemas.microsoft.com/office/drawing/2014/main" id="{89037AD3-4C40-00E7-E28D-220C83D1F465}"/>
                  </a:ext>
                </a:extLst>
              </p14:cNvPr>
              <p14:cNvContentPartPr/>
              <p14:nvPr/>
            </p14:nvContentPartPr>
            <p14:xfrm>
              <a:off x="-24950" y="1828081"/>
              <a:ext cx="6145900" cy="417616"/>
            </p14:xfrm>
          </p:contentPart>
        </mc:Choice>
        <mc:Fallback xmlns="">
          <p:pic>
            <p:nvPicPr>
              <p:cNvPr id="20" name="Inkt 19">
                <a:extLst>
                  <a:ext uri="{FF2B5EF4-FFF2-40B4-BE49-F238E27FC236}">
                    <a16:creationId xmlns:a16="http://schemas.microsoft.com/office/drawing/2014/main" id="{89037AD3-4C40-00E7-E28D-220C83D1F465}"/>
                  </a:ext>
                </a:extLst>
              </p:cNvPr>
              <p:cNvPicPr/>
              <p:nvPr/>
            </p:nvPicPr>
            <p:blipFill>
              <a:blip r:embed="rId13"/>
              <a:stretch>
                <a:fillRect/>
              </a:stretch>
            </p:blipFill>
            <p:spPr>
              <a:xfrm>
                <a:off x="-114955" y="1646556"/>
                <a:ext cx="6325550" cy="781029"/>
              </a:xfrm>
              <a:prstGeom prst="rect">
                <a:avLst/>
              </a:prstGeom>
            </p:spPr>
          </p:pic>
        </mc:Fallback>
      </mc:AlternateContent>
      <p:sp>
        <p:nvSpPr>
          <p:cNvPr id="22" name="Tekstvak 21">
            <a:extLst>
              <a:ext uri="{FF2B5EF4-FFF2-40B4-BE49-F238E27FC236}">
                <a16:creationId xmlns:a16="http://schemas.microsoft.com/office/drawing/2014/main" id="{F973FC3D-5AD0-F1DC-631C-C3C8746056F3}"/>
              </a:ext>
            </a:extLst>
          </p:cNvPr>
          <p:cNvSpPr txBox="1"/>
          <p:nvPr/>
        </p:nvSpPr>
        <p:spPr>
          <a:xfrm>
            <a:off x="3600" y="1733215"/>
            <a:ext cx="6167608" cy="369332"/>
          </a:xfrm>
          <a:prstGeom prst="rect">
            <a:avLst/>
          </a:prstGeom>
          <a:solidFill>
            <a:srgbClr val="50164A"/>
          </a:solidFill>
        </p:spPr>
        <p:txBody>
          <a:bodyPr wrap="square" rtlCol="0">
            <a:spAutoFit/>
          </a:bodyPr>
          <a:lstStyle/>
          <a:p>
            <a:endParaRPr lang="nl-NL" dirty="0">
              <a:latin typeface="Calibri" panose="020F0502020204030204" pitchFamily="34" charset="0"/>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49900" y="1148956"/>
            <a:ext cx="6638953" cy="550920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kumimoji="0" lang="nl-NL"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Want Hem die geen zonde gekend heeft, heeft Hij voor jullie tot zonde gemaakt, opdat wij in Hem zouden worden: gerechtigheid van GOD’.</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640965396"/>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Nadat hij heeft gesteld dat het kruis van Christus hemel en aarde had verzoend (Kol. 1:20), legt Paulus de praktische gevolgen van deze verzoening voor ons uit.</a:t>
            </a:r>
            <a:endParaRPr lang="en-US" sz="2000" b="1" noProof="0" dirty="0">
              <a:latin typeface="Calibri" panose="020F0502020204030204" pitchFamily="34" charset="0"/>
            </a:endParaRP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Hoe heeft dit ons veranderd? Hoe heeft God dit allemaal voorzien? Wat kunnen we doen om anderen te helpen verzoening te delen en hoop te krijgen?</a:t>
            </a:r>
            <a:endParaRPr lang="en-US" sz="2000" b="1" noProof="0" dirty="0">
              <a:latin typeface="Calibri" panose="020F0502020204030204" pitchFamily="34" charset="0"/>
            </a:endParaRP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dirty="0">
                <a:ln w="0"/>
                <a:solidFill>
                  <a:schemeClr val="bg1"/>
                </a:solidFill>
                <a:effectLst>
                  <a:innerShdw blurRad="63500" dist="50800" dir="13500000">
                    <a:srgbClr val="000000">
                      <a:alpha val="50000"/>
                    </a:srgbClr>
                  </a:innerShdw>
                </a:effectLst>
                <a:latin typeface="Calibri" panose="020F0502020204030204" pitchFamily="34" charset="0"/>
              </a:rPr>
              <a:t>DE EFFECTEN VAN VERZOENING</a:t>
            </a:r>
            <a:endParaRPr lang="en-US" sz="6000" b="1" spc="50" noProof="0" dirty="0">
              <a:ln w="0"/>
              <a:solidFill>
                <a:schemeClr val="bg1"/>
              </a:solidFill>
              <a:effectLst>
                <a:innerShdw blurRad="63500" dist="50800" dir="13500000">
                  <a:srgbClr val="000000">
                    <a:alpha val="50000"/>
                  </a:srgbClr>
                </a:innerShdw>
              </a:effectLst>
              <a:latin typeface="Calibri" panose="020F0502020204030204" pitchFamily="34" charset="0"/>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135556"/>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en-US" sz="4400" b="1" spc="600" dirty="0">
                <a:ln w="25400">
                  <a:solidFill>
                    <a:schemeClr val="accent2"/>
                  </a:solidFill>
                  <a:prstDash val="solid"/>
                </a:ln>
                <a:solidFill>
                  <a:schemeClr val="accent2">
                    <a:lumMod val="40000"/>
                    <a:lumOff val="60000"/>
                  </a:schemeClr>
                </a:solidFill>
                <a:latin typeface="Calibri" panose="020F0502020204030204" pitchFamily="34" charset="0"/>
              </a:rPr>
              <a:t>VAN BOOSDOENERS TOT HEILIGEN</a:t>
            </a:r>
            <a:endParaRPr lang="en-US" sz="4400" b="1" spc="600" noProof="0" dirty="0">
              <a:ln w="25400">
                <a:solidFill>
                  <a:schemeClr val="accent2"/>
                </a:solidFill>
                <a:prstDash val="solid"/>
              </a:ln>
              <a:solidFill>
                <a:schemeClr val="accent2">
                  <a:lumMod val="40000"/>
                  <a:lumOff val="60000"/>
                </a:schemeClr>
              </a:solidFill>
              <a:latin typeface="Calibri" panose="020F0502020204030204" pitchFamily="34" charset="0"/>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a:t>
            </a:r>
            <a:r>
              <a:rPr lang="nl-NL" b="1" dirty="0">
                <a:solidFill>
                  <a:schemeClr val="accent3"/>
                </a:solidFill>
                <a:latin typeface="Comic Sans MS" panose="030F0702030302020204" pitchFamily="66" charset="0"/>
              </a:rPr>
              <a:t>Ook aan jullie, die vroeger vervreemd en </a:t>
            </a:r>
            <a:r>
              <a:rPr lang="nl-NL" b="1" dirty="0" err="1">
                <a:solidFill>
                  <a:schemeClr val="accent3"/>
                </a:solidFill>
                <a:latin typeface="Comic Sans MS" panose="030F0702030302020204" pitchFamily="66" charset="0"/>
              </a:rPr>
              <a:t>vijandiggezind</a:t>
            </a:r>
            <a:r>
              <a:rPr lang="nl-NL" b="1" dirty="0">
                <a:solidFill>
                  <a:schemeClr val="accent3"/>
                </a:solidFill>
                <a:latin typeface="Comic Sans MS" panose="030F0702030302020204" pitchFamily="66" charset="0"/>
              </a:rPr>
              <a:t> waren blijkens jullie slechte werken, heeft Hij nu vrede geschonken door het Lichaam van </a:t>
            </a:r>
            <a:r>
              <a:rPr lang="nl-NL" b="1" dirty="0">
                <a:solidFill>
                  <a:schemeClr val="accent2">
                    <a:lumMod val="75000"/>
                  </a:schemeClr>
                </a:solidFill>
                <a:latin typeface="Comic Sans MS" panose="030F0702030302020204" pitchFamily="66" charset="0"/>
              </a:rPr>
              <a:t>Zijn vlees </a:t>
            </a:r>
            <a:r>
              <a:rPr lang="nl-NL" b="1" dirty="0">
                <a:solidFill>
                  <a:schemeClr val="accent3"/>
                </a:solidFill>
                <a:latin typeface="Comic Sans MS" panose="030F0702030302020204" pitchFamily="66" charset="0"/>
              </a:rPr>
              <a:t>en door </a:t>
            </a:r>
            <a:r>
              <a:rPr lang="nl-NL" b="1" dirty="0">
                <a:solidFill>
                  <a:schemeClr val="accent2">
                    <a:lumMod val="75000"/>
                  </a:schemeClr>
                </a:solidFill>
                <a:latin typeface="Comic Sans MS" panose="030F0702030302020204" pitchFamily="66" charset="0"/>
              </a:rPr>
              <a:t>Zijn dood</a:t>
            </a:r>
            <a:r>
              <a:rPr lang="nl-NL" b="1" dirty="0">
                <a:solidFill>
                  <a:schemeClr val="accent3"/>
                </a:solidFill>
                <a:latin typeface="Comic Sans MS" panose="030F0702030302020204" pitchFamily="66" charset="0"/>
              </a:rPr>
              <a:t>, om jullie als heiligen smetteloos en onberispelijk voor Zich te stellen</a:t>
            </a:r>
            <a:r>
              <a:rPr lang="en-US" b="1" noProof="0" dirty="0">
                <a:solidFill>
                  <a:schemeClr val="accent3"/>
                </a:solidFill>
                <a:latin typeface="Comic Sans MS" panose="030F0702030302020204" pitchFamily="66" charset="0"/>
              </a:rPr>
              <a:t>—.” </a:t>
            </a:r>
            <a:r>
              <a:rPr lang="en-US" sz="1400" b="1" noProof="0" dirty="0">
                <a:solidFill>
                  <a:schemeClr val="accent3"/>
                </a:solidFill>
                <a:latin typeface="Comic Sans MS" panose="030F0702030302020204" pitchFamily="66" charset="0"/>
              </a:rPr>
              <a:t>(</a:t>
            </a:r>
            <a:r>
              <a:rPr lang="en-US" sz="1400" b="1" dirty="0" err="1">
                <a:solidFill>
                  <a:schemeClr val="accent3"/>
                </a:solidFill>
                <a:latin typeface="Comic Sans MS" panose="030F0702030302020204" pitchFamily="66" charset="0"/>
              </a:rPr>
              <a:t>Kolossenzen</a:t>
            </a:r>
            <a:r>
              <a:rPr lang="en-US" sz="1400" b="1" dirty="0">
                <a:solidFill>
                  <a:schemeClr val="accent3"/>
                </a:solidFill>
                <a:latin typeface="Comic Sans MS" panose="030F0702030302020204" pitchFamily="66" charset="0"/>
              </a:rPr>
              <a:t> 1:21-22</a:t>
            </a:r>
            <a:r>
              <a:rPr lang="en-US" sz="1400" b="1" noProof="0" dirty="0">
                <a:solidFill>
                  <a:schemeClr val="accent3"/>
                </a:solidFill>
                <a:latin typeface="Comic Sans MS" panose="030F0702030302020204" pitchFamily="66" charset="0"/>
              </a:rPr>
              <a:t>)</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probleem is simpel. We leefden met het kwaad en daarom waren we veroordeeld tot de eeuwige dood (Rom. 6:23; Openbaring 21:8).</a:t>
            </a:r>
            <a:endParaRPr lang="en-US" sz="2000" b="1" noProof="0"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889498534"/>
              </p:ext>
            </p:extLst>
          </p:nvPr>
        </p:nvGraphicFramePr>
        <p:xfrm>
          <a:off x="3755920" y="2044391"/>
          <a:ext cx="8288594" cy="4617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latin typeface="Calibri" panose="020F0502020204030204" pitchFamily="34" charset="0"/>
            </a:endParaRPr>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latin typeface="Calibri" panose="020F0502020204030204" pitchFamily="34" charset="0"/>
            </a:endParaRPr>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1551741" cy="1631216"/>
          </a:xfrm>
          <a:prstGeom prst="rect">
            <a:avLst/>
          </a:prstGeom>
          <a:noFill/>
        </p:spPr>
        <p:txBody>
          <a:bodyPr wrap="square">
            <a:spAutoFit/>
          </a:bodyPr>
          <a:lstStyle/>
          <a:p>
            <a:r>
              <a:rPr lang="nl-NL" sz="2000" b="1" dirty="0">
                <a:latin typeface="Calibri" panose="020F0502020204030204" pitchFamily="34" charset="0"/>
              </a:rPr>
              <a:t>Maar God had een groot plan voor ons voorbereid:</a:t>
            </a:r>
            <a:endParaRPr lang="en-US" sz="2000" noProof="0" dirty="0">
              <a:latin typeface="Calibri" panose="020F0502020204030204" pitchFamily="34" charset="0"/>
            </a:endParaRP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2924719"/>
            <a:ext cx="3477420" cy="1323439"/>
          </a:xfrm>
          <a:prstGeom prst="rect">
            <a:avLst/>
          </a:prstGeom>
          <a:noFill/>
        </p:spPr>
        <p:txBody>
          <a:bodyPr wrap="square">
            <a:spAutoFit/>
          </a:bodyPr>
          <a:lstStyle/>
          <a:p>
            <a:r>
              <a:rPr lang="nl-NL" sz="2000" b="1" dirty="0">
                <a:latin typeface="Calibri" panose="020F0502020204030204" pitchFamily="34" charset="0"/>
              </a:rPr>
              <a:t>Alleen waren we niet in staat deze situatie te veranderen, of te betalen voor onze redding (Psalm 49:7-8).</a:t>
            </a:r>
            <a:endParaRPr lang="en-US" sz="2000" noProof="0" dirty="0">
              <a:latin typeface="Calibri" panose="020F0502020204030204" pitchFamily="34" charset="0"/>
            </a:endParaRPr>
          </a:p>
        </p:txBody>
      </p:sp>
      <p:sp>
        <p:nvSpPr>
          <p:cNvPr id="6" name="Tekstvak 5">
            <a:extLst>
              <a:ext uri="{FF2B5EF4-FFF2-40B4-BE49-F238E27FC236}">
                <a16:creationId xmlns:a16="http://schemas.microsoft.com/office/drawing/2014/main" id="{C12FFC06-2132-ACBC-9B38-48417F867B09}"/>
              </a:ext>
            </a:extLst>
          </p:cNvPr>
          <p:cNvSpPr txBox="1"/>
          <p:nvPr/>
        </p:nvSpPr>
        <p:spPr>
          <a:xfrm>
            <a:off x="10670336" y="1669252"/>
            <a:ext cx="1393842" cy="307168"/>
          </a:xfrm>
          <a:prstGeom prst="roundRect">
            <a:avLst>
              <a:gd name="adj" fmla="val 14029"/>
            </a:avLst>
          </a:prstGeom>
          <a:solidFill>
            <a:srgbClr val="7CD1E4"/>
          </a:solidFill>
          <a:ln w="9525">
            <a:noFill/>
          </a:ln>
          <a:effectLst>
            <a:outerShdw dist="50800" dir="13500000" algn="br" rotWithShape="0">
              <a:srgbClr val="004D66"/>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40303"/>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C40303"/>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900" decel="100000" fill="hold"/>
                                        <p:tgtEl>
                                          <p:spTgt spid="1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900" decel="100000" fill="hold"/>
                                        <p:tgtEl>
                                          <p:spTgt spid="2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9"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C109F6EB-5007-4416-A0BB-A8537E14AA87}"/>
                                            </p:graphicEl>
                                          </p:spTgt>
                                        </p:tgtEl>
                                      </p:cBhvr>
                                    </p:animEffect>
                                  </p:childTnLst>
                                </p:cTn>
                              </p:par>
                            </p:childTnLst>
                          </p:cTn>
                        </p:par>
                        <p:par>
                          <p:cTn id="52" fill="hold">
                            <p:stCondLst>
                              <p:cond delay="500"/>
                            </p:stCondLst>
                            <p:childTnLst>
                              <p:par>
                                <p:cTn id="53" presetID="17" presetClass="entr" presetSubtype="8" fill="hold" grpId="0" nodeType="afterEffect">
                                  <p:stCondLst>
                                    <p:cond delay="0"/>
                                  </p:stCondLst>
                                  <p:childTnLst>
                                    <p:set>
                                      <p:cBhvr>
                                        <p:cTn id="54"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5"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7"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63"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6C7FBD44-A5F9-4455-A01E-1F65E2D55A80}"/>
                                            </p:graphicEl>
                                          </p:spTgt>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Effect transition="in" filter="fade">
                                      <p:cBhvr>
                                        <p:cTn id="71" dur="500"/>
                                        <p:tgtEl>
                                          <p:spTgt spid="7"/>
                                        </p:tgtEl>
                                      </p:cBhvr>
                                    </p:animEffect>
                                  </p:childTnLst>
                                </p:cTn>
                              </p:par>
                            </p:childTnLst>
                          </p:cTn>
                        </p:par>
                        <p:par>
                          <p:cTn id="72" fill="hold">
                            <p:stCondLst>
                              <p:cond delay="1000"/>
                            </p:stCondLst>
                            <p:childTnLst>
                              <p:par>
                                <p:cTn id="73" presetID="53" presetClass="entr" presetSubtype="16"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cTn>
                              </p:par>
                            </p:childTnLst>
                          </p:cTn>
                        </p:par>
                        <p:par>
                          <p:cTn id="78" fill="hold">
                            <p:stCondLst>
                              <p:cond delay="1500"/>
                            </p:stCondLst>
                            <p:childTnLst>
                              <p:par>
                                <p:cTn id="79" presetID="17" presetClass="entr" presetSubtype="2" fill="hold" grpId="0" nodeType="afterEffect">
                                  <p:stCondLst>
                                    <p:cond delay="0"/>
                                  </p:stCondLst>
                                  <p:childTnLst>
                                    <p:set>
                                      <p:cBhvr>
                                        <p:cTn id="80"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81"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82"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83"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9"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23C4F2D5-6CC6-4ABD-B543-1004840CE357}"/>
                                            </p:graphicEl>
                                          </p:spTgt>
                                        </p:tgtEl>
                                      </p:cBhvr>
                                    </p:animEffect>
                                  </p:childTnLst>
                                </p:cTn>
                              </p:par>
                            </p:childTnLst>
                          </p:cTn>
                        </p:par>
                        <p:par>
                          <p:cTn id="92" fill="hold">
                            <p:stCondLst>
                              <p:cond delay="500"/>
                            </p:stCondLst>
                            <p:childTnLst>
                              <p:par>
                                <p:cTn id="93" presetID="17" presetClass="entr" presetSubtype="8" fill="hold" grpId="0" nodeType="afterEffect">
                                  <p:stCondLst>
                                    <p:cond delay="0"/>
                                  </p:stCondLst>
                                  <p:childTnLst>
                                    <p:set>
                                      <p:cBhvr>
                                        <p:cTn id="94"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5"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6"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7"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1" y="49160"/>
            <a:ext cx="9411630" cy="830997"/>
          </a:xfrm>
          <a:prstGeom prst="rect">
            <a:avLst/>
          </a:prstGeom>
          <a:noFill/>
        </p:spPr>
        <p:txBody>
          <a:bodyPr wrap="square">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GEWORTELD  EN STANDVASTIG</a:t>
            </a:r>
            <a:endPar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883574" cy="861774"/>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als u tenminste in het geloof blijft, gefundeerd en vast, en u niet laat afbrengen van de hoop van het Evangelie, dat u gehoord hebt</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Kolossenzen</a:t>
            </a:r>
            <a:r>
              <a:rPr 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1:23a</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zijn al gerechtvaardigd, we worden geheiligd, maar de reis is nog niet voorbij. We lopen het risico af te dwalen en het doel niet te bereiken. Daarom adviseert Paulus ons over drie dingen (Kol. 1:23a):</a:t>
            </a:r>
            <a:endParaRPr lang="en-US" sz="2000" b="1" noProof="0"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723442202"/>
              </p:ext>
            </p:extLst>
          </p:nvPr>
        </p:nvGraphicFramePr>
        <p:xfrm>
          <a:off x="297597" y="2877750"/>
          <a:ext cx="11699774" cy="370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36925" y="582226"/>
            <a:ext cx="2460446" cy="2295524"/>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kstvak 5">
            <a:extLst>
              <a:ext uri="{FF2B5EF4-FFF2-40B4-BE49-F238E27FC236}">
                <a16:creationId xmlns:a16="http://schemas.microsoft.com/office/drawing/2014/main" id="{AAEBCE6A-6C55-1E0F-D178-831D7616FA4D}"/>
              </a:ext>
            </a:extLst>
          </p:cNvPr>
          <p:cNvSpPr txBox="1"/>
          <p:nvPr/>
        </p:nvSpPr>
        <p:spPr>
          <a:xfrm>
            <a:off x="10603529" y="120114"/>
            <a:ext cx="1393842" cy="309901"/>
          </a:xfrm>
          <a:prstGeom prst="roundRect">
            <a:avLst>
              <a:gd name="adj" fmla="val 16450"/>
            </a:avLst>
          </a:prstGeom>
          <a:solidFill>
            <a:srgbClr val="7CD1E4"/>
          </a:solidFill>
          <a:ln w="9525">
            <a:noFill/>
          </a:ln>
          <a:effectLst/>
          <a:scene3d>
            <a:camera prst="orthographicFront">
              <a:rot lat="0" lon="0" rev="0"/>
            </a:camera>
            <a:lightRig rig="balanced" dir="t">
              <a:rot lat="0" lon="0" rev="8700000"/>
            </a:lightRig>
          </a:scene3d>
          <a:sp3d/>
        </p:spPr>
        <p:txBody>
          <a:bodyPr wrap="square" lIns="0" tIns="0" rIns="0" bIns="36000" rtlCol="0">
            <a:spAutoFit/>
          </a:bodyPr>
          <a:lstStyle/>
          <a:p>
            <a:pPr algn="ctr">
              <a:defRPr/>
            </a:pPr>
            <a:r>
              <a:rPr lang="nl-NL" sz="1600" b="1" kern="0" spc="50" dirty="0">
                <a:ln w="0">
                  <a:noFill/>
                </a:ln>
                <a:solidFill>
                  <a:srgbClr val="C40303"/>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C40303"/>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7"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21A0BE21-9D1E-45AC-8E26-59B8565D653E}"/>
                                            </p:graphicEl>
                                          </p:spTgt>
                                        </p:tgtEl>
                                      </p:cBhvr>
                                    </p:animEffect>
                                    <p:anim calcmode="lin" valueType="num">
                                      <p:cBhvr>
                                        <p:cTn id="40"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6" dur="1000"/>
                                        <p:tgtEl>
                                          <p:spTgt spid="2">
                                            <p:graphicEl>
                                              <a:dgm id="{99D36536-A3B4-4D49-83BE-457AE2F5B7A2}"/>
                                            </p:graphicEl>
                                          </p:spTgt>
                                        </p:tgtEl>
                                      </p:cBhvr>
                                    </p:animEffect>
                                    <p:anim calcmode="lin" valueType="num">
                                      <p:cBhvr>
                                        <p:cTn id="47"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52" dur="1000"/>
                                        <p:tgtEl>
                                          <p:spTgt spid="2">
                                            <p:graphicEl>
                                              <a:dgm id="{A1EEB81C-6A78-4F44-9F26-625A031207C2}"/>
                                            </p:graphicEl>
                                          </p:spTgt>
                                        </p:tgtEl>
                                      </p:cBhvr>
                                    </p:animEffect>
                                    <p:anim calcmode="lin" valueType="num">
                                      <p:cBhvr>
                                        <p:cTn id="53"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60"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8F04ACA-9C01-45E8-8BFC-5DCFD3FAEB20}"/>
                                            </p:graphicEl>
                                          </p:spTgt>
                                        </p:tgtEl>
                                      </p:cBhvr>
                                    </p:animEffect>
                                    <p:anim calcmode="lin" valueType="num">
                                      <p:cBhvr>
                                        <p:cTn id="63"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9" dur="1000"/>
                                        <p:tgtEl>
                                          <p:spTgt spid="2">
                                            <p:graphicEl>
                                              <a:dgm id="{F20D61F0-7A4B-4A87-8119-BA789B8B2306}"/>
                                            </p:graphicEl>
                                          </p:spTgt>
                                        </p:tgtEl>
                                      </p:cBhvr>
                                    </p:animEffect>
                                    <p:anim calcmode="lin" valueType="num">
                                      <p:cBhvr>
                                        <p:cTn id="70"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5" dur="1000"/>
                                        <p:tgtEl>
                                          <p:spTgt spid="2">
                                            <p:graphicEl>
                                              <a:dgm id="{DC85CE15-62B1-44D9-A6C8-D2A406848E6A}"/>
                                            </p:graphicEl>
                                          </p:spTgt>
                                        </p:tgtEl>
                                      </p:cBhvr>
                                    </p:animEffect>
                                    <p:anim calcmode="lin" valueType="num">
                                      <p:cBhvr>
                                        <p:cTn id="76"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83"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C473FD13-5BAF-4B9B-BF2E-9AAD8331BEC3}"/>
                                            </p:graphicEl>
                                          </p:spTgt>
                                        </p:tgtEl>
                                      </p:cBhvr>
                                    </p:animEffect>
                                    <p:anim calcmode="lin" valueType="num">
                                      <p:cBhvr>
                                        <p:cTn id="86"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92" dur="1000"/>
                                        <p:tgtEl>
                                          <p:spTgt spid="2">
                                            <p:graphicEl>
                                              <a:dgm id="{B9BC0BC2-73FB-4F25-88C4-5E109F8D6048}"/>
                                            </p:graphicEl>
                                          </p:spTgt>
                                        </p:tgtEl>
                                      </p:cBhvr>
                                    </p:animEffect>
                                    <p:anim calcmode="lin" valueType="num">
                                      <p:cBhvr>
                                        <p:cTn id="93"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4"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8" dur="1000"/>
                                        <p:tgtEl>
                                          <p:spTgt spid="2">
                                            <p:graphicEl>
                                              <a:dgm id="{038902D1-3B27-495C-9EBB-1AB2E50AC2A9}"/>
                                            </p:graphicEl>
                                          </p:spTgt>
                                        </p:tgtEl>
                                      </p:cBhvr>
                                    </p:animEffect>
                                    <p:anim calcmode="lin" valueType="num">
                                      <p:cBhvr>
                                        <p:cTn id="99"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latin typeface="Calibri" panose="020F0502020204030204" pitchFamily="34" charset="0"/>
              </a:rPr>
              <a:t>HOOP</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3543300" y="-48125"/>
            <a:ext cx="511748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dirty="0">
                <a:ln/>
                <a:solidFill>
                  <a:srgbClr val="FFD03B"/>
                </a:solidFill>
                <a:effectLst>
                  <a:outerShdw blurRad="38100" dist="25400" dir="2700000" algn="tl">
                    <a:schemeClr val="accent2">
                      <a:lumMod val="20000"/>
                      <a:lumOff val="80000"/>
                      <a:alpha val="85000"/>
                    </a:schemeClr>
                  </a:outerShdw>
                </a:effectLst>
                <a:latin typeface="Calibri" panose="020F0502020204030204" pitchFamily="34" charset="0"/>
              </a:rPr>
              <a:t>HOOP BRENGEN</a:t>
            </a:r>
            <a:endParaRPr lang="en-US" sz="4400" b="1" spc="300" noProof="0" dirty="0">
              <a:ln/>
              <a:solidFill>
                <a:srgbClr val="FFD03B"/>
              </a:solidFill>
              <a:effectLst>
                <a:outerShdw blurRad="38100" dist="25400" dir="2700000" algn="tl">
                  <a:schemeClr val="accent2">
                    <a:lumMod val="20000"/>
                    <a:lumOff val="80000"/>
                    <a:alpha val="85000"/>
                  </a:scheme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Daarvan ben ik een dienaar geworden, overeenkomstig de taak in de dienst van God, die mij met het oog op u gegeven is om het Woord van God te vervullen”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Kolossenzen</a:t>
            </a:r>
            <a:r>
              <a:rPr lang="en-U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1:25</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41437"/>
            <a:ext cx="8648699"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Zoals we zagen, is Gods plan voor onze redding gebaseerd op de dood van Jezus en omvat het onze rechtvaardiging en heiliging. Maar er ontbrak iets belangrijks: op de een of andere manier moeten we dit plan leren kennen om het te accepteren. We hebben iemand nodig die het ons kan onthullen.</a:t>
            </a:r>
            <a:endParaRPr lang="en-US" sz="2000" b="1" noProof="0" dirty="0">
              <a:latin typeface="Calibri" panose="020F0502020204030204" pitchFamily="34"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735122" y="2616195"/>
            <a:ext cx="3266376" cy="1519534"/>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0" y="2575126"/>
            <a:ext cx="511748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Hier komt "Gods bestuur" [Gods manier van het ordenen van omstandigheden, gedachten, mensen, enz.] om de hoek kijken, waarvan Paulus een predikant was (Kol. 1:25).</a:t>
            </a:r>
            <a:endParaRPr lang="en-US" sz="2000" b="1" noProof="0" dirty="0">
              <a:latin typeface="Calibri" panose="020F0502020204030204" pitchFamily="34" charset="0"/>
            </a:endParaRP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0" y="4216592"/>
            <a:ext cx="875168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Paulus was verheugd deel uit te maken van dit plan, ook al hield het beproevingen met zich mee (Kol. 1:24). Vanaf zijn arrestatie in Rome tot aan zijn dood schreef hij minstens zeven van de veertien brieven die in het Nieuwe Testament bewaard zijn.</a:t>
            </a:r>
            <a:endParaRPr lang="en-US" sz="2000" b="1" noProof="0" dirty="0">
              <a:latin typeface="Calibri" panose="020F0502020204030204" pitchFamily="34" charset="0"/>
            </a:endParaRP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2" y="5616563"/>
            <a:ext cx="864869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Paulus was een belangrijk onderdeel van Gods plan, en hij was er blij mee. Ook wij kunnen deel uitmaken van dit plan door anderen te leiden tot de kennis van Christus. Dat is onze vreugde!</a:t>
            </a:r>
            <a:endParaRPr lang="en-US"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AA7D8681-14E4-13F0-D73D-D0FDD9114A0D}"/>
              </a:ext>
            </a:extLst>
          </p:cNvPr>
          <p:cNvSpPr txBox="1"/>
          <p:nvPr/>
        </p:nvSpPr>
        <p:spPr>
          <a:xfrm>
            <a:off x="10508576" y="159102"/>
            <a:ext cx="1492922" cy="309901"/>
          </a:xfrm>
          <a:prstGeom prst="roundRect">
            <a:avLst>
              <a:gd name="adj" fmla="val 16450"/>
            </a:avLst>
          </a:prstGeom>
          <a:solidFill>
            <a:srgbClr val="FCDA44"/>
          </a:solidFill>
          <a:ln w="9525">
            <a:noFill/>
          </a:ln>
          <a:effectLst>
            <a:outerShdw blurRad="50800" dist="38100" dir="2700000" algn="tl" rotWithShape="0">
              <a:srgbClr val="C2F0FF"/>
            </a:outerShdw>
          </a:effectLst>
          <a:scene3d>
            <a:camera prst="orthographicFront">
              <a:rot lat="0" lon="0" rev="0"/>
            </a:camera>
            <a:lightRig rig="balanced" dir="t">
              <a:rot lat="0" lon="0" rev="8700000"/>
            </a:lightRig>
          </a:scene3d>
          <a:sp3d/>
        </p:spPr>
        <p:txBody>
          <a:bodyPr wrap="square" lIns="0" tIns="0" rIns="0" bIns="36000" rtlCol="0">
            <a:spAutoFit/>
          </a:bodyPr>
          <a:lstStyle/>
          <a:p>
            <a:pPr algn="ctr">
              <a:defRPr/>
            </a:pPr>
            <a:r>
              <a:rPr lang="nl-NL" sz="1600" b="1" kern="0" spc="50" dirty="0">
                <a:ln w="0">
                  <a:noFill/>
                </a:ln>
                <a:solidFill>
                  <a:srgbClr val="2C4480"/>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2C4480"/>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Righ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strips(downRight)">
                                      <p:cBhvr>
                                        <p:cTn id="51" dur="500"/>
                                        <p:tgtEl>
                                          <p:spTgt spid="1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5" y="-77000"/>
            <a:ext cx="7923638"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sz="4400" b="1" spc="300" dirty="0">
                <a:ln w="13462">
                  <a:noFill/>
                  <a:prstDash val="solid"/>
                </a:ln>
                <a:solidFill>
                  <a:schemeClr val="accent4">
                    <a:lumMod val="60000"/>
                    <a:lumOff val="40000"/>
                  </a:schemeClr>
                </a:solidFill>
                <a:effectLst>
                  <a:outerShdw dist="25400" dir="2700000" algn="bl" rotWithShape="0">
                    <a:schemeClr val="accent3"/>
                  </a:outerShdw>
                </a:effectLst>
                <a:latin typeface="Calibri" panose="020F0502020204030204" pitchFamily="34" charset="0"/>
              </a:rPr>
              <a:t>HET MYSTERIE VAN GOD</a:t>
            </a:r>
            <a:endPar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Namelijk de geheimenis, dat eeuwen en geslachten lang verborgen is geweest, maar nu geopenbaard is aan Zijn heiligen.</a:t>
            </a:r>
            <a:r>
              <a:rPr lang="en-US" b="1" noProof="0" dirty="0">
                <a:solidFill>
                  <a:schemeClr val="accent6">
                    <a:lumMod val="75000"/>
                  </a:schemeClr>
                </a:solidFill>
                <a:latin typeface="Comic Sans MS" panose="030F0702030302020204" pitchFamily="66" charset="0"/>
              </a:rPr>
              <a:t>” </a:t>
            </a:r>
            <a:r>
              <a:rPr lang="en-US" sz="1400" b="1" noProof="0" dirty="0">
                <a:solidFill>
                  <a:schemeClr val="accent6">
                    <a:lumMod val="75000"/>
                  </a:schemeClr>
                </a:solidFill>
                <a:latin typeface="Comic Sans MS" panose="030F0702030302020204" pitchFamily="66" charset="0"/>
              </a:rPr>
              <a:t>(</a:t>
            </a:r>
            <a:r>
              <a:rPr lang="en-US" sz="1400" b="1" dirty="0" err="1">
                <a:solidFill>
                  <a:schemeClr val="accent6">
                    <a:lumMod val="75000"/>
                  </a:schemeClr>
                </a:solidFill>
                <a:latin typeface="Comic Sans MS" panose="030F0702030302020204" pitchFamily="66" charset="0"/>
              </a:rPr>
              <a:t>Kolossenzen</a:t>
            </a:r>
            <a:r>
              <a:rPr lang="en-US" sz="1400" b="1" dirty="0">
                <a:solidFill>
                  <a:schemeClr val="accent6">
                    <a:lumMod val="75000"/>
                  </a:schemeClr>
                </a:solidFill>
                <a:latin typeface="Comic Sans MS" panose="030F0702030302020204" pitchFamily="66" charset="0"/>
              </a:rPr>
              <a:t> 1:26</a:t>
            </a:r>
            <a:r>
              <a:rPr lang="en-US" sz="1400" b="1" noProof="0" dirty="0">
                <a:solidFill>
                  <a:schemeClr val="accent6">
                    <a:lumMod val="75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spreekt over een mysterie dat aan de kerk is geopenbaard na de opstanding van Christus</a:t>
            </a:r>
            <a:br>
              <a:rPr lang="nl-NL" sz="2000" b="1" dirty="0">
                <a:latin typeface="Calibri" panose="020F0502020204030204" pitchFamily="34" charset="0"/>
              </a:rPr>
            </a:br>
            <a:r>
              <a:rPr lang="nl-NL" sz="2000" b="1" dirty="0">
                <a:latin typeface="Calibri" panose="020F0502020204030204" pitchFamily="34" charset="0"/>
              </a:rPr>
              <a:t>(Kol. 1:26). Tot dan toe waren er slechts flarden van geweest. Maar wat is dit mysterie? "Christus in u, de hoop op heerlijkheid" (Kol. 1:27).</a:t>
            </a:r>
            <a:endParaRPr lang="en-US" sz="2000" b="1" noProof="0"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3425161277"/>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0" y="5139891"/>
            <a:ext cx="8076399"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Er zijn nog steeds fasen te ontvouwen in dit mysterie. Nu leven we in de hoop verheerlijkt te worden. Wat een verandering! Wat een mysterie! Zondige mensen worden gerechtvaardigd, geheiligd en verheerlijkt door het verlossende bloed van Jezus. Dit mysterie zal voor eeuwig een studieonderwerp blijven.</a:t>
            </a:r>
            <a:endParaRPr lang="en-US" sz="2000" b="1" noProof="0" dirty="0">
              <a:latin typeface="Calibri" panose="020F0502020204030204" pitchFamily="34" charset="0"/>
            </a:endParaRP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
        <p:nvSpPr>
          <p:cNvPr id="6" name="Tekstvak 5">
            <a:extLst>
              <a:ext uri="{FF2B5EF4-FFF2-40B4-BE49-F238E27FC236}">
                <a16:creationId xmlns:a16="http://schemas.microsoft.com/office/drawing/2014/main" id="{0A612F13-0D0D-55EB-A303-A0DE2161CB98}"/>
              </a:ext>
            </a:extLst>
          </p:cNvPr>
          <p:cNvSpPr txBox="1"/>
          <p:nvPr/>
        </p:nvSpPr>
        <p:spPr>
          <a:xfrm>
            <a:off x="10516010" y="156197"/>
            <a:ext cx="1552364" cy="282573"/>
          </a:xfrm>
          <a:prstGeom prst="roundRect">
            <a:avLst>
              <a:gd name="adj" fmla="val 0"/>
            </a:avLst>
          </a:prstGeom>
          <a:solidFill>
            <a:srgbClr val="FFFFA8"/>
          </a:solidFill>
          <a:ln w="9525">
            <a:noFill/>
          </a:ln>
          <a:effectLst>
            <a:innerShdw blurRad="63500" dist="25400" dir="18900000">
              <a:prstClr val="black">
                <a:alpha val="50000"/>
              </a:prstClr>
            </a:innerShdw>
          </a:effectLst>
          <a:scene3d>
            <a:camera prst="orthographicFront">
              <a:rot lat="0" lon="0" rev="0"/>
            </a:camera>
            <a:lightRig rig="balanced" dir="t">
              <a:rot lat="0" lon="0" rev="8700000"/>
            </a:lightRig>
          </a:scene3d>
          <a:sp3d/>
        </p:spPr>
        <p:txBody>
          <a:bodyPr wrap="square" lIns="0" tIns="0" rIns="0" bIns="36000" rtlCol="0">
            <a:spAutoFit/>
          </a:bodyPr>
          <a:lstStyle/>
          <a:p>
            <a:pPr algn="ctr">
              <a:defRPr/>
            </a:pPr>
            <a:r>
              <a:rPr lang="nl-NL" sz="1600" b="1" kern="0" spc="50" dirty="0">
                <a:ln w="0">
                  <a:noFill/>
                </a:ln>
                <a:solidFill>
                  <a:srgbClr val="99730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997300"/>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750"/>
                                        <p:tgtEl>
                                          <p:spTgt spid="17"/>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5"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3C6B5002-180C-4477-A2ED-292F41229F86}"/>
                                            </p:graphicEl>
                                          </p:spTgt>
                                        </p:tgtEl>
                                      </p:cBhvr>
                                    </p:animEffect>
                                    <p:anim calcmode="lin" valueType="num">
                                      <p:cBhvr>
                                        <p:cTn id="38"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42"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9C8C347F-BF0D-40B3-BF9C-4BADDE19275F}"/>
                                            </p:graphicEl>
                                          </p:spTgt>
                                        </p:tgtEl>
                                      </p:cBhvr>
                                    </p:animEffect>
                                    <p:anim calcmode="lin" valueType="num">
                                      <p:cBhvr>
                                        <p:cTn id="45"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51"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C5F1C311-16D1-4BAD-BD58-36ECB6089C14}"/>
                                            </p:graphicEl>
                                          </p:spTgt>
                                        </p:tgtEl>
                                      </p:cBhvr>
                                    </p:animEffect>
                                    <p:anim calcmode="lin" valueType="num">
                                      <p:cBhvr>
                                        <p:cTn id="54"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8"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78E22542-7215-4385-AB27-17057C8AF491}"/>
                                            </p:graphicEl>
                                          </p:spTgt>
                                        </p:tgtEl>
                                      </p:cBhvr>
                                    </p:animEffect>
                                    <p:anim calcmode="lin" valueType="num">
                                      <p:cBhvr>
                                        <p:cTn id="61"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7"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9FF1246-F785-43B0-88F4-BA95F6998F80}"/>
                                            </p:graphicEl>
                                          </p:spTgt>
                                        </p:tgtEl>
                                      </p:cBhvr>
                                    </p:animEffect>
                                    <p:anim calcmode="lin" valueType="num">
                                      <p:cBhvr>
                                        <p:cTn id="70"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4"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446A686C-CCBD-4292-9191-710582702A1D}"/>
                                            </p:graphicEl>
                                          </p:spTgt>
                                        </p:tgtEl>
                                      </p:cBhvr>
                                    </p:animEffect>
                                    <p:anim calcmode="lin" valueType="num">
                                      <p:cBhvr>
                                        <p:cTn id="77"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83"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4FA9EF7-A039-45B7-914F-CE5657FE2BAA}"/>
                                            </p:graphicEl>
                                          </p:spTgt>
                                        </p:tgtEl>
                                      </p:cBhvr>
                                    </p:animEffect>
                                    <p:anim calcmode="lin" valueType="num">
                                      <p:cBhvr>
                                        <p:cTn id="86"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90"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E53FDEBA-2F82-43EC-BB19-A3CF760E0293}"/>
                                            </p:graphicEl>
                                          </p:spTgt>
                                        </p:tgtEl>
                                      </p:cBhvr>
                                    </p:animEffect>
                                    <p:anim calcmode="lin" valueType="num">
                                      <p:cBhvr>
                                        <p:cTn id="93"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9"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33EB6DAF-74F0-41B9-A2AB-5845D37A1B97}"/>
                                            </p:graphicEl>
                                          </p:spTgt>
                                        </p:tgtEl>
                                      </p:cBhvr>
                                    </p:animEffect>
                                    <p:anim calcmode="lin" valueType="num">
                                      <p:cBhvr>
                                        <p:cTn id="102"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6"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574ABC4-6C0D-477C-B5FC-7FD775A269EC}"/>
                                            </p:graphicEl>
                                          </p:spTgt>
                                        </p:tgtEl>
                                      </p:cBhvr>
                                    </p:animEffect>
                                    <p:anim calcmode="lin" valueType="num">
                                      <p:cBhvr>
                                        <p:cTn id="109"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5"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FD69359A-4654-49F1-B6B2-52CF039360B0}"/>
                                            </p:graphicEl>
                                          </p:spTgt>
                                        </p:tgtEl>
                                      </p:cBhvr>
                                    </p:animEffect>
                                    <p:anim calcmode="lin" valueType="num">
                                      <p:cBhvr>
                                        <p:cTn id="118"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22"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4C45002-8D97-419C-BEE8-FB0829356100}"/>
                                            </p:graphicEl>
                                          </p:spTgt>
                                        </p:tgtEl>
                                      </p:cBhvr>
                                    </p:animEffect>
                                    <p:anim calcmode="lin" valueType="num">
                                      <p:cBhvr>
                                        <p:cTn id="125"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6"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2" fill="hold" nodeType="click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p:cTn id="131" dur="500" fill="hold"/>
                                        <p:tgtEl>
                                          <p:spTgt spid="11"/>
                                        </p:tgtEl>
                                        <p:attrNameLst>
                                          <p:attrName>ppt_x</p:attrName>
                                        </p:attrNameLst>
                                      </p:cBhvr>
                                      <p:tavLst>
                                        <p:tav tm="0">
                                          <p:val>
                                            <p:strVal val="#ppt_x+#ppt_w/2"/>
                                          </p:val>
                                        </p:tav>
                                        <p:tav tm="100000">
                                          <p:val>
                                            <p:strVal val="#ppt_x"/>
                                          </p:val>
                                        </p:tav>
                                      </p:tavLst>
                                    </p:anim>
                                    <p:anim calcmode="lin" valueType="num">
                                      <p:cBhvr>
                                        <p:cTn id="132" dur="500" fill="hold"/>
                                        <p:tgtEl>
                                          <p:spTgt spid="11"/>
                                        </p:tgtEl>
                                        <p:attrNameLst>
                                          <p:attrName>ppt_y</p:attrName>
                                        </p:attrNameLst>
                                      </p:cBhvr>
                                      <p:tavLst>
                                        <p:tav tm="0">
                                          <p:val>
                                            <p:strVal val="#ppt_y"/>
                                          </p:val>
                                        </p:tav>
                                        <p:tav tm="100000">
                                          <p:val>
                                            <p:strVal val="#ppt_y"/>
                                          </p:val>
                                        </p:tav>
                                      </p:tavLst>
                                    </p:anim>
                                    <p:anim calcmode="lin" valueType="num">
                                      <p:cBhvr>
                                        <p:cTn id="133" dur="500" fill="hold"/>
                                        <p:tgtEl>
                                          <p:spTgt spid="11"/>
                                        </p:tgtEl>
                                        <p:attrNameLst>
                                          <p:attrName>ppt_w</p:attrName>
                                        </p:attrNameLst>
                                      </p:cBhvr>
                                      <p:tavLst>
                                        <p:tav tm="0">
                                          <p:val>
                                            <p:fltVal val="0"/>
                                          </p:val>
                                        </p:tav>
                                        <p:tav tm="100000">
                                          <p:val>
                                            <p:strVal val="#ppt_w"/>
                                          </p:val>
                                        </p:tav>
                                      </p:tavLst>
                                    </p:anim>
                                    <p:anim calcmode="lin" valueType="num">
                                      <p:cBhvr>
                                        <p:cTn id="134" dur="500" fill="hold"/>
                                        <p:tgtEl>
                                          <p:spTgt spid="11"/>
                                        </p:tgtEl>
                                        <p:attrNameLst>
                                          <p:attrName>ppt_h</p:attrName>
                                        </p:attrNameLst>
                                      </p:cBhvr>
                                      <p:tavLst>
                                        <p:tav tm="0">
                                          <p:val>
                                            <p:strVal val="#ppt_h"/>
                                          </p:val>
                                        </p:tav>
                                        <p:tav tm="100000">
                                          <p:val>
                                            <p:strVal val="#ppt_h"/>
                                          </p:val>
                                        </p:tav>
                                      </p:tavLst>
                                    </p:anim>
                                  </p:childTnLst>
                                </p:cTn>
                              </p:par>
                              <p:par>
                                <p:cTn id="135" presetID="17" presetClass="entr" presetSubtype="8" fill="hold" nodeType="with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500" fill="hold"/>
                                        <p:tgtEl>
                                          <p:spTgt spid="13"/>
                                        </p:tgtEl>
                                        <p:attrNameLst>
                                          <p:attrName>ppt_x</p:attrName>
                                        </p:attrNameLst>
                                      </p:cBhvr>
                                      <p:tavLst>
                                        <p:tav tm="0">
                                          <p:val>
                                            <p:strVal val="#ppt_x-#ppt_w/2"/>
                                          </p:val>
                                        </p:tav>
                                        <p:tav tm="100000">
                                          <p:val>
                                            <p:strVal val="#ppt_x"/>
                                          </p:val>
                                        </p:tav>
                                      </p:tavLst>
                                    </p:anim>
                                    <p:anim calcmode="lin" valueType="num">
                                      <p:cBhvr>
                                        <p:cTn id="138" dur="500" fill="hold"/>
                                        <p:tgtEl>
                                          <p:spTgt spid="13"/>
                                        </p:tgtEl>
                                        <p:attrNameLst>
                                          <p:attrName>ppt_y</p:attrName>
                                        </p:attrNameLst>
                                      </p:cBhvr>
                                      <p:tavLst>
                                        <p:tav tm="0">
                                          <p:val>
                                            <p:strVal val="#ppt_y"/>
                                          </p:val>
                                        </p:tav>
                                        <p:tav tm="100000">
                                          <p:val>
                                            <p:strVal val="#ppt_y"/>
                                          </p:val>
                                        </p:tav>
                                      </p:tavLst>
                                    </p:anim>
                                    <p:anim calcmode="lin" valueType="num">
                                      <p:cBhvr>
                                        <p:cTn id="139" dur="500" fill="hold"/>
                                        <p:tgtEl>
                                          <p:spTgt spid="13"/>
                                        </p:tgtEl>
                                        <p:attrNameLst>
                                          <p:attrName>ppt_w</p:attrName>
                                        </p:attrNameLst>
                                      </p:cBhvr>
                                      <p:tavLst>
                                        <p:tav tm="0">
                                          <p:val>
                                            <p:fltVal val="0"/>
                                          </p:val>
                                        </p:tav>
                                        <p:tav tm="100000">
                                          <p:val>
                                            <p:strVal val="#ppt_w"/>
                                          </p:val>
                                        </p:tav>
                                      </p:tavLst>
                                    </p:anim>
                                    <p:anim calcmode="lin" valueType="num">
                                      <p:cBhvr>
                                        <p:cTn id="140" dur="500" fill="hold"/>
                                        <p:tgtEl>
                                          <p:spTgt spid="13"/>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wipe(left)">
                                      <p:cBhvr>
                                        <p:cTn id="1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P spid="6"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TotalTime>
  <Words>1260</Words>
  <Application>Microsoft Office PowerPoint</Application>
  <PresentationFormat>Panorámica</PresentationFormat>
  <Paragraphs>70</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Constantia</vt:lpstr>
      <vt:lpstr>Calibri</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2026-01-24T16:42:04Z</dcterms:created>
  <dcterms:modified xsi:type="dcterms:W3CDTF">2026-02-27T05:39:05Z</dcterms:modified>
</cp:coreProperties>
</file>