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49B"/>
    <a:srgbClr val="AAEBB9"/>
    <a:srgbClr val="FFDE8B"/>
    <a:srgbClr val="91E2EC"/>
    <a:srgbClr val="FFEB99"/>
    <a:srgbClr val="B59854"/>
    <a:srgbClr val="25828E"/>
    <a:srgbClr val="69400B"/>
    <a:srgbClr val="FDD327"/>
    <a:srgbClr val="D36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nl-NL" sz="2000" b="1" noProof="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ENKELE EIGENSCHAPPEN VAN GOD</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Rechtvaardig (Psalm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Barmhartig (Deuteronomium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Geduldig en troostend (Romeinen15:5)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Genade  gevend (Romeinen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Vergevend (Psalm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Koninklijk (Psalm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Eeuwig (Genesis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Almachtig (Genesis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Alwetend (1 Johannes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nl-NL" sz="2000" b="1"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Kenner van de toekomst (Jesaja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custLinFactNeighborX="-301" custLinFactNeighborY="2229">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Uit liefde schiep hij de mensheid man en vrouw, en "beval" hij hen elkaar lief te hebben (Gen. 2:24)</a:t>
          </a:r>
          <a:endParaRPr lang="nl-NL" sz="2000" noProof="0" dirty="0">
            <a:latin typeface="Calibri" panose="020F0502020204030204" pitchFamily="34" charset="0"/>
            <a:ea typeface="Calibri" panose="020F0502020204030204" pitchFamily="34" charset="0"/>
            <a:cs typeface="Calibri" panose="020F0502020204030204" pitchFamily="34" charset="0"/>
          </a:endParaRPr>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Uit liefde, toen Adam en Eva zondigden, zocht Hij hen op en gaf hen hoop (Gen. 3:9, 15)</a:t>
          </a:r>
          <a:endParaRPr lang="nl-NL" sz="2000" noProof="0" dirty="0">
            <a:latin typeface="Calibri" panose="020F0502020204030204" pitchFamily="34" charset="0"/>
            <a:ea typeface="Calibri" panose="020F0502020204030204" pitchFamily="34" charset="0"/>
            <a:cs typeface="Calibri" panose="020F0502020204030204" pitchFamily="34" charset="0"/>
          </a:endParaRPr>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nl-NL" sz="2000" b="1" noProof="0" dirty="0">
              <a:latin typeface="Calibri" panose="020F0502020204030204" pitchFamily="34" charset="0"/>
              <a:ea typeface="Calibri" panose="020F0502020204030204" pitchFamily="34" charset="0"/>
              <a:cs typeface="Calibri" panose="020F0502020204030204" pitchFamily="34" charset="0"/>
            </a:rPr>
            <a:t>Uit liefde sloot Hij een verbond met Abraham en beloofde zegeningen voor de hele mensheid (Gen. 26:4)</a:t>
          </a:r>
          <a:endParaRPr lang="nl-NL" sz="2000" noProof="0" dirty="0">
            <a:latin typeface="Calibri" panose="020F0502020204030204" pitchFamily="34" charset="0"/>
            <a:ea typeface="Calibri" panose="020F0502020204030204" pitchFamily="34" charset="0"/>
            <a:cs typeface="Calibri" panose="020F0502020204030204" pitchFamily="34" charset="0"/>
          </a:endParaRPr>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pPr>
            <a:spcAft>
              <a:spcPts val="0"/>
            </a:spcAft>
          </a:pPr>
          <a:r>
            <a:rPr lang="nl-NL" sz="2000" b="1" noProof="0" dirty="0">
              <a:latin typeface="Calibri" panose="020F0502020204030204" pitchFamily="34" charset="0"/>
              <a:ea typeface="Calibri" panose="020F0502020204030204" pitchFamily="34" charset="0"/>
              <a:cs typeface="Calibri" panose="020F0502020204030204" pitchFamily="34" charset="0"/>
            </a:rPr>
            <a:t>Uit liefde gaf hij zijn Zoon – Jezus Christus – om te sterven voor onze zonden
(Johannes 3:16)</a:t>
          </a:r>
          <a:endParaRPr lang="nl-NL" sz="2000" noProof="0" dirty="0">
            <a:latin typeface="Calibri" panose="020F0502020204030204" pitchFamily="34" charset="0"/>
            <a:ea typeface="Calibri" panose="020F0502020204030204" pitchFamily="34" charset="0"/>
            <a:cs typeface="Calibri" panose="020F0502020204030204" pitchFamily="34" charset="0"/>
          </a:endParaRPr>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nl-NL" sz="2400" b="1" noProof="0" dirty="0">
              <a:solidFill>
                <a:schemeClr val="tx1"/>
              </a:solidFill>
            </a:rPr>
            <a:t>Mattheüs</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nl-NL" sz="2000" b="1" noProof="0" dirty="0"/>
            <a:t>Van een Jood naar de Joden</a:t>
          </a: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nl-NL" sz="2400" b="1" noProof="0" dirty="0">
              <a:effectLst>
                <a:outerShdw blurRad="38100" dist="38100" dir="2700000" algn="tl">
                  <a:srgbClr val="000000">
                    <a:alpha val="43137"/>
                  </a:srgbClr>
                </a:outerShdw>
              </a:effectLst>
            </a:rPr>
            <a:t>Markus</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nl-NL" sz="2000" b="1" noProof="0" dirty="0"/>
            <a:t>Van Jood tot heiden</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nl-NL" sz="2400" b="1" noProof="0" dirty="0">
              <a:solidFill>
                <a:schemeClr val="tx1"/>
              </a:solidFill>
            </a:rPr>
            <a:t>Lukas</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nl-NL" sz="2000" b="1" noProof="0" dirty="0"/>
            <a:t>Van een heiden naar de heidenen</a:t>
          </a: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nl-NL" sz="2400" b="1" noProof="0" dirty="0">
              <a:effectLst>
                <a:outerShdw blurRad="38100" dist="38100" dir="2700000" algn="tl">
                  <a:srgbClr val="000000">
                    <a:alpha val="43137"/>
                  </a:srgbClr>
                </a:outerShdw>
              </a:effectLst>
            </a:rPr>
            <a:t>Johannes</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nl-NL" sz="2000" b="1" noProof="0" dirty="0"/>
            <a:t>Van Jood tot Joden en heidenen</a:t>
          </a: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lIns="0" tIns="0"/>
        <a:lstStyle/>
        <a:p>
          <a:r>
            <a:rPr lang="nl-NL" sz="2000" b="1" spc="-40" baseline="0" noProof="0" dirty="0"/>
            <a:t>Hij is de Messias die vervult wat hij beloofd heeft</a:t>
          </a: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nl-NL" sz="2000" b="1" noProof="0" dirty="0"/>
            <a:t>Altijd bereid om anderen te dienen</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nl-NL" sz="2000" b="1" noProof="0" dirty="0"/>
            <a:t>Menselijk en meelevend</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nl-NL" sz="2000" b="1" noProof="0" dirty="0"/>
            <a:t>De Gever van fysiek en spiritueel leven</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nl-NL" sz="2000" b="1" kern="1200" noProof="0"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ENKELE EIGENSCHAPPEN VAN GOD</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Almachtig (Genesis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Alwetend (1 Johannes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28960" y="1308372"/>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Kenner van de toekomst (Jesaja 46:10)</a:t>
          </a:r>
        </a:p>
      </dsp:txBody>
      <dsp:txXfrm>
        <a:off x="547508" y="1326920"/>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Rechtvaardig (Psalm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Barmhartig (Deuteronomium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Geduldig en troostend (Romeinen15:5)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Genade  gevend (Romeinen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Vergevend (Psalm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Koninklijk (Psalm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l-NL" sz="2000" b="1" kern="1200" noProof="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Eeuwig (Genesis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Uit liefde schiep hij de mensheid man en vrouw, en "beval" hij hen elkaar lief te hebben (Gen. 2:24)</a:t>
          </a:r>
          <a:endParaRPr lang="nl-NL"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Uit liefde, toen Adam en Eva zondigden, zocht Hij hen op en gaf hen hoop (Gen. 3:9, 15)</a:t>
          </a:r>
          <a:endParaRPr lang="nl-NL"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Uit liefde sloot Hij een verbond met Abraham en beloofde zegeningen voor de hele mensheid (Gen. 26:4)</a:t>
          </a:r>
          <a:endParaRPr lang="nl-NL"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ts val="0"/>
            </a:spcAft>
            <a:buNone/>
          </a:pPr>
          <a:r>
            <a:rPr lang="nl-NL" sz="2000" b="1" kern="1200" noProof="0" dirty="0">
              <a:latin typeface="Calibri" panose="020F0502020204030204" pitchFamily="34" charset="0"/>
              <a:ea typeface="Calibri" panose="020F0502020204030204" pitchFamily="34" charset="0"/>
              <a:cs typeface="Calibri" panose="020F0502020204030204" pitchFamily="34" charset="0"/>
            </a:rPr>
            <a:t>Uit liefde gaf hij zijn Zoon – Jezus Christus – om te sterven voor onze zonden
(Johannes 3:16)</a:t>
          </a:r>
          <a:endParaRPr lang="nl-NL" sz="20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b="1" kern="1200" noProof="0" dirty="0">
              <a:solidFill>
                <a:schemeClr val="tx1"/>
              </a:solidFill>
            </a:rPr>
            <a:t>Mattheüs</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Van een Jood naar de Joden</a:t>
          </a: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0" rIns="0" bIns="12700" numCol="1" spcCol="1270" anchor="ctr" anchorCtr="0">
          <a:noAutofit/>
        </a:bodyPr>
        <a:lstStyle/>
        <a:p>
          <a:pPr marL="0" lvl="0" indent="0" algn="ctr" defTabSz="889000">
            <a:lnSpc>
              <a:spcPct val="90000"/>
            </a:lnSpc>
            <a:spcBef>
              <a:spcPct val="0"/>
            </a:spcBef>
            <a:spcAft>
              <a:spcPct val="35000"/>
            </a:spcAft>
            <a:buNone/>
          </a:pPr>
          <a:r>
            <a:rPr lang="nl-NL" sz="2000" b="1" kern="1200" spc="-40" baseline="0" noProof="0" dirty="0"/>
            <a:t>Hij is de Messias die vervult wat hij beloofd heeft</a:t>
          </a: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b="1" kern="1200" noProof="0" dirty="0">
              <a:effectLst>
                <a:outerShdw blurRad="38100" dist="38100" dir="2700000" algn="tl">
                  <a:srgbClr val="000000">
                    <a:alpha val="43137"/>
                  </a:srgbClr>
                </a:outerShdw>
              </a:effectLst>
            </a:rPr>
            <a:t>Markus</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Van Jood tot heiden</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Altijd bereid om anderen te dienen</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b="1" kern="1200" noProof="0" dirty="0">
              <a:solidFill>
                <a:schemeClr val="tx1"/>
              </a:solidFill>
            </a:rPr>
            <a:t>Lukas</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Van een heiden naar de heidenen</a:t>
          </a: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Menselijk en meelevend</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b="1" kern="1200" noProof="0" dirty="0">
              <a:effectLst>
                <a:outerShdw blurRad="38100" dist="38100" dir="2700000" algn="tl">
                  <a:srgbClr val="000000">
                    <a:alpha val="43137"/>
                  </a:srgbClr>
                </a:outerShdw>
              </a:effectLst>
            </a:rPr>
            <a:t>Johannes</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Van Jood tot Joden en heidenen</a:t>
          </a: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l-NL" sz="2000" b="1" kern="1200" noProof="0" dirty="0"/>
            <a:t>De Gever van fysiek en spiritueel leven</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CF27793-088A-45E3-9D44-3E3F409C7A71}" type="datetimeFigureOut">
              <a:rPr lang="es-ES" smtClean="0"/>
              <a:pPr/>
              <a:t>09/04/2026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01EED5B9-C78E-46C0-8FF4-CF06B5FD37DC}" type="slidenum">
              <a:rPr lang="es-ES" smtClean="0"/>
              <a:pPr/>
              <a:t>‹Nº›</a:t>
            </a:fld>
            <a:endParaRPr lang="es-ES" dirty="0"/>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txBody>
          <a:bodyPr/>
          <a:lstStyle/>
          <a:p>
            <a:endParaRPr lang="nl-NL"/>
          </a:p>
        </p:txBody>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09/04/2026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9C609482-E104-4DBE-9D3B-1F0FC03CDD20}" type="datetimeFigureOut">
              <a:rPr lang="es-ES" smtClean="0"/>
              <a:pPr/>
              <a:t>09/04/2026</a:t>
            </a:fld>
            <a:endParaRPr lang="es-ES" dirty="0"/>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9E1D955-96A0-4745-A1B5-D46C41A0431A}" type="slidenum">
              <a:rPr lang="es-ES" smtClean="0"/>
              <a:pPr/>
              <a:t>‹Nº›</a:t>
            </a:fld>
            <a:endParaRPr lang="es-ES" dirty="0"/>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6.jpeg"/><Relationship Id="rId4" Type="http://schemas.openxmlformats.org/officeDocument/2006/relationships/diagramLayout" Target="../diagrams/layout3.xml"/><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nl-NL" sz="6000" b="1" spc="600" noProof="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GOD KENNEN</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9731235" y="6381449"/>
            <a:ext cx="2192908" cy="338554"/>
          </a:xfrm>
          <a:prstGeom prst="rect">
            <a:avLst/>
          </a:prstGeom>
          <a:noFill/>
        </p:spPr>
        <p:txBody>
          <a:bodyPr wrap="none" rtlCol="0">
            <a:spAutoFit/>
          </a:bodyPr>
          <a:lstStyle/>
          <a:p>
            <a:pPr algn="r"/>
            <a:r>
              <a:rPr lang="nl-NL" sz="1600" b="1" noProof="0" dirty="0">
                <a:solidFill>
                  <a:schemeClr val="accent2">
                    <a:lumMod val="20000"/>
                    <a:lumOff val="80000"/>
                  </a:schemeClr>
                </a:solidFill>
                <a:latin typeface="Calibri" panose="020F0502020204030204" pitchFamily="34" charset="0"/>
              </a:rPr>
              <a:t>Les 2 voor 11 april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2148468" y="0"/>
            <a:ext cx="10043531" cy="769441"/>
          </a:xfrm>
          <a:prstGeom prst="rect">
            <a:avLst/>
          </a:prstGeom>
          <a:noFill/>
        </p:spPr>
        <p:txBody>
          <a:bodyPr wrap="square">
            <a:spAutoFit/>
          </a:bodyPr>
          <a:lstStyle/>
          <a:p>
            <a:pPr algn="ctr"/>
            <a:r>
              <a:rPr lang="nl-NL"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GOD GEOPENBAARD IN DE SCHEPPING</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nl-NL"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“De hemel vertelt Gods eer,</a:t>
            </a:r>
          </a:p>
          <a:p>
            <a:pPr algn="ctr"/>
            <a:r>
              <a:rPr lang="nl-NL"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het gewelf verkondigt het werk van Zijn handen.” </a:t>
            </a:r>
            <a:r>
              <a:rPr lang="nl-NL" sz="1400"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19:2)</a:t>
            </a:r>
            <a:endParaRPr lang="nl-NL" b="1" noProof="0"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nl-NL" sz="2000" b="1" noProof="0" dirty="0">
                <a:solidFill>
                  <a:prstClr val="black"/>
                </a:solidFill>
                <a:latin typeface="Calibri" panose="020F0502020204030204" pitchFamily="34" charset="0"/>
              </a:rPr>
              <a:t>De Bijbel begint met het aanspreken van God als  </a:t>
            </a:r>
            <a:r>
              <a:rPr lang="nl-NL" sz="2000" b="1" noProof="0" dirty="0" err="1">
                <a:solidFill>
                  <a:prstClr val="black"/>
                </a:solidFill>
                <a:latin typeface="Calibri" panose="020F0502020204030204" pitchFamily="34" charset="0"/>
              </a:rPr>
              <a:t>אֱלֹה</a:t>
            </a:r>
            <a:r>
              <a:rPr lang="nl-NL" sz="2000" b="1" noProof="0" dirty="0">
                <a:solidFill>
                  <a:prstClr val="black"/>
                </a:solidFill>
                <a:latin typeface="Calibri" panose="020F0502020204030204" pitchFamily="34" charset="0"/>
              </a:rPr>
              <a:t>ִ֑</a:t>
            </a:r>
            <a:r>
              <a:rPr lang="nl-NL" sz="2000" b="1" noProof="0" dirty="0" err="1">
                <a:solidFill>
                  <a:prstClr val="black"/>
                </a:solidFill>
                <a:latin typeface="Calibri" panose="020F0502020204030204" pitchFamily="34" charset="0"/>
              </a:rPr>
              <a:t>ים</a:t>
            </a:r>
            <a:r>
              <a:rPr lang="nl-NL" sz="2000" b="1" noProof="0" dirty="0">
                <a:solidFill>
                  <a:prstClr val="black"/>
                </a:solidFill>
                <a:latin typeface="Calibri" panose="020F0502020204030204" pitchFamily="34" charset="0"/>
              </a:rPr>
              <a:t>   (</a:t>
            </a:r>
            <a:r>
              <a:rPr lang="nl-NL" sz="2000" b="1" i="1" noProof="0" dirty="0" err="1">
                <a:solidFill>
                  <a:prstClr val="black"/>
                </a:solidFill>
                <a:latin typeface="Calibri" panose="020F0502020204030204" pitchFamily="34" charset="0"/>
              </a:rPr>
              <a:t>elohim</a:t>
            </a:r>
            <a:r>
              <a:rPr lang="nl-NL" sz="2000" b="1" noProof="0" dirty="0">
                <a:solidFill>
                  <a:prstClr val="black"/>
                </a:solidFill>
                <a:latin typeface="Calibri" panose="020F0502020204030204" pitchFamily="34" charset="0"/>
              </a:rPr>
              <a:t>). Hoewel de letterlijke vertaling van deze titel "goden" is, wordt het als enkelvoudig woord gebruikt. Iets als "In het begin hebben goden de hemel en de aarde geschapen" (Gen. 1:1).</a:t>
            </a: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36606" y="4392677"/>
            <a:ext cx="6915150" cy="1631216"/>
          </a:xfrm>
          <a:prstGeom prst="rect">
            <a:avLst/>
          </a:prstGeom>
          <a:noFill/>
        </p:spPr>
        <p:txBody>
          <a:bodyPr wrap="square">
            <a:spAutoFit/>
          </a:bodyPr>
          <a:lstStyle/>
          <a:p>
            <a:pPr lvl="0">
              <a:spcBef>
                <a:spcPts val="600"/>
              </a:spcBef>
            </a:pPr>
            <a:r>
              <a:rPr lang="nl-NL" sz="2000" b="1" noProof="0" dirty="0">
                <a:solidFill>
                  <a:prstClr val="black"/>
                </a:solidFill>
                <a:latin typeface="Calibri" panose="020F0502020204030204" pitchFamily="34" charset="0"/>
              </a:rPr>
              <a:t>In hoofdstuk 2 Genesis wordt een persoonlijke naam voor God toegevoegd: (</a:t>
            </a:r>
            <a:r>
              <a:rPr lang="nl-NL" sz="2000" b="1" noProof="0" dirty="0" err="1">
                <a:solidFill>
                  <a:prstClr val="black"/>
                </a:solidFill>
                <a:latin typeface="Calibri" panose="020F0502020204030204" pitchFamily="34" charset="0"/>
              </a:rPr>
              <a:t>יְהו</a:t>
            </a:r>
            <a:r>
              <a:rPr lang="nl-NL" sz="2000" b="1" noProof="0" dirty="0">
                <a:solidFill>
                  <a:prstClr val="black"/>
                </a:solidFill>
                <a:latin typeface="Calibri" panose="020F0502020204030204" pitchFamily="34" charset="0"/>
              </a:rPr>
              <a:t>ָ֥ה  Jahweh). Nu zegt Hij niet zomaar: "Laat het maar zijn." Hij neemt de mens en vormt hem met Zijn handen. De machtige God openbaart Zich als een persoonlijke, toegankelijke God.</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015663"/>
          </a:xfrm>
          <a:prstGeom prst="rect">
            <a:avLst/>
          </a:prstGeom>
          <a:noFill/>
        </p:spPr>
        <p:txBody>
          <a:bodyPr wrap="square">
            <a:spAutoFit/>
          </a:bodyPr>
          <a:lstStyle/>
          <a:p>
            <a:pPr>
              <a:spcBef>
                <a:spcPts val="600"/>
              </a:spcBef>
            </a:pPr>
            <a:r>
              <a:rPr lang="nl-NL" sz="2000" b="1" noProof="0" dirty="0">
                <a:latin typeface="Calibri" panose="020F0502020204030204" pitchFamily="34" charset="0"/>
              </a:rPr>
              <a:t>Het presenteert ons de Schepper die, door het Woord [Jezus Christus], en met de tussenkomst van de Geest, krachtig is om alles voort te brengen wat bestaat (Gen. 1:1-3; Joh. 1:1-3).</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07886"/>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Hij raakt ons aan, spreekt met ons, leert ons, wijst ons ons werk toe... Hij houdt van ons.</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4A013E64-7DAD-1182-8E19-7328C62F5DAF}"/>
              </a:ext>
            </a:extLst>
          </p:cNvPr>
          <p:cNvSpPr txBox="1"/>
          <p:nvPr/>
        </p:nvSpPr>
        <p:spPr>
          <a:xfrm>
            <a:off x="257175" y="245053"/>
            <a:ext cx="1214786" cy="307168"/>
          </a:xfrm>
          <a:prstGeom prst="roundRect">
            <a:avLst>
              <a:gd name="adj" fmla="val 14029"/>
            </a:avLst>
          </a:prstGeom>
          <a:noFill/>
          <a:ln w="38100">
            <a:solidFill>
              <a:srgbClr val="91E2E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EB99"/>
                </a:solidFill>
                <a:effectLst/>
                <a:latin typeface="Comic Sans MS" panose="030F0702030302020204" pitchFamily="66" charset="0"/>
              </a:rPr>
              <a:t>woensdag</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55453" y="0"/>
            <a:ext cx="10542478" cy="707886"/>
          </a:xfrm>
          <a:prstGeom prst="rect">
            <a:avLst/>
          </a:prstGeom>
          <a:noFill/>
        </p:spPr>
        <p:txBody>
          <a:bodyPr wrap="square">
            <a:spAutoFit/>
          </a:bodyPr>
          <a:lstStyle/>
          <a:p>
            <a:pPr algn="ctr"/>
            <a:r>
              <a:rPr lang="nl-NL" sz="4000" b="1" noProof="0"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Calibri" panose="020F0502020204030204" pitchFamily="34" charset="0"/>
              </a:rPr>
              <a:t>GOD GEOPENBAARD IN JE</a:t>
            </a:r>
            <a:r>
              <a:rPr lang="nl-NL" sz="40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Calibri" panose="020F0502020204030204" pitchFamily="34" charset="0"/>
              </a:rPr>
              <a:t>Z</a:t>
            </a:r>
            <a:r>
              <a:rPr lang="nl-NL" sz="4000" b="1" noProof="0"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latin typeface="Calibri" panose="020F0502020204030204" pitchFamily="34" charset="0"/>
              </a:rPr>
              <a:t>US (EMMANUEL)</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nl-NL" b="1" dirty="0">
                <a:solidFill>
                  <a:srgbClr val="69400B"/>
                </a:solidFill>
                <a:latin typeface="Comic Sans MS" panose="030F0702030302020204" pitchFamily="66" charset="0"/>
              </a:rPr>
              <a:t>“Niemand heeft ooit God gezien; de eniggeboren Zoon, Die in de schoot van de Vader is, Die heeft </a:t>
            </a:r>
            <a:r>
              <a:rPr lang="nl-NL" b="1" i="1" dirty="0">
                <a:solidFill>
                  <a:srgbClr val="69400B"/>
                </a:solidFill>
                <a:latin typeface="Comic Sans MS" panose="030F0702030302020204" pitchFamily="66" charset="0"/>
              </a:rPr>
              <a:t>Hem ons</a:t>
            </a:r>
            <a:r>
              <a:rPr lang="nl-NL" b="1" dirty="0">
                <a:solidFill>
                  <a:srgbClr val="69400B"/>
                </a:solidFill>
                <a:latin typeface="Comic Sans MS" panose="030F0702030302020204" pitchFamily="66" charset="0"/>
              </a:rPr>
              <a:t> verklaard.” </a:t>
            </a:r>
            <a:r>
              <a:rPr lang="nl-NL" sz="1400" b="1" dirty="0">
                <a:solidFill>
                  <a:srgbClr val="69400B"/>
                </a:solidFill>
                <a:latin typeface="Comic Sans MS" panose="030F0702030302020204" pitchFamily="66" charset="0"/>
              </a:rPr>
              <a:t>(Johannes 1:18)</a:t>
            </a:r>
            <a:endParaRPr lang="nl-NL" sz="1400" b="1" noProof="0" dirty="0">
              <a:solidFill>
                <a:srgbClr val="69400B"/>
              </a:solidFill>
              <a:latin typeface="Comic Sans MS" panose="030F0702030302020204" pitchFamily="66" charset="0"/>
            </a:endParaRPr>
          </a:p>
        </p:txBody>
      </p:sp>
      <p:sp>
        <p:nvSpPr>
          <p:cNvPr id="5" name="CuadroTexto 4">
            <a:extLst>
              <a:ext uri="{FF2B5EF4-FFF2-40B4-BE49-F238E27FC236}">
                <a16:creationId xmlns:a16="http://schemas.microsoft.com/office/drawing/2014/main" id="{06754379-18E8-0A99-074B-7034416DB903}"/>
              </a:ext>
            </a:extLst>
          </p:cNvPr>
          <p:cNvSpPr txBox="1"/>
          <p:nvPr/>
        </p:nvSpPr>
        <p:spPr>
          <a:xfrm>
            <a:off x="89210" y="1416131"/>
            <a:ext cx="9160667" cy="1015663"/>
          </a:xfrm>
          <a:prstGeom prst="rect">
            <a:avLst/>
          </a:prstGeom>
          <a:noFill/>
        </p:spPr>
        <p:txBody>
          <a:bodyPr wrap="square" rtlCol="0">
            <a:spAutoFit/>
          </a:bodyPr>
          <a:lstStyle/>
          <a:p>
            <a:pPr>
              <a:spcBef>
                <a:spcPts val="600"/>
              </a:spcBef>
            </a:pPr>
            <a:r>
              <a:rPr lang="nl-NL" sz="2000" b="1" dirty="0">
                <a:solidFill>
                  <a:schemeClr val="bg1"/>
                </a:solidFill>
                <a:effectLst>
                  <a:outerShdw blurRad="38100" dist="38100" dir="2700000" algn="tl">
                    <a:srgbClr val="000000"/>
                  </a:outerShdw>
                </a:effectLst>
                <a:latin typeface="Calibri" panose="020F0502020204030204" pitchFamily="34" charset="0"/>
              </a:rPr>
              <a:t>Als we willen weten hoe God is, laten we dan Jezus leren kennen. Hij is God in vlees en vlees (Joh. 1:14), die zich openbaarde door de menselijke natuur aan te nemen zodat hij door ons gezien en gehoord kon worden (Joh. 1:18; 14:9; 1 Joh. 5:20).</a:t>
            </a:r>
            <a:endParaRPr lang="nl-NL" sz="2000" b="1" noProof="0" dirty="0">
              <a:solidFill>
                <a:schemeClr val="bg1"/>
              </a:solidFill>
              <a:effectLst>
                <a:outerShdw blurRad="38100" dist="38100" dir="2700000" algn="tl">
                  <a:srgbClr val="000000"/>
                </a:outerShdw>
              </a:effectLst>
              <a:latin typeface="Calibri" panose="020F0502020204030204" pitchFamily="34" charset="0"/>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2313597095"/>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89211" y="2431794"/>
            <a:ext cx="12102788" cy="707886"/>
          </a:xfrm>
          <a:prstGeom prst="rect">
            <a:avLst/>
          </a:prstGeom>
          <a:noFill/>
        </p:spPr>
        <p:txBody>
          <a:bodyPr wrap="square">
            <a:spAutoFit/>
          </a:bodyPr>
          <a:lstStyle/>
          <a:p>
            <a:pPr>
              <a:spcBef>
                <a:spcPts val="600"/>
              </a:spcBef>
            </a:pPr>
            <a:r>
              <a:rPr lang="nl-NL" sz="2000" b="1" dirty="0">
                <a:solidFill>
                  <a:schemeClr val="bg1"/>
                </a:solidFill>
                <a:effectLst>
                  <a:outerShdw blurRad="38100" dist="38100" dir="2700000" algn="tl">
                    <a:srgbClr val="000000"/>
                  </a:outerShdw>
                </a:effectLst>
                <a:latin typeface="Calibri" panose="020F0502020204030204" pitchFamily="34" charset="0"/>
              </a:rPr>
              <a:t>Hij werd aangekondigd onder een profetische naam die het doel van zijn leven aangaf: Emanuel, God met ons (Jesaja 7:14; </a:t>
            </a:r>
            <a:r>
              <a:rPr lang="nl-NL" sz="2000" b="1" dirty="0" err="1">
                <a:solidFill>
                  <a:schemeClr val="bg1"/>
                </a:solidFill>
                <a:effectLst>
                  <a:outerShdw blurRad="38100" dist="38100" dir="2700000" algn="tl">
                    <a:srgbClr val="000000"/>
                  </a:outerShdw>
                </a:effectLst>
                <a:latin typeface="Calibri" panose="020F0502020204030204" pitchFamily="34" charset="0"/>
              </a:rPr>
              <a:t>Matteüs</a:t>
            </a:r>
            <a:r>
              <a:rPr lang="nl-NL" sz="2000" b="1" dirty="0">
                <a:solidFill>
                  <a:schemeClr val="bg1"/>
                </a:solidFill>
                <a:effectLst>
                  <a:outerShdw blurRad="38100" dist="38100" dir="2700000" algn="tl">
                    <a:srgbClr val="000000"/>
                  </a:outerShdw>
                </a:effectLst>
                <a:latin typeface="Calibri" panose="020F0502020204030204" pitchFamily="34" charset="0"/>
              </a:rPr>
              <a:t> 1:23). De vier evangelisten presenteren hem aan ons op verschillende vlakken.</a:t>
            </a:r>
            <a:endParaRPr lang="nl-NL" sz="2000" b="1" noProof="0" dirty="0">
              <a:solidFill>
                <a:schemeClr val="bg1"/>
              </a:solidFill>
              <a:effectLst>
                <a:outerShdw blurRad="38100" dist="38100" dir="2700000" algn="tl">
                  <a:srgbClr val="000000"/>
                </a:outerShdw>
              </a:effectLst>
              <a:latin typeface="Calibri" panose="020F0502020204030204" pitchFamily="34" charset="0"/>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kstvak 1">
            <a:extLst>
              <a:ext uri="{FF2B5EF4-FFF2-40B4-BE49-F238E27FC236}">
                <a16:creationId xmlns:a16="http://schemas.microsoft.com/office/drawing/2014/main" id="{E3D1C539-9BEF-4539-1F41-6145F232ED71}"/>
              </a:ext>
            </a:extLst>
          </p:cNvPr>
          <p:cNvSpPr txBox="1"/>
          <p:nvPr/>
        </p:nvSpPr>
        <p:spPr>
          <a:xfrm>
            <a:off x="10623395" y="231136"/>
            <a:ext cx="1301904" cy="307168"/>
          </a:xfrm>
          <a:prstGeom prst="roundRect">
            <a:avLst>
              <a:gd name="adj" fmla="val 14029"/>
            </a:avLst>
          </a:prstGeom>
          <a:noFill/>
          <a:ln w="38100">
            <a:solidFill>
              <a:srgbClr val="AAEBB9"/>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DE8B"/>
                </a:solidFill>
                <a:effectLst/>
                <a:latin typeface="Comic Sans MS" panose="030F0702030302020204" pitchFamily="66" charset="0"/>
              </a:rPr>
              <a:t>donderdag</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heel(1)">
                                      <p:cBhvr>
                                        <p:cTn id="42" dur="750"/>
                                        <p:tgtEl>
                                          <p:spTgt spid="7"/>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6" dur="500"/>
                                        <p:tgtEl>
                                          <p:spTgt spid="6">
                                            <p:graphicEl>
                                              <a:dgm id="{79DA0375-60F7-4181-B203-7E3A2FC54BC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51" dur="500"/>
                                        <p:tgtEl>
                                          <p:spTgt spid="6">
                                            <p:graphicEl>
                                              <a:dgm id="{36A13CB1-73B7-4F79-B1D2-0E5E59685E8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6" dur="500"/>
                                        <p:tgtEl>
                                          <p:spTgt spid="6">
                                            <p:graphicEl>
                                              <a:dgm id="{D3C9A0BF-8C27-491B-A6D9-5882CAEBA5F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61" dur="500"/>
                                        <p:tgtEl>
                                          <p:spTgt spid="6">
                                            <p:graphicEl>
                                              <a:dgm id="{C183A4BA-45FD-4B4E-B2E4-B3A24BF2001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6" dur="500"/>
                                        <p:tgtEl>
                                          <p:spTgt spid="6">
                                            <p:graphicEl>
                                              <a:dgm id="{302EBD51-FDE2-4B01-A9DC-A10BAF1BAF0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71" dur="500"/>
                                        <p:tgtEl>
                                          <p:spTgt spid="6">
                                            <p:graphicEl>
                                              <a:dgm id="{CCFE6064-A474-473B-8918-D63B8B57A8A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6" dur="500"/>
                                        <p:tgtEl>
                                          <p:spTgt spid="6">
                                            <p:graphicEl>
                                              <a:dgm id="{65315E6C-71DF-4B2C-A938-C23E08C1CB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81" dur="500"/>
                                        <p:tgtEl>
                                          <p:spTgt spid="6">
                                            <p:graphicEl>
                                              <a:dgm id="{DBFC7235-7FEE-4888-AB48-4ECC7A2D724C}"/>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6" dur="500"/>
                                        <p:tgtEl>
                                          <p:spTgt spid="6">
                                            <p:graphicEl>
                                              <a:dgm id="{770E72FC-656A-481B-B919-5AB9D78B8DF5}"/>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91" dur="500"/>
                                        <p:tgtEl>
                                          <p:spTgt spid="6">
                                            <p:graphicEl>
                                              <a:dgm id="{5FBFCC8C-4320-4382-AD12-E83B164E4A80}"/>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6" dur="500"/>
                                        <p:tgtEl>
                                          <p:spTgt spid="6">
                                            <p:graphicEl>
                                              <a:dgm id="{E17F692B-C597-4DCC-BE2C-80E6710654C1}"/>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101"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038226" y="1675268"/>
            <a:ext cx="10269111" cy="3970318"/>
          </a:xfrm>
          <a:prstGeom prst="rect">
            <a:avLst/>
          </a:prstGeom>
          <a:noFill/>
        </p:spPr>
        <p:txBody>
          <a:bodyPr wrap="square">
            <a:spAutoFit/>
          </a:bodyPr>
          <a:lstStyle/>
          <a:p>
            <a:pPr algn="just">
              <a:spcBef>
                <a:spcPts val="600"/>
              </a:spcBef>
            </a:pPr>
            <a:r>
              <a:rPr lang="nl-NL" sz="2800" b="1" dirty="0">
                <a:latin typeface="Constantia" panose="02030602050306030303" pitchFamily="18" charset="0"/>
              </a:rPr>
              <a:t>“Duizenden hebben een vals beeld van God en Zijn eigenschappen... God is een God van waarheid. Rechtvaardigheid en barmhartigheid zijn de eigenschappen van Zijn troon. Hij is een God van liefde, medelijden en tedere mededogen. Zo wordt Hij vertegenwoordigd in Zijn Zoon, onze Verlosser. Hij is een God van geduld en lang-</a:t>
            </a:r>
            <a:r>
              <a:rPr lang="nl-NL" sz="2800" b="1" dirty="0" err="1">
                <a:latin typeface="Constantia" panose="02030602050306030303" pitchFamily="18" charset="0"/>
              </a:rPr>
              <a:t>moedigheid</a:t>
            </a:r>
            <a:r>
              <a:rPr lang="nl-NL" sz="2800" b="1" dirty="0">
                <a:latin typeface="Constantia" panose="02030602050306030303" pitchFamily="18" charset="0"/>
              </a:rPr>
              <a:t>. Als God zo'n wezen is dat we aanbidden en aan wiens karakter we proberen te assimileren, aanbidden we de ware God.”</a:t>
            </a:r>
            <a:endParaRPr lang="nl-NL"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961344" y="5476309"/>
            <a:ext cx="4192430" cy="338554"/>
          </a:xfrm>
          <a:prstGeom prst="rect">
            <a:avLst/>
          </a:prstGeom>
          <a:noFill/>
        </p:spPr>
        <p:txBody>
          <a:bodyPr wrap="none" rtlCol="0">
            <a:spAutoFit/>
          </a:bodyPr>
          <a:lstStyle/>
          <a:p>
            <a:pPr algn="r"/>
            <a:r>
              <a:rPr lang="nl-NL" sz="1600" b="1" noProof="0" dirty="0">
                <a:latin typeface="Calibri" panose="020F0502020204030204" pitchFamily="34" charset="0"/>
              </a:rPr>
              <a:t>Ellen G. </a:t>
            </a:r>
            <a:r>
              <a:rPr lang="nl-NL" sz="1600" b="1" dirty="0">
                <a:latin typeface="Calibri" panose="020F0502020204030204" pitchFamily="34" charset="0"/>
              </a:rPr>
              <a:t>White (God zorgt voor ons, 8 augustus)</a:t>
            </a:r>
            <a:endParaRPr lang="nl-NL" sz="1600" b="1" noProof="0" dirty="0">
              <a:latin typeface="Calibri" panose="020F0502020204030204" pitchFamily="34" charset="0"/>
            </a:endParaRP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322965" y="86179"/>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088707" y="440249"/>
            <a:ext cx="4497455" cy="560153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nl-NL"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nl-NL" sz="4000" b="1" noProof="0" dirty="0">
                <a:ln/>
                <a:solidFill>
                  <a:srgbClr val="60497B"/>
                </a:solidFill>
                <a:latin typeface="Comic Sans MS" panose="030F0702030302020204" pitchFamily="66" charset="0"/>
              </a:rPr>
              <a:t>En dit is het eeuwige leven, dat zij U kennen, de enige waarachtige God, en Jezus Christus, Die U gezonden hebt.</a:t>
            </a:r>
            <a:r>
              <a:rPr kumimoji="0" lang="nl-NL"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lvl="0" algn="ctr">
              <a:spcBef>
                <a:spcPts val="1200"/>
              </a:spcBef>
              <a:defRPr/>
            </a:pPr>
            <a:r>
              <a:rPr kumimoji="0" lang="nl-NL"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nl-NL" sz="2800" b="1" noProof="0" dirty="0">
                <a:ln/>
                <a:solidFill>
                  <a:srgbClr val="60497B"/>
                </a:solidFill>
                <a:latin typeface="Comic Sans MS" panose="030F0702030302020204" pitchFamily="66" charset="0"/>
              </a:rPr>
              <a:t>Johannes 17:3, HSV</a:t>
            </a:r>
            <a:r>
              <a:rPr kumimoji="0" lang="nl-NL"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nl-NL"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dirty="0">
              <a:latin typeface="Calibri" panose="020F0502020204030204" pitchFamily="34" charset="0"/>
            </a:endParaRPr>
          </a:p>
        </p:txBody>
      </p:sp>
      <p:sp>
        <p:nvSpPr>
          <p:cNvPr id="2" name="CuadroTexto 1">
            <a:extLst>
              <a:ext uri="{FF2B5EF4-FFF2-40B4-BE49-F238E27FC236}">
                <a16:creationId xmlns:a16="http://schemas.microsoft.com/office/drawing/2014/main" id="{9EFAF7BE-A6F5-BFC7-7D93-81E496381470}"/>
              </a:ext>
            </a:extLst>
          </p:cNvPr>
          <p:cNvSpPr txBox="1"/>
          <p:nvPr/>
        </p:nvSpPr>
        <p:spPr>
          <a:xfrm>
            <a:off x="3672000" y="3780000"/>
            <a:ext cx="5433229"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noProof="0" dirty="0">
                <a:solidFill>
                  <a:srgbClr val="C85059"/>
                </a:solidFill>
                <a:latin typeface="Calibri" panose="020F0502020204030204" pitchFamily="34" charset="0"/>
              </a:rPr>
              <a:t>De eigenschappen van God.</a:t>
            </a:r>
          </a:p>
          <a:p>
            <a:pPr>
              <a:spcBef>
                <a:spcPts val="1200"/>
              </a:spcBef>
            </a:pPr>
            <a:r>
              <a:rPr lang="nl-NL" sz="2000" b="1" noProof="0" dirty="0">
                <a:solidFill>
                  <a:srgbClr val="B14DC1"/>
                </a:solidFill>
                <a:latin typeface="Calibri" panose="020F0502020204030204" pitchFamily="34" charset="0"/>
              </a:rPr>
              <a:t>Het karakter van God:</a:t>
            </a:r>
          </a:p>
          <a:p>
            <a:pPr lvl="1">
              <a:spcBef>
                <a:spcPts val="600"/>
              </a:spcBef>
            </a:pPr>
            <a:r>
              <a:rPr lang="nl-NL" sz="2000" b="1" noProof="0" dirty="0">
                <a:latin typeface="Calibri" panose="020F0502020204030204" pitchFamily="34" charset="0"/>
              </a:rPr>
              <a:t>God is heilig</a:t>
            </a:r>
          </a:p>
          <a:p>
            <a:pPr lvl="1">
              <a:spcBef>
                <a:spcPts val="600"/>
              </a:spcBef>
            </a:pPr>
            <a:r>
              <a:rPr lang="nl-NL" sz="2000" b="1" noProof="0" dirty="0">
                <a:latin typeface="Calibri" panose="020F0502020204030204" pitchFamily="34" charset="0"/>
              </a:rPr>
              <a:t>God is liefde</a:t>
            </a:r>
          </a:p>
          <a:p>
            <a:pPr>
              <a:spcBef>
                <a:spcPts val="1200"/>
              </a:spcBef>
            </a:pPr>
            <a:r>
              <a:rPr lang="nl-NL" sz="2000" b="1" noProof="0" dirty="0">
                <a:solidFill>
                  <a:srgbClr val="515FC3"/>
                </a:solidFill>
                <a:latin typeface="Calibri" panose="020F0502020204030204" pitchFamily="34" charset="0"/>
              </a:rPr>
              <a:t>God kennen:</a:t>
            </a:r>
          </a:p>
          <a:p>
            <a:pPr lvl="1">
              <a:spcBef>
                <a:spcPts val="600"/>
              </a:spcBef>
            </a:pPr>
            <a:r>
              <a:rPr lang="nl-NL" sz="2000" b="1" spc="-50" noProof="0" dirty="0">
                <a:latin typeface="Calibri" panose="020F0502020204030204" pitchFamily="34" charset="0"/>
              </a:rPr>
              <a:t>God geopenbaard in de Schepping</a:t>
            </a:r>
            <a:endParaRPr lang="nl-NL" sz="2000" b="1" noProof="0" dirty="0">
              <a:latin typeface="Calibri" panose="020F0502020204030204" pitchFamily="34" charset="0"/>
            </a:endParaRPr>
          </a:p>
          <a:p>
            <a:pPr lvl="1">
              <a:spcBef>
                <a:spcPts val="600"/>
              </a:spcBef>
            </a:pPr>
            <a:r>
              <a:rPr lang="nl-NL" sz="2000" b="1" noProof="0" dirty="0">
                <a:latin typeface="Calibri" panose="020F0502020204030204" pitchFamily="34" charset="0"/>
              </a:rPr>
              <a:t>God geopenbaard in Jezus (Emanuel)</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185854" y="149636"/>
            <a:ext cx="8129471" cy="1323439"/>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Ons begrip van God is door zonde verdorven. We hebben geprobeerd Hem te vertegenwoordigen in beelden in de vorm van dieren of mensen. Hij wordt neergezet als grillig of tiranniek. Uiteindelijk heeft de mensheid een beeld van God gecreëerd naar haar eigen gelijkenis.</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76000"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6000"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76000"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8000"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88000"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88000"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3888000"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185852" y="2684181"/>
            <a:ext cx="8129470" cy="707886"/>
          </a:xfrm>
          <a:prstGeom prst="rect">
            <a:avLst/>
          </a:prstGeom>
          <a:noFill/>
        </p:spPr>
        <p:txBody>
          <a:bodyPr wrap="square">
            <a:spAutoFit/>
          </a:bodyPr>
          <a:lstStyle/>
          <a:p>
            <a:pPr>
              <a:spcBef>
                <a:spcPts val="600"/>
              </a:spcBef>
            </a:pPr>
            <a:r>
              <a:rPr lang="nl-NL" sz="2000" b="1" noProof="0" dirty="0">
                <a:latin typeface="Calibri" panose="020F0502020204030204" pitchFamily="34" charset="0"/>
              </a:rPr>
              <a:t>Wil je weten hoe Hij is? In de Bijbel hebben we de ware openbaring van Gods natuur.</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185853" y="1570797"/>
            <a:ext cx="8129470" cy="1015663"/>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Maar hoe is God echt? Is Hij zo groot dat het begrijpen van Hem buiten ons bereik ligt? Zeker, hoe hard we ook proberen, onze geest kan God niet bevatten. We hebben hulp nodig.</a:t>
            </a:r>
            <a:r>
              <a:rPr lang="nl-NL" sz="2000" b="1" dirty="0">
                <a:latin typeface="Calibri" panose="020F0502020204030204" pitchFamily="34" charset="0"/>
              </a:rPr>
              <a:t> En hulp is gearriveerd. </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190227" y="2395300"/>
            <a:ext cx="7868902" cy="2123658"/>
          </a:xfrm>
          <a:prstGeom prst="rect">
            <a:avLst/>
          </a:prstGeom>
          <a:noFill/>
        </p:spPr>
        <p:txBody>
          <a:bodyPr wrap="square">
            <a:spAutoFit/>
          </a:bodyPr>
          <a:lstStyle/>
          <a:p>
            <a:pPr algn="ctr"/>
            <a:r>
              <a:rPr lang="nl-NL" sz="6600" b="1" spc="50" noProof="0" dirty="0">
                <a:ln w="0"/>
                <a:solidFill>
                  <a:schemeClr val="bg2"/>
                </a:solidFill>
                <a:effectLst>
                  <a:innerShdw blurRad="63500" dist="50800" dir="13500000">
                    <a:srgbClr val="000000">
                      <a:alpha val="50000"/>
                    </a:srgbClr>
                  </a:innerShdw>
                </a:effectLst>
                <a:latin typeface="Calibri" panose="020F0502020204030204" pitchFamily="34" charset="0"/>
              </a:rPr>
              <a:t>DE EIGENSCHAPPEN VAN GOD</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nl-NL" sz="2000" b="1" noProof="0" dirty="0">
                <a:solidFill>
                  <a:schemeClr val="accent4">
                    <a:lumMod val="50000"/>
                  </a:schemeClr>
                </a:solidFill>
                <a:latin typeface="Comic Sans MS" panose="030F0702030302020204" pitchFamily="66" charset="0"/>
              </a:rPr>
              <a:t>“God is zeer geducht in de raad van de heiligen</a:t>
            </a:r>
          </a:p>
          <a:p>
            <a:pPr algn="ctr"/>
            <a:r>
              <a:rPr lang="nl-NL" sz="2000" b="1" noProof="0" dirty="0">
                <a:solidFill>
                  <a:schemeClr val="accent4">
                    <a:lumMod val="50000"/>
                  </a:schemeClr>
                </a:solidFill>
                <a:latin typeface="Comic Sans MS" panose="030F0702030302020204" pitchFamily="66" charset="0"/>
              </a:rPr>
              <a:t>en ontzagwekkend boven allen die Hem omringen” </a:t>
            </a:r>
            <a:r>
              <a:rPr lang="nl-NL" sz="1600" b="1" noProof="0" dirty="0">
                <a:solidFill>
                  <a:schemeClr val="accent4">
                    <a:lumMod val="50000"/>
                  </a:schemeClr>
                </a:solidFill>
                <a:latin typeface="Comic Sans MS" panose="030F0702030302020204" pitchFamily="66" charset="0"/>
              </a:rPr>
              <a:t>(Psalm 89:8)</a:t>
            </a:r>
            <a:endParaRPr lang="nl-NL" sz="2000" b="1" noProof="0"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57103" y="934729"/>
            <a:ext cx="6482576" cy="1015663"/>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De Bijbel biedt het meest trouwe, heldere en consistente beeld van God. Een van de manieren waarop het ons in staat stelt Hem te leren kennen, is via Zijn eigenschappen.</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3135655982"/>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05129" y="4507748"/>
            <a:ext cx="3111296" cy="2246769"/>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Satan heeft vanaf het begin geprobeerd het karakter van God te verdraaien, door hem af te schilderen als een egoïstische God die alleen zijn eigen bestwil zoekt (Gen.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74641"/>
              <a:ext cx="2083419" cy="646331"/>
            </a:xfrm>
            <a:prstGeom prst="rect">
              <a:avLst/>
            </a:prstGeom>
            <a:noFill/>
          </p:spPr>
          <p:txBody>
            <a:bodyPr wrap="square">
              <a:spAutoFit/>
            </a:bodyPr>
            <a:lstStyle/>
            <a:p>
              <a:pPr algn="ctr"/>
              <a:r>
                <a:rPr lang="nl-NL" b="1" spc="-30" noProof="0" dirty="0">
                  <a:ln w="0"/>
                  <a:solidFill>
                    <a:schemeClr val="bg2"/>
                  </a:solidFill>
                  <a:effectLst>
                    <a:innerShdw blurRad="63500" dist="50800" dir="13500000">
                      <a:srgbClr val="000000">
                        <a:alpha val="50000"/>
                      </a:srgbClr>
                    </a:innerShdw>
                  </a:effectLst>
                  <a:latin typeface="Calibri" panose="020F0502020204030204" pitchFamily="34" charset="0"/>
                </a:rPr>
                <a:t>DE EIGENSCHAPPEN VAN GOD</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006361" y="4559413"/>
            <a:ext cx="2018490" cy="2134882"/>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32674" y="1474449"/>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ED710C55-C109-1267-62B9-98BD6914013C}"/>
              </a:ext>
            </a:extLst>
          </p:cNvPr>
          <p:cNvSpPr txBox="1"/>
          <p:nvPr/>
        </p:nvSpPr>
        <p:spPr>
          <a:xfrm>
            <a:off x="6884482" y="1071457"/>
            <a:ext cx="976295" cy="307168"/>
          </a:xfrm>
          <a:prstGeom prst="roundRect">
            <a:avLst>
              <a:gd name="adj" fmla="val 14029"/>
            </a:avLst>
          </a:prstGeom>
          <a:noFill/>
          <a:ln w="38100">
            <a:solidFill>
              <a:srgbClr val="B59854"/>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25828E"/>
                </a:solidFill>
                <a:effectLst/>
                <a:latin typeface="Comic Sans MS" panose="030F0702030302020204" pitchFamily="66" charset="0"/>
              </a:rPr>
              <a:t>zondag</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8)">
                                      <p:cBhvr>
                                        <p:cTn id="30" dur="750"/>
                                        <p:tgtEl>
                                          <p:spTgt spid="12"/>
                                        </p:tgtEl>
                                      </p:cBhvr>
                                    </p:animEffect>
                                  </p:childTnLst>
                                </p:cTn>
                              </p:par>
                            </p:childTnLst>
                          </p:cTn>
                        </p:par>
                        <p:par>
                          <p:cTn id="31" fill="hold">
                            <p:stCondLst>
                              <p:cond delay="750"/>
                            </p:stCondLst>
                            <p:childTnLst>
                              <p:par>
                                <p:cTn id="32" presetID="53" presetClass="entr" presetSubtype="16" fill="hold" grpId="0" nodeType="afterEffect">
                                  <p:stCondLst>
                                    <p:cond delay="0"/>
                                  </p:stCondLst>
                                  <p:childTnLst>
                                    <p:set>
                                      <p:cBhvr>
                                        <p:cTn id="33"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4"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2E104929-14BD-42F6-A736-509DA6F02EF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41"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E4B4A1F3-6E0A-47E5-BFBD-B72890CCFAB0}"/>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7" dur="500"/>
                                        <p:tgtEl>
                                          <p:spTgt spid="5">
                                            <p:graphicEl>
                                              <a:dgm id="{10022611-00E7-4896-B94A-3D53CC34E8D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52"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DB3E9D9C-9731-4FA9-BF69-24C9B8A4300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8" dur="500"/>
                                        <p:tgtEl>
                                          <p:spTgt spid="5">
                                            <p:graphicEl>
                                              <a:dgm id="{8CE71642-B5A4-4757-97BC-6573C052F37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63"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DF62634E-C622-4D4B-ABD3-F7A85B06DD77}"/>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9" dur="500"/>
                                        <p:tgtEl>
                                          <p:spTgt spid="5">
                                            <p:graphicEl>
                                              <a:dgm id="{0DFC0E25-FF2C-494E-8100-647BA2C3BCA6}"/>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4"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81071E5A-DCAD-40A1-838B-F8DD08D160A4}"/>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80" dur="500"/>
                                        <p:tgtEl>
                                          <p:spTgt spid="5">
                                            <p:graphicEl>
                                              <a:dgm id="{415DA5F4-CC86-472A-9F93-19A0AA01A1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5"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6"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7" dur="500"/>
                                        <p:tgtEl>
                                          <p:spTgt spid="5">
                                            <p:graphicEl>
                                              <a:dgm id="{9C9FACF1-0B7A-4368-9C6C-61FED725E9BD}"/>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91" dur="500"/>
                                        <p:tgtEl>
                                          <p:spTgt spid="5">
                                            <p:graphicEl>
                                              <a:dgm id="{55C40A5E-C913-4DE2-8E82-5EEF823DFAC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6"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7"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8" dur="500"/>
                                        <p:tgtEl>
                                          <p:spTgt spid="5">
                                            <p:graphicEl>
                                              <a:dgm id="{5168A847-DBB8-4F8A-BDE0-15B0664A38A3}"/>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102" dur="500"/>
                                        <p:tgtEl>
                                          <p:spTgt spid="5">
                                            <p:graphicEl>
                                              <a:dgm id="{3C033708-25B7-4156-BF88-0B71436D1DC9}"/>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7"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8"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9" dur="500"/>
                                        <p:tgtEl>
                                          <p:spTgt spid="5">
                                            <p:graphicEl>
                                              <a:dgm id="{1A8C80FA-F334-4DF3-8E94-DDDC5E68E80C}"/>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13" dur="500"/>
                                        <p:tgtEl>
                                          <p:spTgt spid="5">
                                            <p:graphicEl>
                                              <a:dgm id="{7A215F12-4E61-4FAE-A73F-5650FCF9584A}"/>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8"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9"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20" dur="500"/>
                                        <p:tgtEl>
                                          <p:spTgt spid="5">
                                            <p:graphicEl>
                                              <a:dgm id="{F578B1C6-14F5-480F-A9E8-A88350BD72F4}"/>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4" dur="500"/>
                                        <p:tgtEl>
                                          <p:spTgt spid="5">
                                            <p:graphicEl>
                                              <a:dgm id="{3F820CE2-0C17-4038-B207-E2407F540A2E}"/>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9"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30"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31" dur="500"/>
                                        <p:tgtEl>
                                          <p:spTgt spid="5">
                                            <p:graphicEl>
                                              <a:dgm id="{175EE17E-8ED3-4AC5-8562-AB196E7ADFD8}"/>
                                            </p:graphicEl>
                                          </p:spTgt>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5" dur="500"/>
                                        <p:tgtEl>
                                          <p:spTgt spid="5">
                                            <p:graphicEl>
                                              <a:dgm id="{641CE868-8AB5-42B6-87C5-2E405883F248}"/>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40" dur="500"/>
                                        <p:tgtEl>
                                          <p:spTgt spid="5">
                                            <p:graphicEl>
                                              <a:dgm id="{D83A2867-7432-4E11-A810-5FB92A0AD3AD}"/>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4" dur="500"/>
                                        <p:tgtEl>
                                          <p:spTgt spid="5">
                                            <p:graphicEl>
                                              <a:dgm id="{95E2E5A7-0B38-4534-BA9B-6F0B83E5014F}"/>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37" presetClass="entr" presetSubtype="0" fill="hold" grpId="0"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fade">
                                      <p:cBhvr>
                                        <p:cTn id="149" dur="1000"/>
                                        <p:tgtEl>
                                          <p:spTgt spid="7"/>
                                        </p:tgtEl>
                                      </p:cBhvr>
                                    </p:animEffect>
                                    <p:anim calcmode="lin" valueType="num">
                                      <p:cBhvr>
                                        <p:cTn id="150" dur="1000" fill="hold"/>
                                        <p:tgtEl>
                                          <p:spTgt spid="7"/>
                                        </p:tgtEl>
                                        <p:attrNameLst>
                                          <p:attrName>ppt_x</p:attrName>
                                        </p:attrNameLst>
                                      </p:cBhvr>
                                      <p:tavLst>
                                        <p:tav tm="0">
                                          <p:val>
                                            <p:strVal val="#ppt_x"/>
                                          </p:val>
                                        </p:tav>
                                        <p:tav tm="100000">
                                          <p:val>
                                            <p:strVal val="#ppt_x"/>
                                          </p:val>
                                        </p:tav>
                                      </p:tavLst>
                                    </p:anim>
                                    <p:anim calcmode="lin" valueType="num">
                                      <p:cBhvr>
                                        <p:cTn id="151" dur="900" decel="100000" fill="hold"/>
                                        <p:tgtEl>
                                          <p:spTgt spid="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53" presetID="37" presetClass="entr" presetSubtype="0" fill="hold" nodeType="withEffect">
                                  <p:stCondLst>
                                    <p:cond delay="0"/>
                                  </p:stCondLst>
                                  <p:childTnLst>
                                    <p:set>
                                      <p:cBhvr>
                                        <p:cTn id="154" dur="1" fill="hold">
                                          <p:stCondLst>
                                            <p:cond delay="0"/>
                                          </p:stCondLst>
                                        </p:cTn>
                                        <p:tgtEl>
                                          <p:spTgt spid="10"/>
                                        </p:tgtEl>
                                        <p:attrNameLst>
                                          <p:attrName>style.visibility</p:attrName>
                                        </p:attrNameLst>
                                      </p:cBhvr>
                                      <p:to>
                                        <p:strVal val="visible"/>
                                      </p:to>
                                    </p:set>
                                    <p:animEffect transition="in" filter="fade">
                                      <p:cBhvr>
                                        <p:cTn id="155" dur="1000"/>
                                        <p:tgtEl>
                                          <p:spTgt spid="10"/>
                                        </p:tgtEl>
                                      </p:cBhvr>
                                    </p:animEffect>
                                    <p:anim calcmode="lin" valueType="num">
                                      <p:cBhvr>
                                        <p:cTn id="156" dur="1000" fill="hold"/>
                                        <p:tgtEl>
                                          <p:spTgt spid="10"/>
                                        </p:tgtEl>
                                        <p:attrNameLst>
                                          <p:attrName>ppt_x</p:attrName>
                                        </p:attrNameLst>
                                      </p:cBhvr>
                                      <p:tavLst>
                                        <p:tav tm="0">
                                          <p:val>
                                            <p:strVal val="#ppt_x"/>
                                          </p:val>
                                        </p:tav>
                                        <p:tav tm="100000">
                                          <p:val>
                                            <p:strVal val="#ppt_x"/>
                                          </p:val>
                                        </p:tav>
                                      </p:tavLst>
                                    </p:anim>
                                    <p:anim calcmode="lin" valueType="num">
                                      <p:cBhvr>
                                        <p:cTn id="157" dur="900" decel="100000" fill="hold"/>
                                        <p:tgtEl>
                                          <p:spTgt spid="10"/>
                                        </p:tgtEl>
                                        <p:attrNameLst>
                                          <p:attrName>ppt_y</p:attrName>
                                        </p:attrNameLst>
                                      </p:cBhvr>
                                      <p:tavLst>
                                        <p:tav tm="0">
                                          <p:val>
                                            <p:strVal val="#ppt_y+1"/>
                                          </p:val>
                                        </p:tav>
                                        <p:tav tm="100000">
                                          <p:val>
                                            <p:strVal val="#ppt_y-.03"/>
                                          </p:val>
                                        </p:tav>
                                      </p:tavLst>
                                    </p:anim>
                                    <p:anim calcmode="lin" valueType="num">
                                      <p:cBhvr>
                                        <p:cTn id="15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nl-NL" sz="6600" b="1" spc="50" noProof="0" dirty="0">
                <a:ln w="0"/>
                <a:solidFill>
                  <a:schemeClr val="accent4">
                    <a:lumMod val="60000"/>
                    <a:lumOff val="40000"/>
                  </a:schemeClr>
                </a:solidFill>
                <a:effectLst>
                  <a:innerShdw blurRad="63500" dist="50800" dir="13500000">
                    <a:srgbClr val="000000">
                      <a:alpha val="50000"/>
                    </a:srgbClr>
                  </a:innerShdw>
                </a:effectLst>
                <a:latin typeface="Calibri" panose="020F0502020204030204" pitchFamily="34" charset="0"/>
              </a:rPr>
              <a:t>HET KARAKTER VAN GOD</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8365" y="157155"/>
            <a:ext cx="5483635" cy="923330"/>
          </a:xfrm>
          <a:prstGeom prst="rect">
            <a:avLst/>
          </a:prstGeom>
          <a:noFill/>
        </p:spPr>
        <p:txBody>
          <a:bodyPr wrap="square">
            <a:spAutoFit/>
          </a:bodyPr>
          <a:lstStyle/>
          <a:p>
            <a:pPr algn="ctr"/>
            <a:r>
              <a:rPr lang="nl-NL" sz="5400" b="1"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GOD IS HEILIG</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199673" y="157155"/>
            <a:ext cx="6899937"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nl-NL" b="1" noProof="0" dirty="0">
                <a:solidFill>
                  <a:schemeClr val="accent3">
                    <a:lumMod val="75000"/>
                  </a:schemeClr>
                </a:solidFill>
                <a:latin typeface="Comic Sans MS" panose="030F0702030302020204" pitchFamily="66" charset="0"/>
              </a:rPr>
              <a:t>“De een riep tot de ander:</a:t>
            </a:r>
          </a:p>
          <a:p>
            <a:pPr algn="ctr"/>
            <a:r>
              <a:rPr lang="nl-NL" b="1" noProof="0" dirty="0">
                <a:solidFill>
                  <a:schemeClr val="accent3">
                    <a:lumMod val="75000"/>
                  </a:schemeClr>
                </a:solidFill>
                <a:latin typeface="Comic Sans MS" panose="030F0702030302020204" pitchFamily="66" charset="0"/>
              </a:rPr>
              <a:t>Heilig, heilig, heilig is de HEERE van de legermachten;</a:t>
            </a:r>
          </a:p>
          <a:p>
            <a:pPr algn="ctr"/>
            <a:r>
              <a:rPr lang="nl-NL" b="1" noProof="0" dirty="0">
                <a:solidFill>
                  <a:schemeClr val="accent3">
                    <a:lumMod val="75000"/>
                  </a:schemeClr>
                </a:solidFill>
                <a:latin typeface="Comic Sans MS" panose="030F0702030302020204" pitchFamily="66" charset="0"/>
              </a:rPr>
              <a:t>heel de aarde is vol van Zijn heerlijkheid!” </a:t>
            </a:r>
            <a:r>
              <a:rPr lang="nl-NL" sz="1400" b="1" noProof="0" dirty="0">
                <a:solidFill>
                  <a:schemeClr val="accent3">
                    <a:lumMod val="75000"/>
                  </a:schemeClr>
                </a:solidFill>
                <a:latin typeface="Comic Sans MS" panose="030F0702030302020204" pitchFamily="66" charset="0"/>
              </a:rPr>
              <a:t>(Jesaja 6:3 HSV)</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24438" y="1485900"/>
            <a:ext cx="6796751" cy="1631216"/>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De engelen die naast God staan, prijzen Hem als "Heilig, heilig, heilig" (Jes. 6:3; Openb. 4:8). Deze eigenschap is zo intrinsiek verbonden met Zijn karakter dat Jesaja het als Gods eigennaam gebruikt: "zegt de Heilige".                                           (Jes. 40:25; 57:15).                                                                      </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6424" y="1563277"/>
            <a:ext cx="5071137" cy="4986947"/>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24439" y="5275202"/>
            <a:ext cx="6796750" cy="1323439"/>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Dit betekent dat, omdat Hij Heilig is, Zijn liefde heilig, puur en vrij van egoïsme is. Omdat Hij Heilig is, is Zijn almacht heilig, puur en vrij van egoïsme. Al Zijn eigenschappen zijn doordrenkt met heiligheid en zuiverheid.</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24439" y="4525063"/>
            <a:ext cx="6796750" cy="707886"/>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Maar hoe is dit van toepassing op God? Hij is volledig losgekoppeld van het kwaad en heeft geen relatie met zonde.</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24439" y="3159370"/>
            <a:ext cx="6796750" cy="1323439"/>
          </a:xfrm>
          <a:prstGeom prst="rect">
            <a:avLst/>
          </a:prstGeom>
          <a:noFill/>
        </p:spPr>
        <p:txBody>
          <a:bodyPr wrap="square">
            <a:spAutoFit/>
          </a:bodyPr>
          <a:lstStyle/>
          <a:p>
            <a:pPr lvl="0">
              <a:spcBef>
                <a:spcPts val="600"/>
              </a:spcBef>
              <a:defRPr/>
            </a:pPr>
            <a:r>
              <a:rPr lang="nl-NL" sz="2000" b="1" noProof="0" dirty="0">
                <a:solidFill>
                  <a:prstClr val="black"/>
                </a:solidFill>
                <a:latin typeface="Calibri" panose="020F0502020204030204" pitchFamily="34" charset="0"/>
              </a:rPr>
              <a:t>Wat betekent het om heilig te zijn? Het betekent gewijd zijn, apart gezet, schoon. We zijn heilig wanneer we ons van het kwaad afkeren en het werk doen dat God ons heeft toevertrouwd. (Num. 15:40; Lev. 11:44; 1 Petr. 2:9).</a:t>
            </a:r>
            <a:endPar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A5639A3C-0E78-4449-C2F7-17A418EB0CE0}"/>
              </a:ext>
            </a:extLst>
          </p:cNvPr>
          <p:cNvSpPr txBox="1"/>
          <p:nvPr/>
        </p:nvSpPr>
        <p:spPr>
          <a:xfrm>
            <a:off x="10273990" y="1080485"/>
            <a:ext cx="1147743" cy="307168"/>
          </a:xfrm>
          <a:prstGeom prst="roundRect">
            <a:avLst>
              <a:gd name="adj" fmla="val 14029"/>
            </a:avLst>
          </a:prstGeom>
          <a:noFill/>
          <a:ln w="38100">
            <a:solidFill>
              <a:srgbClr val="91E2E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FEB99"/>
                </a:solidFill>
                <a:effectLst/>
                <a:latin typeface="Comic Sans MS" panose="030F0702030302020204" pitchFamily="66" charset="0"/>
              </a:rPr>
              <a:t>maandag</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4/3*#ppt_w"/>
                                          </p:val>
                                        </p:tav>
                                        <p:tav tm="100000">
                                          <p:val>
                                            <p:strVal val="#ppt_w"/>
                                          </p:val>
                                        </p:tav>
                                      </p:tavLst>
                                    </p:anim>
                                    <p:anim calcmode="lin" valueType="num">
                                      <p:cBhvr>
                                        <p:cTn id="26" dur="500" fill="hold"/>
                                        <p:tgtEl>
                                          <p:spTgt spid="4"/>
                                        </p:tgtEl>
                                        <p:attrNameLst>
                                          <p:attrName>ppt_h</p:attrName>
                                        </p:attrNameLst>
                                      </p:cBhvr>
                                      <p:tavLst>
                                        <p:tav tm="0">
                                          <p:val>
                                            <p:strVal val="4/3*#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2512741" y="-57150"/>
            <a:ext cx="7203688" cy="769441"/>
          </a:xfrm>
          <a:prstGeom prst="rect">
            <a:avLst/>
          </a:prstGeom>
          <a:noFill/>
        </p:spPr>
        <p:txBody>
          <a:bodyPr wrap="square">
            <a:spAutoFit/>
          </a:bodyPr>
          <a:lstStyle/>
          <a:p>
            <a:pPr algn="ctr"/>
            <a:r>
              <a:rPr lang="nl-NL"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GOD IS LIEFDE</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1412488" y="514647"/>
            <a:ext cx="9389327" cy="646331"/>
          </a:xfrm>
          <a:prstGeom prst="rect">
            <a:avLst/>
          </a:prstGeom>
          <a:noFill/>
        </p:spPr>
        <p:txBody>
          <a:bodyPr wrap="square">
            <a:spAutoFit/>
          </a:bodyPr>
          <a:lstStyle/>
          <a:p>
            <a:pPr algn="ctr"/>
            <a:r>
              <a:rPr lang="nl-NL" b="1" noProof="0"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“En wij hebben de liefde die God tot ons heeft, gekend en geloofd. God is liefde en wie in de liefde blijft, blijft in God, en God in hem.” </a:t>
            </a:r>
            <a:r>
              <a:rPr lang="nl-NL" sz="1400" b="1" noProof="0"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Johannes 4:16 HSV)</a:t>
            </a:r>
            <a:endParaRPr lang="nl-NL" b="1" noProof="0"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111512" y="1160263"/>
            <a:ext cx="12087631" cy="707886"/>
          </a:xfrm>
          <a:prstGeom prst="rect">
            <a:avLst/>
          </a:prstGeom>
          <a:noFill/>
        </p:spPr>
        <p:txBody>
          <a:bodyPr wrap="square" rtlCol="0">
            <a:spAutoFit/>
          </a:bodyPr>
          <a:lstStyle/>
          <a:p>
            <a:pPr>
              <a:spcBef>
                <a:spcPts val="600"/>
              </a:spcBef>
            </a:pPr>
            <a:r>
              <a:rPr lang="nl-NL" sz="2000" b="1" noProof="0" dirty="0">
                <a:latin typeface="Calibri" panose="020F0502020204030204" pitchFamily="34" charset="0"/>
              </a:rPr>
              <a:t>God heeft niet alleen liefde of schenkt niet alleen liefde (hoewel Hij beide doet), maar "God IS liefde" (1 Johannes 4:8, 16). Net als heiligheid is liefde een intrinsiek onderdeel van de goddelijke natuur.</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nl-NL" sz="2000" b="1" noProof="0" dirty="0">
                <a:latin typeface="Calibri" panose="020F0502020204030204" pitchFamily="34" charset="0"/>
              </a:rPr>
              <a:t>Hoe kan ik op Zijn liefde reageren?</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505781110"/>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400110"/>
          </a:xfrm>
          <a:prstGeom prst="rect">
            <a:avLst/>
          </a:prstGeom>
          <a:noFill/>
        </p:spPr>
        <p:txBody>
          <a:bodyPr wrap="square">
            <a:spAutoFit/>
          </a:bodyPr>
          <a:lstStyle/>
          <a:p>
            <a:pPr lvl="0" algn="ctr">
              <a:spcBef>
                <a:spcPts val="600"/>
              </a:spcBef>
              <a:defRPr/>
            </a:pP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r>
              <a:rPr lang="nl-NL" sz="2000" b="1" noProof="0" dirty="0">
                <a:solidFill>
                  <a:prstClr val="black"/>
                </a:solidFill>
                <a:latin typeface="Calibri" panose="020F0502020204030204" pitchFamily="34" charset="0"/>
              </a:rPr>
              <a:t>We houden van Hem omdat Hij ons eerst liefhad</a:t>
            </a: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lang="nl-NL" sz="2000" b="1" noProof="0" dirty="0">
                <a:solidFill>
                  <a:prstClr val="black"/>
                </a:solidFill>
                <a:latin typeface="Calibri" panose="020F0502020204030204" pitchFamily="34" charset="0"/>
              </a:rPr>
              <a:t>1 Johannes 4:19</a:t>
            </a:r>
            <a:r>
              <a:rPr kumimoji="0" lang="nl-NL"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2" name="Tekstvak 1">
            <a:extLst>
              <a:ext uri="{FF2B5EF4-FFF2-40B4-BE49-F238E27FC236}">
                <a16:creationId xmlns:a16="http://schemas.microsoft.com/office/drawing/2014/main" id="{8752AD84-AA03-A2DD-5D2B-426A480C6123}"/>
              </a:ext>
            </a:extLst>
          </p:cNvPr>
          <p:cNvSpPr txBox="1"/>
          <p:nvPr/>
        </p:nvSpPr>
        <p:spPr>
          <a:xfrm>
            <a:off x="10668000" y="173986"/>
            <a:ext cx="1147743" cy="307168"/>
          </a:xfrm>
          <a:prstGeom prst="roundRect">
            <a:avLst>
              <a:gd name="adj" fmla="val 14029"/>
            </a:avLst>
          </a:prstGeom>
          <a:noFill/>
          <a:ln w="38100">
            <a:solidFill>
              <a:srgbClr val="91E2EC"/>
            </a:solid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noFill/>
                </a:ln>
                <a:solidFill>
                  <a:srgbClr val="FBF49B"/>
                </a:solidFill>
                <a:effectLst/>
                <a:latin typeface="Comic Sans MS" panose="030F0702030302020204" pitchFamily="66" charset="0"/>
              </a:rPr>
              <a:t>dinsdag</a:t>
            </a:r>
            <a:r>
              <a:rPr lang="nl-NL" sz="1600" b="1" kern="0" spc="50" dirty="0">
                <a:ln w="0">
                  <a:noFill/>
                </a:ln>
                <a:solidFill>
                  <a:prstClr val="white"/>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33"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7040E9B8-7E83-4C9D-8B36-63C36B5B8DA4}"/>
                                            </p:graphicEl>
                                          </p:spTgt>
                                        </p:tgtEl>
                                      </p:cBhvr>
                                    </p:animEffect>
                                    <p:anim calcmode="lin" valueType="num">
                                      <p:cBhvr>
                                        <p:cTn id="36"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40"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60AC92AF-1BB2-467A-88EC-BF5B4BA044F8}"/>
                                            </p:graphicEl>
                                          </p:spTgt>
                                        </p:tgtEl>
                                      </p:cBhvr>
                                    </p:animEffect>
                                    <p:anim calcmode="lin" valueType="num">
                                      <p:cBhvr>
                                        <p:cTn id="43"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9"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50"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51" dur="500"/>
                                        <p:tgtEl>
                                          <p:spTgt spid="9">
                                            <p:graphicEl>
                                              <a:dgm id="{6EE870F5-F98B-4DF5-BB8F-DAF4CBDA3C30}"/>
                                            </p:graphicEl>
                                          </p:spTgt>
                                        </p:tgtEl>
                                      </p:cBhvr>
                                    </p:animEffect>
                                    <p:anim calcmode="lin" valueType="num">
                                      <p:cBhvr>
                                        <p:cTn id="52"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53"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6"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7"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8" dur="500"/>
                                        <p:tgtEl>
                                          <p:spTgt spid="9">
                                            <p:graphicEl>
                                              <a:dgm id="{62A33CCE-35EC-4EAF-A01C-8E40B558DB3D}"/>
                                            </p:graphicEl>
                                          </p:spTgt>
                                        </p:tgtEl>
                                      </p:cBhvr>
                                    </p:animEffect>
                                    <p:anim calcmode="lin" valueType="num">
                                      <p:cBhvr>
                                        <p:cTn id="59"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60"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5"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81E9057B-6174-459E-A30C-8CF5A4DAC452}"/>
                                            </p:graphicEl>
                                          </p:spTgt>
                                        </p:tgtEl>
                                      </p:cBhvr>
                                    </p:animEffect>
                                    <p:anim calcmode="lin" valueType="num">
                                      <p:cBhvr>
                                        <p:cTn id="68"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9"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72"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73"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4" dur="500"/>
                                        <p:tgtEl>
                                          <p:spTgt spid="9">
                                            <p:graphicEl>
                                              <a:dgm id="{8D4F698C-05CC-4091-99E4-81A863A4654C}"/>
                                            </p:graphicEl>
                                          </p:spTgt>
                                        </p:tgtEl>
                                      </p:cBhvr>
                                    </p:animEffect>
                                    <p:anim calcmode="lin" valueType="num">
                                      <p:cBhvr>
                                        <p:cTn id="75"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6"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81"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C32BD292-02DF-4F43-8938-321FE8DA463D}"/>
                                            </p:graphicEl>
                                          </p:spTgt>
                                        </p:tgtEl>
                                      </p:cBhvr>
                                    </p:animEffect>
                                    <p:anim calcmode="lin" valueType="num">
                                      <p:cBhvr>
                                        <p:cTn id="84"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5"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8"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9"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90" dur="500"/>
                                        <p:tgtEl>
                                          <p:spTgt spid="9">
                                            <p:graphicEl>
                                              <a:dgm id="{F6FBA181-00B8-4FD1-A57E-E0BE403C0E06}"/>
                                            </p:graphicEl>
                                          </p:spTgt>
                                        </p:tgtEl>
                                      </p:cBhvr>
                                    </p:animEffect>
                                    <p:anim calcmode="lin" valueType="num">
                                      <p:cBhvr>
                                        <p:cTn id="91"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92"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ppt_x</p:attrName>
                                        </p:attrNameLst>
                                      </p:cBhvr>
                                      <p:tavLst>
                                        <p:tav tm="0">
                                          <p:val>
                                            <p:strVal val="#ppt_x-#ppt_w/2"/>
                                          </p:val>
                                        </p:tav>
                                        <p:tav tm="100000">
                                          <p:val>
                                            <p:strVal val="#ppt_x"/>
                                          </p:val>
                                        </p:tav>
                                      </p:tavLst>
                                    </p:anim>
                                    <p:anim calcmode="lin" valueType="num">
                                      <p:cBhvr>
                                        <p:cTn id="98" dur="500" fill="hold"/>
                                        <p:tgtEl>
                                          <p:spTgt spid="19"/>
                                        </p:tgtEl>
                                        <p:attrNameLst>
                                          <p:attrName>ppt_y</p:attrName>
                                        </p:attrNameLst>
                                      </p:cBhvr>
                                      <p:tavLst>
                                        <p:tav tm="0">
                                          <p:val>
                                            <p:strVal val="#ppt_y"/>
                                          </p:val>
                                        </p:tav>
                                        <p:tav tm="100000">
                                          <p:val>
                                            <p:strVal val="#ppt_y"/>
                                          </p:val>
                                        </p:tav>
                                      </p:tavLst>
                                    </p:anim>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25" presetClass="entr" presetSubtype="0" fill="hold" grpId="0" nodeType="afterEffect">
                                  <p:stCondLst>
                                    <p:cond delay="0"/>
                                  </p:stCondLst>
                                  <p:childTnLst>
                                    <p:set>
                                      <p:cBhvr>
                                        <p:cTn id="103" dur="1" fill="hold">
                                          <p:stCondLst>
                                            <p:cond delay="0"/>
                                          </p:stCondLst>
                                        </p:cTn>
                                        <p:tgtEl>
                                          <p:spTgt spid="6"/>
                                        </p:tgtEl>
                                        <p:attrNameLst>
                                          <p:attrName>style.visibility</p:attrName>
                                        </p:attrNameLst>
                                      </p:cBhvr>
                                      <p:to>
                                        <p:strVal val="visible"/>
                                      </p:to>
                                    </p:set>
                                    <p:anim calcmode="lin" valueType="num">
                                      <p:cBhvr>
                                        <p:cTn id="10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7" dur="1000" fill="hold"/>
                                        <p:tgtEl>
                                          <p:spTgt spid="6"/>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7"/>
                                        </p:tgtEl>
                                        <p:attrNameLst>
                                          <p:attrName>style.visibility</p:attrName>
                                        </p:attrNameLst>
                                      </p:cBhvr>
                                      <p:to>
                                        <p:strVal val="visible"/>
                                      </p:to>
                                    </p:set>
                                    <p:anim calcmode="lin" valueType="num">
                                      <p:cBhvr>
                                        <p:cTn id="116" dur="500" fill="hold"/>
                                        <p:tgtEl>
                                          <p:spTgt spid="7"/>
                                        </p:tgtEl>
                                        <p:attrNameLst>
                                          <p:attrName>ppt_w</p:attrName>
                                        </p:attrNameLst>
                                      </p:cBhvr>
                                      <p:tavLst>
                                        <p:tav tm="0">
                                          <p:val>
                                            <p:fltVal val="0"/>
                                          </p:val>
                                        </p:tav>
                                        <p:tav tm="100000">
                                          <p:val>
                                            <p:strVal val="#ppt_w"/>
                                          </p:val>
                                        </p:tav>
                                      </p:tavLst>
                                    </p:anim>
                                    <p:anim calcmode="lin" valueType="num">
                                      <p:cBhvr>
                                        <p:cTn id="117" dur="500" fill="hold"/>
                                        <p:tgtEl>
                                          <p:spTgt spid="7"/>
                                        </p:tgtEl>
                                        <p:attrNameLst>
                                          <p:attrName>ppt_h</p:attrName>
                                        </p:attrNameLst>
                                      </p:cBhvr>
                                      <p:tavLst>
                                        <p:tav tm="0">
                                          <p:val>
                                            <p:fltVal val="0"/>
                                          </p:val>
                                        </p:tav>
                                        <p:tav tm="100000">
                                          <p:val>
                                            <p:strVal val="#ppt_h"/>
                                          </p:val>
                                        </p:tav>
                                      </p:tavLst>
                                    </p:anim>
                                    <p:animEffect transition="in" filter="fade">
                                      <p:cBhvr>
                                        <p:cTn id="1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973950"/>
            <a:ext cx="6203419" cy="1107996"/>
          </a:xfrm>
          <a:prstGeom prst="rect">
            <a:avLst/>
          </a:prstGeom>
          <a:noFill/>
        </p:spPr>
        <p:txBody>
          <a:bodyPr wrap="square">
            <a:spAutoFit/>
          </a:bodyPr>
          <a:lstStyle/>
          <a:p>
            <a:pPr algn="ctr"/>
            <a:r>
              <a:rPr lang="nl-NL" sz="6600" b="1" spc="50" noProof="0" dirty="0">
                <a:ln w="0"/>
                <a:solidFill>
                  <a:srgbClr val="D363D6"/>
                </a:solidFill>
                <a:effectLst>
                  <a:innerShdw blurRad="63500" dist="50800" dir="13500000">
                    <a:srgbClr val="000000">
                      <a:alpha val="50000"/>
                    </a:srgbClr>
                  </a:innerShdw>
                </a:effectLst>
                <a:latin typeface="Calibri" panose="020F0502020204030204" pitchFamily="34" charset="0"/>
              </a:rPr>
              <a:t>GOD KENNEN</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181</TotalTime>
  <Words>1250</Words>
  <Application>Microsoft Office PowerPoint</Application>
  <PresentationFormat>Panorámica</PresentationFormat>
  <Paragraphs>82</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Constantia</vt:lpstr>
      <vt:lpstr>Calibri</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2026-02-28T16:33:58Z</dcterms:created>
  <dcterms:modified xsi:type="dcterms:W3CDTF">2026-04-09T14:29:48Z</dcterms:modified>
</cp:coreProperties>
</file>