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DF4"/>
    <a:srgbClr val="700470"/>
    <a:srgbClr val="E3AF9A"/>
    <a:srgbClr val="E3AF9B"/>
    <a:srgbClr val="004980"/>
    <a:srgbClr val="F6AEB8"/>
    <a:srgbClr val="E8ACDF"/>
    <a:srgbClr val="252078"/>
    <a:srgbClr val="661C5C"/>
    <a:srgbClr val="BD3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6" d="100"/>
          <a:sy n="96" d="100"/>
        </p:scale>
        <p:origin x="102"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nl-NL" sz="24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Vanwege Zijn goedheid </a:t>
          </a:r>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roept God ons tot bekering (Rom. 2:4)</a:t>
          </a:r>
          <a:endParaRPr lang="es-ES" sz="24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Wij beantwoorden Zijn roep</a:t>
          </a:r>
          <a:endParaRPr lang="es-ES" sz="24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Met oprechte droefheid om het onrecht dat is begaan</a:t>
          </a:r>
          <a:endParaRPr lang="es-ES" sz="24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nl-NL" sz="24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Met de eerlijke beslissing om de zonde op te geven</a:t>
          </a:r>
          <a:endParaRPr lang="es-ES" sz="24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lIns="0" rIns="0"/>
        <a:lstStyle/>
        <a:p>
          <a:pPr>
            <a:spcAft>
              <a:spcPts val="0"/>
            </a:spcAft>
          </a:pPr>
          <a:r>
            <a:rPr lang="nl-NL" sz="2400" b="1" spc="-4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God vergeeft onze zonden door het bloed dat Jezus aan het kruis heeft vergoten</a:t>
          </a:r>
        </a:p>
        <a:p>
          <a:pPr>
            <a:spcAft>
              <a:spcPts val="0"/>
            </a:spcAft>
          </a:pPr>
          <a:r>
            <a:rPr lang="nl-NL" sz="2400" b="1" spc="-4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(Kol. 1:13-14)</a:t>
          </a:r>
          <a:endParaRPr lang="es-ES" sz="2400" spc="-4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nl-NL" sz="2400" b="1" dirty="0">
              <a:solidFill>
                <a:schemeClr val="tx1"/>
              </a:solidFill>
              <a:latin typeface="Calibri" panose="020F0502020204030204" pitchFamily="34" charset="0"/>
              <a:ea typeface="Calibri" panose="020F0502020204030204" pitchFamily="34" charset="0"/>
              <a:cs typeface="Calibri" panose="020F0502020204030204" pitchFamily="34" charset="0"/>
            </a:rPr>
            <a:t>RELATIE TUSSEN ZONDE EN GENADE</a:t>
          </a:r>
          <a:endParaRPr lang="en"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5:8</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5:20</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5:21</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6:23</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terwijl we nog zondaars waren</a:t>
          </a:r>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Christus is voor ons gestorven</a:t>
          </a:r>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es-ES" sz="2000" b="1"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waarbij</a:t>
          </a:r>
          <a:r>
            <a:rPr lang="es-ES"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r>
            <a:rPr lang="es-ES" sz="2000" b="1"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zonde</a:t>
          </a:r>
          <a:r>
            <a:rPr lang="es-ES"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r>
            <a:rPr lang="es-ES" sz="2000" b="1"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overvloedig</a:t>
          </a:r>
          <a:r>
            <a:rPr lang="es-ES"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r>
            <a:rPr lang="es-ES" sz="2000" b="1"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was</a:t>
          </a:r>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Genade was overvloedig</a:t>
          </a:r>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Zonde heerste in de dood</a:t>
          </a:r>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lIns="0" rIns="0"/>
        <a:lstStyle/>
        <a:p>
          <a:pPr>
            <a:spcAft>
              <a:spcPts val="600"/>
            </a:spcAft>
          </a:pPr>
          <a:r>
            <a:rPr lang="en" sz="18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Genade zou  heersen... tot het eeuwige leven</a:t>
          </a:r>
          <a:r>
            <a:rPr lang="en" sz="1800" b="1"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loon van de zonde is de dood</a:t>
          </a:r>
          <a:r>
            <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nl-NL"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gave van God is het eeuwige leven"</a:t>
          </a:r>
          <a:endParaRPr lang="en" sz="2000" b="1"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Vanwege Zijn goedheid </a:t>
          </a: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roept God ons tot bekering (Rom. 2:4)</a:t>
          </a:r>
          <a:endParaRPr lang="es-ES" sz="24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Wij beantwoorden Zijn roep</a:t>
          </a:r>
          <a:endParaRPr lang="es-ES" sz="24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Met oprechte droefheid om het onrecht dat is begaan</a:t>
          </a:r>
          <a:endParaRPr lang="es-ES" sz="24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Met de eerlijke beslissing om de zonde op te geven</a:t>
          </a:r>
          <a:endParaRPr lang="es-ES" sz="2400"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91440" rIns="0" bIns="91440" numCol="1" spcCol="1270" anchor="ctr" anchorCtr="0">
          <a:noAutofit/>
        </a:bodyPr>
        <a:lstStyle/>
        <a:p>
          <a:pPr marL="0" lvl="0" indent="0" algn="ctr" defTabSz="1066800">
            <a:lnSpc>
              <a:spcPct val="90000"/>
            </a:lnSpc>
            <a:spcBef>
              <a:spcPct val="0"/>
            </a:spcBef>
            <a:spcAft>
              <a:spcPts val="0"/>
            </a:spcAft>
            <a:buNone/>
          </a:pPr>
          <a:r>
            <a:rPr lang="nl-NL" sz="2400" b="1" kern="1200" spc="-4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God vergeeft onze zonden door het bloed dat Jezus aan het kruis heeft vergoten</a:t>
          </a:r>
        </a:p>
        <a:p>
          <a:pPr marL="0" lvl="0" indent="0" algn="ctr" defTabSz="1066800">
            <a:lnSpc>
              <a:spcPct val="90000"/>
            </a:lnSpc>
            <a:spcBef>
              <a:spcPct val="0"/>
            </a:spcBef>
            <a:spcAft>
              <a:spcPts val="0"/>
            </a:spcAft>
            <a:buNone/>
          </a:pPr>
          <a:r>
            <a:rPr lang="nl-NL" sz="2400" b="1" kern="1200" spc="-4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(Kol. 1:13-14)</a:t>
          </a:r>
          <a:endParaRPr lang="es-ES" sz="2400" kern="1200" spc="-40" baseline="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RELATIE TUSSEN ZONDE EN GENADE</a:t>
          </a:r>
          <a:endParaRPr lang="en" sz="24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5:8</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terwijl we nog zondaars waren</a:t>
          </a: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Christus is voor ons gestorven</a:t>
          </a: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5:20</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es-ES" sz="2000" b="1" kern="120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waarbij</a:t>
          </a:r>
          <a:r>
            <a:rPr lang="es-ES"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zonde</a:t>
          </a:r>
          <a:r>
            <a:rPr lang="es-ES"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overvloedig</a:t>
          </a:r>
          <a:r>
            <a:rPr lang="es-ES"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 </a:t>
          </a:r>
          <a:r>
            <a:rPr lang="es-ES" sz="2000" b="1" kern="1200" dirty="0" err="1">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was</a:t>
          </a: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Genade was overvloedig</a:t>
          </a: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5:21</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Zonde heerste in de dood</a:t>
          </a: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11430" rIns="0" bIns="11430" numCol="1" spcCol="1270" anchor="ctr" anchorCtr="0">
          <a:noAutofit/>
        </a:bodyPr>
        <a:lstStyle/>
        <a:p>
          <a:pPr marL="0" lvl="0" indent="0" algn="ctr" defTabSz="800100">
            <a:lnSpc>
              <a:spcPct val="90000"/>
            </a:lnSpc>
            <a:spcBef>
              <a:spcPct val="0"/>
            </a:spcBef>
            <a:spcAft>
              <a:spcPts val="600"/>
            </a:spcAft>
            <a:buNone/>
          </a:pPr>
          <a:r>
            <a:rPr lang="en" sz="18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18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Genade zou  heersen... tot het eeuwige leven</a:t>
          </a:r>
          <a:r>
            <a:rPr lang="en" sz="1800" b="1" kern="1200" dirty="0">
              <a:solidFill>
                <a:schemeClr val="bg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Romeinen 6:23</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Het loon van de zonde is de dood</a:t>
          </a:r>
          <a:r>
            <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"de gave van God is het eeuwige leven"</a:t>
          </a:r>
          <a:endParaRPr lang="en" sz="2000" b="1" kern="12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05/06/2026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05/06/2026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CEAAEF11-D96B-4B5B-838A-7D122B132430}" type="datetimeFigureOut">
              <a:rPr lang="es-ES" smtClean="0"/>
              <a:pPr/>
              <a:t>05/06/2026</a:t>
            </a:fld>
            <a:endParaRPr lang="es-ES" dirty="0"/>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DFBFF47B-7D2C-42E3-9EFB-6AEDAD0185E2}" type="slidenum">
              <a:rPr lang="es-ES" smtClean="0"/>
              <a:pPr/>
              <a:t>‹Nº›</a:t>
            </a:fld>
            <a:endParaRPr lang="es-ES" dirty="0"/>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139673-ECD7-4BF1-AC7C-8B4D017DF658}" type="datetimeFigureOut">
              <a:rPr lang="es-ES" smtClean="0"/>
              <a:pPr/>
              <a:t>05/06/2026</a:t>
            </a:fld>
            <a:endParaRPr lang="es-ES" dirty="0"/>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s-ES" dirty="0"/>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F987937F-365F-46CF-BE0D-0F13921BA23F}" type="slidenum">
              <a:rPr lang="es-ES" smtClean="0"/>
              <a:pPr/>
              <a:t>‹Nº›</a:t>
            </a:fld>
            <a:endParaRPr lang="es-ES" dirty="0"/>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nl-NL" sz="5400" b="1" spc="600" dirty="0">
                <a:ln w="22225">
                  <a:noFill/>
                  <a:prstDash val="solid"/>
                </a:ln>
                <a:solidFill>
                  <a:schemeClr val="accent2">
                    <a:lumMod val="40000"/>
                    <a:lumOff val="60000"/>
                  </a:schemeClr>
                </a:solidFill>
                <a:effectLst>
                  <a:outerShdw blurRad="38100" dist="25400" dir="2700000" algn="tl">
                    <a:srgbClr val="000000"/>
                  </a:outerShdw>
                </a:effectLst>
                <a:latin typeface="Calibri" panose="020F0502020204030204" pitchFamily="34" charset="0"/>
              </a:rPr>
              <a:t>BEROUW EN VERGEVING</a:t>
            </a:r>
            <a:endParaRPr lang="en" sz="5400" b="1" spc="600" dirty="0">
              <a:ln w="22225">
                <a:noFill/>
                <a:prstDash val="solid"/>
              </a:ln>
              <a:solidFill>
                <a:schemeClr val="accent2">
                  <a:lumMod val="40000"/>
                  <a:lumOff val="60000"/>
                </a:schemeClr>
              </a:solidFill>
              <a:effectLst>
                <a:outerShdw blurRad="38100" dist="254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nl-NL" sz="1600" b="1" dirty="0">
                <a:solidFill>
                  <a:srgbClr val="D5F7EE"/>
                </a:solidFill>
                <a:effectLst>
                  <a:glow rad="127000">
                    <a:srgbClr val="204F7B"/>
                  </a:glow>
                  <a:outerShdw blurRad="38100" dist="38100" dir="2700000" algn="tl">
                    <a:srgbClr val="000000">
                      <a:alpha val="43137"/>
                    </a:srgbClr>
                  </a:outerShdw>
                </a:effectLst>
                <a:latin typeface="Calibri" panose="020F0502020204030204" pitchFamily="34" charset="0"/>
              </a:rPr>
              <a:t>Les 10 voor 6 juni 2026</a:t>
            </a:r>
            <a:endParaRPr lang="en" sz="1600" b="1" dirty="0">
              <a:solidFill>
                <a:srgbClr val="D5F7EE"/>
              </a:solidFill>
              <a:effectLst>
                <a:glow rad="127000">
                  <a:srgbClr val="204F7B"/>
                </a:glow>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46E6E9CE-1321-EB13-6C97-9BC31820FC63}"/>
              </a:ext>
            </a:extLst>
          </p:cNvPr>
          <p:cNvSpPr txBox="1"/>
          <p:nvPr/>
        </p:nvSpPr>
        <p:spPr>
          <a:xfrm>
            <a:off x="1950245" y="0"/>
            <a:ext cx="8293894"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nl-NL" sz="4400" b="1" spc="6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DE G</a:t>
            </a:r>
            <a:r>
              <a:rPr lang="nl-NL" sz="4400" b="1" spc="3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ENADE VAN VERGEVING</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646331"/>
          </a:xfrm>
          <a:prstGeom prst="rect">
            <a:avLst/>
          </a:prstGeom>
          <a:noFill/>
        </p:spPr>
        <p:txBody>
          <a:bodyPr wrap="square">
            <a:spAutoFit/>
          </a:bodyPr>
          <a:lstStyle/>
          <a:p>
            <a:pPr algn="ctr"/>
            <a:r>
              <a:rPr lang="en" b="1" dirty="0">
                <a:latin typeface="Comic Sans MS" panose="030F0702030302020204" pitchFamily="66" charset="0"/>
              </a:rPr>
              <a:t>“</a:t>
            </a:r>
            <a:r>
              <a:rPr lang="nl-NL" b="1" dirty="0">
                <a:latin typeface="Comic Sans MS" panose="030F0702030302020204" pitchFamily="66" charset="0"/>
              </a:rPr>
              <a:t>Omwille van Uw Naam, HEER, vergeef mijn ongerechtigheid, ook al is die groot</a:t>
            </a:r>
            <a:r>
              <a:rPr lang="en" b="1" dirty="0">
                <a:latin typeface="Comic Sans MS" panose="030F0702030302020204" pitchFamily="66" charset="0"/>
              </a:rPr>
              <a:t>” </a:t>
            </a:r>
            <a:r>
              <a:rPr lang="en" sz="1400" b="1" dirty="0">
                <a:latin typeface="Comic Sans MS" panose="030F0702030302020204" pitchFamily="66" charset="0"/>
              </a:rPr>
              <a:t>(Psalm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rPr>
              <a:t>Wat is de relatie tussen zonde en genade?</a:t>
            </a:r>
            <a:endParaRPr lang="en" sz="2000" b="1" dirty="0">
              <a:latin typeface="Calibri" panose="020F0502020204030204" pitchFamily="34" charset="0"/>
            </a:endParaRP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2839499315"/>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kstvak 5">
            <a:extLst>
              <a:ext uri="{FF2B5EF4-FFF2-40B4-BE49-F238E27FC236}">
                <a16:creationId xmlns:a16="http://schemas.microsoft.com/office/drawing/2014/main" id="{5DFD2EEB-6547-B315-73F2-CB7D30FFB3A3}"/>
              </a:ext>
            </a:extLst>
          </p:cNvPr>
          <p:cNvSpPr txBox="1"/>
          <p:nvPr/>
        </p:nvSpPr>
        <p:spPr>
          <a:xfrm>
            <a:off x="10619879" y="234345"/>
            <a:ext cx="1440000" cy="300749"/>
          </a:xfrm>
          <a:prstGeom prst="rect">
            <a:avLst/>
          </a:prstGeom>
          <a:solidFill>
            <a:srgbClr val="E3AF9B"/>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uLnTx/>
                <a:uFillTx/>
                <a:latin typeface="Comic Sans MS" panose="030F0702030302020204" pitchFamily="66" charset="0"/>
              </a:rPr>
              <a:t>woensdag</a:t>
            </a:r>
            <a:r>
              <a:rPr kumimoji="0" lang="nl-NL" sz="1600" b="1" i="0" u="none" strike="noStrike" kern="0" cap="none" spc="50" normalizeH="0" baseline="0" noProof="0" dirty="0">
                <a:ln w="0">
                  <a:noFill/>
                </a:ln>
                <a:solidFill>
                  <a:srgbClr val="B6EBF3"/>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42D68F01-7B0D-9F27-B001-AC293BF2B906}"/>
              </a:ext>
            </a:extLst>
          </p:cNvPr>
          <p:cNvSpPr txBox="1"/>
          <p:nvPr/>
        </p:nvSpPr>
        <p:spPr>
          <a:xfrm>
            <a:off x="1" y="-69149"/>
            <a:ext cx="9358312"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spc="300" dirty="0">
                <a:ln/>
                <a:solidFill>
                  <a:srgbClr val="0070C0"/>
                </a:solidFill>
                <a:latin typeface="Calibri" panose="020F0502020204030204" pitchFamily="34" charset="0"/>
              </a:rPr>
              <a:t>KLEDING VAN VERGEVING</a:t>
            </a:r>
            <a:endParaRPr lang="en" sz="4400" b="1" spc="300" dirty="0">
              <a:ln/>
              <a:solidFill>
                <a:srgbClr val="0070C0"/>
              </a:solidFill>
              <a:latin typeface="Calibri" panose="020F0502020204030204" pitchFamily="34" charset="0"/>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1" y="622304"/>
            <a:ext cx="9358313"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nl-NL"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Hij zei tegen hem: ‘Mijn kameraad, hoe ben je hier binnengekomen, terwijl je geen feestelijke kleren voor het bruiloftsfeest aan hebt?’</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nl-NL"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Mattheüs 22:12</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Kerk van God—en dus elk van haar leden—is gekleed in "fijn linnen, schoon en helder" en "zonder vlekken of rimpels of iets dergelijks" (Openb. 19:8; </a:t>
            </a:r>
            <a:r>
              <a:rPr lang="nl-NL" sz="2000" b="1" dirty="0" err="1">
                <a:latin typeface="Calibri" panose="020F0502020204030204" pitchFamily="34" charset="0"/>
              </a:rPr>
              <a:t>Efeze</a:t>
            </a:r>
            <a:r>
              <a:rPr lang="nl-NL" sz="2000" b="1" dirty="0">
                <a:latin typeface="Calibri" panose="020F0502020204030204" pitchFamily="34" charset="0"/>
              </a:rPr>
              <a:t> 5:27).</a:t>
            </a:r>
            <a:endParaRPr lang="en" sz="2000" b="1" dirty="0">
              <a:latin typeface="Calibri" panose="020F0502020204030204" pitchFamily="34" charset="0"/>
            </a:endParaRP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554545"/>
          </a:xfrm>
          <a:prstGeom prst="rect">
            <a:avLst/>
          </a:prstGeom>
          <a:noFill/>
        </p:spPr>
        <p:txBody>
          <a:bodyPr wrap="square">
            <a:spAutoFit/>
          </a:bodyPr>
          <a:lstStyle/>
          <a:p>
            <a:pPr>
              <a:spcBef>
                <a:spcPts val="600"/>
              </a:spcBef>
            </a:pPr>
            <a:r>
              <a:rPr lang="nl-NL" sz="2000" b="1" dirty="0">
                <a:latin typeface="Calibri" panose="020F0502020204030204" pitchFamily="34" charset="0"/>
              </a:rPr>
              <a:t>Toen Adam en Eva zondigden, bedekten zij hun naaktheid met hun eigen werken. Maar zij beschouwden zichzelf nog steeds als naakt voor God (Gen. 3:7-10). De kleding die God gaf was een symbool van het "trouwkleed" dat Christus ons geeft: Zijn volmaakte gerechtigheid die onze zonden uitwist (Gen. 3:21; Ps. 51:7-10).</a:t>
            </a:r>
            <a:endParaRPr lang="en" sz="2000" b="1" dirty="0">
              <a:latin typeface="Calibri" panose="020F0502020204030204" pitchFamily="34" charset="0"/>
            </a:endParaRP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Dit fijne linnen is een symbool van "de rechtvaardige daden van de heiligen" (Openb. 19:8b). Maar deze rechtvaardigheid is niet van henzelf; het is hen door Christus gegeven (Openb. 7:14).</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5991915"/>
            <a:ext cx="4478346"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Niemand zal zonder dat kleed naar de hemel gaan (Matt. 22:1-14).</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24D63BD1-F32B-C861-A35B-3F743A468FD3}"/>
              </a:ext>
            </a:extLst>
          </p:cNvPr>
          <p:cNvSpPr txBox="1"/>
          <p:nvPr/>
        </p:nvSpPr>
        <p:spPr>
          <a:xfrm>
            <a:off x="10429875" y="165196"/>
            <a:ext cx="1465007" cy="300749"/>
          </a:xfrm>
          <a:prstGeom prst="rect">
            <a:avLst/>
          </a:prstGeom>
          <a:solidFill>
            <a:srgbClr val="F6AEB8"/>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solidFill>
                  <a:srgbClr val="004980"/>
                </a:solidFill>
                <a:uLnTx/>
                <a:uFillTx/>
                <a:latin typeface="Comic Sans MS" panose="030F0702030302020204" pitchFamily="66" charset="0"/>
              </a:rPr>
              <a:t>donderdag</a:t>
            </a:r>
            <a:r>
              <a:rPr kumimoji="0" lang="nl-NL" sz="1600" b="1" i="0" u="none" strike="noStrike" kern="0" cap="none" spc="50" normalizeH="0" baseline="0" noProof="0" dirty="0">
                <a:ln w="0">
                  <a:noFill/>
                </a:ln>
                <a:solidFill>
                  <a:srgbClr val="004980"/>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50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22" presetClass="entr" presetSubtype="8"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l="-2000" t="-8000" r="-2000"/>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812362" y="1075746"/>
            <a:ext cx="8567276" cy="5262979"/>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nl-NL" sz="2400" b="1" dirty="0">
                <a:solidFill>
                  <a:schemeClr val="accent6">
                    <a:lumMod val="50000"/>
                  </a:schemeClr>
                </a:solidFill>
                <a:latin typeface="Constantia" panose="02030602050306030303" pitchFamily="18" charset="0"/>
              </a:rPr>
              <a:t>Wie een kind van God wil worden, moet de waarheid ontvangen dat berouw en vergeving verkregen moeten worden door niets minder dan de verzoening van Christus. Hiervan verzekerd moet de zondaar een inspanning leveren in harmonie met het werk dat voor hem is verricht, en met onvermoeide smeekbede moet hij de troon van genade smeken, zodat de herstellende kracht van God in zijn ziel mag komen. Christus vergeeft niemand behalve de berouwvolle zondaar, maar wie Hij vergeeft, maakt Hij eerst berouwvol. De voorziening is voltooid, en de eeuwige gerechtigheid van Christus wordt aan elke gelovige ziel toegerekend. Het kostbare, vlekkeloze gewaad, geweven met het weefgetouw van de hemel, is voorzien voor de berouwvolle, gelovige zondaar</a:t>
            </a:r>
            <a:r>
              <a:rPr lang="en" sz="2400" b="1" dirty="0">
                <a:solidFill>
                  <a:schemeClr val="accent6">
                    <a:lumMod val="50000"/>
                  </a:schemeClr>
                </a:solidFill>
                <a:latin typeface="Constantia" panose="02030602050306030303" pitchFamily="18"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5304360" y="6477561"/>
            <a:ext cx="5039328" cy="338554"/>
          </a:xfrm>
          <a:prstGeom prst="rect">
            <a:avLst/>
          </a:prstGeom>
          <a:noFill/>
        </p:spPr>
        <p:txBody>
          <a:bodyPr wrap="none" rtlCol="0">
            <a:spAutoFit/>
          </a:bodyPr>
          <a:lstStyle/>
          <a:p>
            <a:pPr algn="r"/>
            <a:r>
              <a:rPr lang="en" sz="1600" b="1" dirty="0">
                <a:solidFill>
                  <a:schemeClr val="accent6">
                    <a:lumMod val="50000"/>
                  </a:schemeClr>
                </a:solidFill>
                <a:latin typeface="Constantia" panose="02030602050306030303" pitchFamily="18" charset="0"/>
              </a:rPr>
              <a:t>Ellen G. White (Selected Messages, </a:t>
            </a:r>
            <a:r>
              <a:rPr lang="nl-NL" sz="1600" b="1" dirty="0">
                <a:solidFill>
                  <a:schemeClr val="accent6">
                    <a:lumMod val="50000"/>
                  </a:schemeClr>
                </a:solidFill>
                <a:latin typeface="Constantia" panose="02030602050306030303" pitchFamily="18" charset="0"/>
              </a:rPr>
              <a:t>deel 1, pag. 393</a:t>
            </a:r>
            <a:r>
              <a:rPr lang="en" sz="1600" b="1" dirty="0">
                <a:solidFill>
                  <a:schemeClr val="accent6">
                    <a:lumMod val="50000"/>
                  </a:schemeClr>
                </a:solidFill>
                <a:latin typeface="Constantia" panose="02030602050306030303" pitchFamily="18" charset="0"/>
              </a:rPr>
              <a:t>)</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6496437"/>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nl-NL"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Als wij onze zonden belijden, is Hij getrouw en rechtvaardig om ons onze zonden te vergeven en ons te reinigen van alle ongerechtigheid.</a:t>
            </a: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p>
          <a:p>
            <a:pPr lvl="0" algn="ctr">
              <a:spcBef>
                <a:spcPts val="1800"/>
              </a:spcBef>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lang="es-ES" sz="2400" b="1" dirty="0">
                <a:solidFill>
                  <a:srgbClr val="B24232"/>
                </a:solidFill>
                <a:latin typeface="Comic Sans MS" panose="030F0702030302020204" pitchFamily="66" charset="0"/>
              </a:rPr>
              <a:t>1 Johannes 1:9, EBV</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nl-NL" sz="2000" b="1" dirty="0">
                <a:latin typeface="Calibri" panose="020F0502020204030204" pitchFamily="34" charset="0"/>
              </a:rPr>
              <a:t>Berouw</a:t>
            </a:r>
            <a:r>
              <a:rPr lang="en" sz="2000" b="1" dirty="0">
                <a:latin typeface="Calibri" panose="020F0502020204030204" pitchFamily="34" charset="0"/>
              </a:rPr>
              <a:t>:</a:t>
            </a:r>
          </a:p>
          <a:p>
            <a:pPr lvl="1">
              <a:spcBef>
                <a:spcPts val="600"/>
              </a:spcBef>
            </a:pPr>
            <a:r>
              <a:rPr lang="nl-NL" sz="2000" b="1" dirty="0">
                <a:solidFill>
                  <a:srgbClr val="7B259E"/>
                </a:solidFill>
                <a:latin typeface="Calibri" panose="020F0502020204030204" pitchFamily="34" charset="0"/>
              </a:rPr>
              <a:t>Berouw uitstellen</a:t>
            </a:r>
            <a:endParaRPr lang="en" sz="2000" b="1" dirty="0">
              <a:solidFill>
                <a:srgbClr val="7B259E"/>
              </a:solidFill>
              <a:latin typeface="Calibri" panose="020F0502020204030204" pitchFamily="34" charset="0"/>
            </a:endParaRPr>
          </a:p>
          <a:p>
            <a:pPr lvl="1">
              <a:spcBef>
                <a:spcPts val="600"/>
              </a:spcBef>
            </a:pPr>
            <a:r>
              <a:rPr lang="nl-NL" sz="2000" b="1" dirty="0">
                <a:solidFill>
                  <a:srgbClr val="00B050"/>
                </a:solidFill>
                <a:latin typeface="Calibri" panose="020F0502020204030204" pitchFamily="34" charset="0"/>
              </a:rPr>
              <a:t>Waar berouw</a:t>
            </a:r>
            <a:endParaRPr lang="en" sz="2000" b="1" dirty="0">
              <a:solidFill>
                <a:srgbClr val="00B050"/>
              </a:solidFill>
              <a:latin typeface="Calibri" panose="020F0502020204030204" pitchFamily="34" charset="0"/>
            </a:endParaRPr>
          </a:p>
          <a:p>
            <a:pPr lvl="1">
              <a:spcBef>
                <a:spcPts val="600"/>
              </a:spcBef>
            </a:pPr>
            <a:r>
              <a:rPr lang="nl-NL" sz="2000" b="1" dirty="0">
                <a:solidFill>
                  <a:srgbClr val="BE2B39"/>
                </a:solidFill>
                <a:latin typeface="Calibri" panose="020F0502020204030204" pitchFamily="34" charset="0"/>
              </a:rPr>
              <a:t>De roep tot berouw</a:t>
            </a:r>
            <a:endParaRPr lang="en" sz="2000" b="1" dirty="0">
              <a:solidFill>
                <a:srgbClr val="BE2B39"/>
              </a:solidFill>
              <a:latin typeface="Calibri" panose="020F0502020204030204" pitchFamily="34" charset="0"/>
            </a:endParaRPr>
          </a:p>
          <a:p>
            <a:pPr>
              <a:spcBef>
                <a:spcPts val="1800"/>
              </a:spcBef>
            </a:pPr>
            <a:r>
              <a:rPr lang="nl-NL" sz="2000" b="1" dirty="0">
                <a:latin typeface="Calibri" panose="020F0502020204030204" pitchFamily="34" charset="0"/>
              </a:rPr>
              <a:t>Vergeving</a:t>
            </a:r>
            <a:r>
              <a:rPr lang="en" sz="2000" b="1" dirty="0">
                <a:latin typeface="Calibri" panose="020F0502020204030204" pitchFamily="34" charset="0"/>
              </a:rPr>
              <a:t>:</a:t>
            </a:r>
          </a:p>
          <a:p>
            <a:pPr lvl="1">
              <a:spcBef>
                <a:spcPts val="600"/>
              </a:spcBef>
            </a:pPr>
            <a:r>
              <a:rPr lang="nl-NL" sz="2000" b="1" dirty="0">
                <a:solidFill>
                  <a:srgbClr val="264F9F"/>
                </a:solidFill>
                <a:latin typeface="Calibri" panose="020F0502020204030204" pitchFamily="34" charset="0"/>
              </a:rPr>
              <a:t>De genade van vergeving</a:t>
            </a:r>
            <a:r>
              <a:rPr lang="en" sz="2000" b="1" dirty="0">
                <a:solidFill>
                  <a:srgbClr val="264F9F"/>
                </a:solidFill>
                <a:latin typeface="Calibri" panose="020F0502020204030204" pitchFamily="34" charset="0"/>
              </a:rPr>
              <a:t>.</a:t>
            </a:r>
          </a:p>
          <a:p>
            <a:pPr lvl="1">
              <a:spcBef>
                <a:spcPts val="600"/>
              </a:spcBef>
            </a:pPr>
            <a:r>
              <a:rPr lang="nl-NL" sz="2000" b="1" dirty="0">
                <a:solidFill>
                  <a:srgbClr val="4BA128"/>
                </a:solidFill>
                <a:latin typeface="Calibri" panose="020F0502020204030204" pitchFamily="34" charset="0"/>
              </a:rPr>
              <a:t>Kleding van vergeving</a:t>
            </a:r>
            <a:endParaRPr lang="en" sz="2000" b="1" dirty="0">
              <a:solidFill>
                <a:srgbClr val="4BA128"/>
              </a:solidFill>
              <a:latin typeface="Calibri" panose="020F0502020204030204" pitchFamily="34" charset="0"/>
            </a:endParaRPr>
          </a:p>
        </p:txBody>
      </p:sp>
      <p:sp>
        <p:nvSpPr>
          <p:cNvPr id="3" name="CuadroTexto 2">
            <a:extLst>
              <a:ext uri="{FF2B5EF4-FFF2-40B4-BE49-F238E27FC236}">
                <a16:creationId xmlns:a16="http://schemas.microsoft.com/office/drawing/2014/main" id="{87A4089F-8FA9-E07E-EB71-D822ADCB1BBF}"/>
              </a:ext>
            </a:extLst>
          </p:cNvPr>
          <p:cNvSpPr txBox="1"/>
          <p:nvPr/>
        </p:nvSpPr>
        <p:spPr>
          <a:xfrm>
            <a:off x="182880" y="160421"/>
            <a:ext cx="6953726"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De Bijbel verklaart dat "allen gezondigd hebben en tekortschieten aan de glorie van God" (Rom. 3:23).</a:t>
            </a:r>
            <a:endParaRPr lang="en" sz="2000" b="1" dirty="0">
              <a:latin typeface="Calibri" panose="020F0502020204030204" pitchFamily="34" charset="0"/>
            </a:endParaRP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182875" y="2652280"/>
            <a:ext cx="6590002" cy="400110"/>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Er is maar één voorwaarde: berouw.</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182876" y="1616475"/>
            <a:ext cx="6670686" cy="1015663"/>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Maar God is bereid onze zonden te vergeven. Geen enkele zonde is zo groot of zo verschrikkelijk dat God niet bereid is haar te vergeven (Jesaja 1:18).</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182875" y="888448"/>
            <a:ext cx="6882294"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Het stelt ook dat we onze zonde niet kunnen vermijden of wegnemen (Jer. 13:23; 2:22).</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200329"/>
          </a:xfrm>
          <a:prstGeom prst="rect">
            <a:avLst/>
          </a:prstGeom>
          <a:noFill/>
        </p:spPr>
        <p:txBody>
          <a:bodyPr wrap="square">
            <a:spAutoFit/>
          </a:bodyPr>
          <a:lstStyle/>
          <a:p>
            <a:pPr algn="ctr"/>
            <a:r>
              <a:rPr lang="nl-NL" sz="72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Calibri" panose="020F0502020204030204" pitchFamily="34" charset="0"/>
              </a:rPr>
              <a:t>BEROUW</a:t>
            </a:r>
            <a:endParaRPr lang="en" sz="72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Calibri" panose="020F0502020204030204" pitchFamily="34" charset="0"/>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3102F699-33F2-EEB2-C4DA-617559983C2B}"/>
              </a:ext>
            </a:extLst>
          </p:cNvPr>
          <p:cNvSpPr txBox="1"/>
          <p:nvPr/>
        </p:nvSpPr>
        <p:spPr>
          <a:xfrm>
            <a:off x="2885290" y="0"/>
            <a:ext cx="6415874" cy="769441"/>
          </a:xfrm>
          <a:prstGeom prst="rect">
            <a:avLst/>
          </a:prstGeom>
          <a:noFill/>
        </p:spPr>
        <p:txBody>
          <a:bodyPr wrap="square">
            <a:spAutoFit/>
          </a:bodyPr>
          <a:lstStyle/>
          <a:p>
            <a:pPr algn="ctr"/>
            <a:r>
              <a:rPr lang="nl-NL"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glow>
                  <a:innerShdw blurRad="177800">
                    <a:schemeClr val="accent3">
                      <a:lumMod val="50000"/>
                    </a:schemeClr>
                  </a:innerShdw>
                </a:effectLst>
                <a:latin typeface="Calibri" panose="020F0502020204030204" pitchFamily="34" charset="0"/>
              </a:rPr>
              <a:t>BEROUW UITSTELLEN</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a:t>
            </a:r>
            <a:r>
              <a:rPr lang="nl-NL" b="1" dirty="0">
                <a:solidFill>
                  <a:schemeClr val="tx2">
                    <a:lumMod val="50000"/>
                  </a:schemeClr>
                </a:solidFill>
                <a:latin typeface="Comic Sans MS" panose="030F0702030302020204" pitchFamily="66" charset="0"/>
              </a:rPr>
              <a:t>Maar Jezus antwoordde en zei tegen haar: “Martha, Martha, je maakt je zorgen en bent ongerust over veel dingen</a:t>
            </a:r>
            <a:r>
              <a:rPr lang="en" b="1" dirty="0">
                <a:solidFill>
                  <a:schemeClr val="tx2">
                    <a:lumMod val="50000"/>
                  </a:schemeClr>
                </a:solidFill>
                <a:latin typeface="Comic Sans MS" panose="030F0702030302020204" pitchFamily="66" charset="0"/>
              </a:rPr>
              <a:t>” </a:t>
            </a:r>
            <a:r>
              <a:rPr lang="en" sz="1400" b="1" dirty="0">
                <a:solidFill>
                  <a:schemeClr val="tx2">
                    <a:lumMod val="50000"/>
                  </a:schemeClr>
                </a:solidFill>
                <a:latin typeface="Comic Sans MS" panose="030F0702030302020204" pitchFamily="66" charset="0"/>
              </a:rPr>
              <a:t>(</a:t>
            </a:r>
            <a:r>
              <a:rPr lang="nl-NL" sz="1400" b="1" dirty="0">
                <a:solidFill>
                  <a:schemeClr val="tx2">
                    <a:lumMod val="50000"/>
                  </a:schemeClr>
                </a:solidFill>
                <a:latin typeface="Comic Sans MS" panose="030F0702030302020204" pitchFamily="66" charset="0"/>
              </a:rPr>
              <a:t>Lukas 10:41</a:t>
            </a:r>
            <a:r>
              <a:rPr lang="en" sz="1400" b="1" dirty="0">
                <a:solidFill>
                  <a:schemeClr val="tx2">
                    <a:lumMod val="50000"/>
                  </a:schemeClr>
                </a:solidFill>
                <a:latin typeface="Comic Sans MS" panose="030F0702030302020204" pitchFamily="66" charset="0"/>
              </a:rPr>
              <a:t>)</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114064" y="1294328"/>
            <a:ext cx="8537018"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In het huis van Lazarus sprak Jezus over belangrijke zaken, essentieel voor onze verlossing. Maar Martha luisterde niet. Ze had geen tijd. Er was zoveel te doen! (Lukas 10:40-41).</a:t>
            </a:r>
            <a:endParaRPr lang="en" sz="2000" b="1" dirty="0">
              <a:latin typeface="Calibri" panose="020F0502020204030204" pitchFamily="34" charset="0"/>
            </a:endParaRP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50" y="1424581"/>
            <a:ext cx="2886313" cy="2726668"/>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129082" y="2207477"/>
            <a:ext cx="5933837" cy="1631216"/>
          </a:xfrm>
          <a:prstGeom prst="rect">
            <a:avLst/>
          </a:prstGeom>
          <a:noFill/>
        </p:spPr>
        <p:txBody>
          <a:bodyPr wrap="square">
            <a:spAutoFit/>
          </a:bodyPr>
          <a:lstStyle/>
          <a:p>
            <a:pPr>
              <a:spcBef>
                <a:spcPts val="600"/>
              </a:spcBef>
            </a:pPr>
            <a:r>
              <a:rPr lang="nl-NL" sz="2000" b="1" dirty="0">
                <a:latin typeface="Calibri" panose="020F0502020204030204" pitchFamily="34" charset="0"/>
              </a:rPr>
              <a:t>Dit gebeurt ons ook. Wanneer we hebben gezondigd en de Heilige Geest roept ons tot bekering, vult Satan ons met activiteit, zorgen of andere afleiding die ons verhinderen om na te denken over onze zondige situatie en vergiffenis te zoeken.</a:t>
            </a:r>
            <a:endParaRPr lang="en" sz="2000" b="1" dirty="0">
              <a:latin typeface="Calibri" panose="020F0502020204030204" pitchFamily="34" charset="0"/>
            </a:endParaRP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960202" y="4230823"/>
            <a:ext cx="3993423" cy="2554545"/>
          </a:xfrm>
          <a:prstGeom prst="rect">
            <a:avLst/>
          </a:prstGeom>
          <a:noFill/>
        </p:spPr>
        <p:txBody>
          <a:bodyPr wrap="square">
            <a:spAutoFit/>
          </a:bodyPr>
          <a:lstStyle/>
          <a:p>
            <a:pPr>
              <a:spcBef>
                <a:spcPts val="600"/>
              </a:spcBef>
            </a:pPr>
            <a:r>
              <a:rPr lang="nl-NL" sz="2000" b="1" dirty="0">
                <a:latin typeface="Calibri" panose="020F0502020204030204" pitchFamily="34" charset="0"/>
              </a:rPr>
              <a:t>Maar God geeft niet op. Hij blijft volharden in zijn roep (</a:t>
            </a:r>
            <a:r>
              <a:rPr lang="nl-NL" sz="2000" b="1" dirty="0" err="1">
                <a:latin typeface="Calibri" panose="020F0502020204030204" pitchFamily="34" charset="0"/>
              </a:rPr>
              <a:t>Ezek</a:t>
            </a:r>
            <a:r>
              <a:rPr lang="nl-NL" sz="2000" b="1" dirty="0">
                <a:latin typeface="Calibri" panose="020F0502020204030204" pitchFamily="34" charset="0"/>
              </a:rPr>
              <a:t>. 33:11). Hij vergelijkt onze zonden met vuile gewaden (Jes. 64:6). Hij biedt een ruil aan: onze vuile gewaden voor Zijn schone gewaden (Zach. 3:4), gewaden gewassen in het bloed van Jezus (Openbaring 7:14).</a:t>
            </a:r>
            <a:endParaRPr lang="en" sz="2000" b="1" dirty="0">
              <a:latin typeface="Calibri" panose="020F0502020204030204" pitchFamily="34" charset="0"/>
            </a:endParaRP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
        <p:nvSpPr>
          <p:cNvPr id="2" name="Tekstvak 1">
            <a:extLst>
              <a:ext uri="{FF2B5EF4-FFF2-40B4-BE49-F238E27FC236}">
                <a16:creationId xmlns:a16="http://schemas.microsoft.com/office/drawing/2014/main" id="{C7B5F8EE-CFAC-DABE-7A03-0134029536C1}"/>
              </a:ext>
            </a:extLst>
          </p:cNvPr>
          <p:cNvSpPr txBox="1"/>
          <p:nvPr/>
        </p:nvSpPr>
        <p:spPr>
          <a:xfrm>
            <a:off x="10619879" y="234345"/>
            <a:ext cx="1440000" cy="300749"/>
          </a:xfrm>
          <a:prstGeom prst="rect">
            <a:avLst/>
          </a:prstGeom>
          <a:solidFill>
            <a:srgbClr val="BFEDF4"/>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solidFill>
                  <a:srgbClr val="700470"/>
                </a:solidFill>
                <a:uLnTx/>
                <a:uFillTx/>
                <a:latin typeface="Comic Sans MS" panose="030F0702030302020204" pitchFamily="66" charset="0"/>
              </a:rPr>
              <a:t>zondag</a:t>
            </a:r>
            <a:r>
              <a:rPr kumimoji="0" lang="nl-NL" sz="1600" b="1" i="0" u="none" strike="noStrike" kern="0" cap="none" spc="50" normalizeH="0" baseline="0" noProof="0" dirty="0">
                <a:ln w="0">
                  <a:noFill/>
                </a:ln>
                <a:solidFill>
                  <a:srgbClr val="700470"/>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900" decel="100000" fill="hold"/>
                                        <p:tgtEl>
                                          <p:spTgt spid="2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900" decel="100000" fill="hold"/>
                                        <p:tgtEl>
                                          <p:spTgt spid="26"/>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5" presetID="37"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900" decel="100000" fill="hold"/>
                                        <p:tgtEl>
                                          <p:spTgt spid="2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3C989B45-C3A2-C535-D59E-37974A94B1FE}"/>
              </a:ext>
            </a:extLst>
          </p:cNvPr>
          <p:cNvSpPr txBox="1"/>
          <p:nvPr/>
        </p:nvSpPr>
        <p:spPr>
          <a:xfrm>
            <a:off x="578644" y="0"/>
            <a:ext cx="8408193" cy="769441"/>
          </a:xfrm>
          <a:prstGeom prst="rect">
            <a:avLst/>
          </a:prstGeom>
          <a:noFill/>
        </p:spPr>
        <p:txBody>
          <a:bodyPr wrap="square">
            <a:spAutoFit/>
          </a:bodyPr>
          <a:lstStyle/>
          <a:p>
            <a:pPr algn="ctr"/>
            <a:r>
              <a:rPr lang="nl-NL" sz="4400" b="1" spc="600" dirty="0">
                <a:ln w="10160">
                  <a:solidFill>
                    <a:schemeClr val="accent5"/>
                  </a:solidFill>
                  <a:prstDash val="solid"/>
                </a:ln>
                <a:solidFill>
                  <a:schemeClr val="bg1"/>
                </a:solidFill>
                <a:effectLst>
                  <a:outerShdw blurRad="38100" dist="22860" dir="5400000" algn="tl" rotWithShape="0">
                    <a:srgbClr val="000000">
                      <a:alpha val="66000"/>
                    </a:srgbClr>
                  </a:outerShdw>
                </a:effectLst>
                <a:latin typeface="Calibri" panose="020F0502020204030204" pitchFamily="34" charset="0"/>
              </a:rPr>
              <a:t>WAAR BEROUW</a:t>
            </a:r>
            <a:endParaRPr lang="en" sz="4400" b="1" spc="600" dirty="0">
              <a:ln w="10160">
                <a:solidFill>
                  <a:schemeClr val="accent5"/>
                </a:solidFill>
                <a:prstDash val="solid"/>
              </a:ln>
              <a:solidFill>
                <a:schemeClr val="bg1"/>
              </a:solidFill>
              <a:effectLst>
                <a:outerShdw blurRad="38100" dist="22860" dir="5400000" algn="tl" rotWithShape="0">
                  <a:srgbClr val="000000">
                    <a:alpha val="66000"/>
                  </a:srgbClr>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9579BC5C-2A55-7670-5E45-6A0BD8847FC0}"/>
              </a:ext>
            </a:extLst>
          </p:cNvPr>
          <p:cNvSpPr txBox="1"/>
          <p:nvPr/>
        </p:nvSpPr>
        <p:spPr>
          <a:xfrm>
            <a:off x="78582" y="603382"/>
            <a:ext cx="9344024" cy="646331"/>
          </a:xfrm>
          <a:prstGeom prst="rect">
            <a:avLst/>
          </a:prstGeom>
          <a:noFill/>
        </p:spPr>
        <p:txBody>
          <a:bodyPr wrap="square">
            <a:spAutoFit/>
          </a:bodyPr>
          <a:lstStyle/>
          <a:p>
            <a:pPr algn="ctr"/>
            <a:r>
              <a:rPr lang="en" b="1" dirty="0">
                <a:solidFill>
                  <a:schemeClr val="accent6">
                    <a:lumMod val="50000"/>
                  </a:schemeClr>
                </a:solidFill>
                <a:effectLst>
                  <a:glow rad="50800">
                    <a:srgbClr val="EFC5E9"/>
                  </a:glow>
                </a:effectLst>
                <a:latin typeface="Comic Sans MS" panose="030F0702030302020204" pitchFamily="66" charset="0"/>
              </a:rPr>
              <a:t>“</a:t>
            </a:r>
            <a:r>
              <a:rPr lang="nl-NL" b="1" dirty="0">
                <a:solidFill>
                  <a:schemeClr val="accent6">
                    <a:lumMod val="50000"/>
                  </a:schemeClr>
                </a:solidFill>
                <a:effectLst>
                  <a:glow rad="50800">
                    <a:srgbClr val="EFC5E9"/>
                  </a:glow>
                </a:effectLst>
                <a:latin typeface="Comic Sans MS" panose="030F0702030302020204" pitchFamily="66" charset="0"/>
              </a:rPr>
              <a:t>Kom, laten we terugkeren naar de HEERE, want Hij heeft verscheurd en nu zal Hij ons genezen, Hij heeft geslagen, en nu zal Hij ons verbinden</a:t>
            </a:r>
            <a:r>
              <a:rPr lang="en" b="1" dirty="0">
                <a:solidFill>
                  <a:schemeClr val="accent6">
                    <a:lumMod val="50000"/>
                  </a:schemeClr>
                </a:solidFill>
                <a:effectLst>
                  <a:glow rad="50800">
                    <a:srgbClr val="EFC5E9"/>
                  </a:glow>
                </a:effectLst>
                <a:latin typeface="Comic Sans MS" panose="030F0702030302020204" pitchFamily="66" charset="0"/>
              </a:rPr>
              <a:t>.” </a:t>
            </a:r>
            <a:r>
              <a:rPr lang="en" sz="1400" b="1" dirty="0">
                <a:solidFill>
                  <a:schemeClr val="accent6">
                    <a:lumMod val="50000"/>
                  </a:schemeClr>
                </a:solidFill>
                <a:effectLst>
                  <a:glow rad="50800">
                    <a:srgbClr val="EFC5E9"/>
                  </a:glow>
                </a:effectLst>
                <a:latin typeface="Comic Sans MS" panose="030F0702030302020204" pitchFamily="66" charset="0"/>
              </a:rPr>
              <a:t>(</a:t>
            </a:r>
            <a:r>
              <a:rPr lang="nl-NL" sz="1400" b="1" dirty="0">
                <a:solidFill>
                  <a:schemeClr val="accent6">
                    <a:lumMod val="50000"/>
                  </a:schemeClr>
                </a:solidFill>
                <a:effectLst>
                  <a:glow rad="50800">
                    <a:srgbClr val="EFC5E9"/>
                  </a:glow>
                </a:effectLst>
                <a:latin typeface="Comic Sans MS" panose="030F0702030302020204" pitchFamily="66" charset="0"/>
              </a:rPr>
              <a:t>Hosea 6:1</a:t>
            </a:r>
            <a:r>
              <a:rPr lang="en" sz="1400" b="1" dirty="0">
                <a:solidFill>
                  <a:schemeClr val="accent6">
                    <a:lumMod val="50000"/>
                  </a:schemeClr>
                </a:solidFill>
                <a:effectLst>
                  <a:glow rad="50800">
                    <a:srgbClr val="EFC5E9"/>
                  </a:glow>
                </a:effectLst>
                <a:latin typeface="Comic Sans MS" panose="030F0702030302020204" pitchFamily="66" charset="0"/>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78582" y="1532884"/>
            <a:ext cx="7123816"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Wat is berouw? Wat is het verschil tussen waar berouw en geveinsd berouw? (2 Kor. 7:10)</a:t>
            </a:r>
            <a:endParaRPr lang="en" sz="2000" b="1" dirty="0">
              <a:latin typeface="Calibri" panose="020F0502020204030204" pitchFamily="34" charset="0"/>
            </a:endParaRP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133350" y="5288846"/>
            <a:ext cx="7125579"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Wanneer we zondigen, heeft de Heilige Geest ons "aan stukken verscheurd" en ons "verwond" met een diep gevoel</a:t>
            </a:r>
            <a:r>
              <a:rPr lang="nl-NL" sz="2000" b="1" dirty="0">
                <a:latin typeface="Calibri" panose="020F0502020204030204" pitchFamily="34" charset="0"/>
              </a:rPr>
              <a:t> van verdriet. Als we met ware bekering reageren, geneest God ons en vergeeft Hij onze zonden (Hosea 6:1).</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133350" y="3892867"/>
            <a:ext cx="7125579"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Wann</a:t>
            </a:r>
            <a:r>
              <a:rPr lang="nl-NL" sz="2000" b="1" dirty="0">
                <a:latin typeface="Calibri" panose="020F0502020204030204" pitchFamily="34" charset="0"/>
              </a:rPr>
              <a:t>eer het feit dat we gezondigd hebben ons verdrietig maakt, en een diep verlangen opwekt om vergeven te worden (of er nu negatieve gevolgen zijn geweest of niet), worden we geconfronteerd met waar berouw.</a:t>
            </a:r>
            <a:endParaRPr kumimoji="0" lang="en" sz="2000" b="1" i="0" u="none" strike="noStrike" kern="1200" cap="none" spc="0" normalizeH="0" baseline="0" noProof="0" dirty="0">
              <a:ln>
                <a:noFill/>
              </a:ln>
              <a:effectLst/>
              <a:uLnTx/>
              <a:uFillTx/>
              <a:latin typeface="Calibri" panose="020F0502020204030204" pitchFamily="34" charset="0"/>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133350" y="2277040"/>
            <a:ext cx="7123817" cy="1323439"/>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Wanneer een zonde directe en ongewenste gevolgen heeft, ontstaat spijt. Het is jammer, want wat we deden liep niet goed af. Als er geen negatieve gevolgen waren geweest, zouden </a:t>
            </a:r>
            <a:r>
              <a:rPr lang="nl-NL" sz="2000" b="1" dirty="0">
                <a:latin typeface="Calibri" panose="020F0502020204030204" pitchFamily="34" charset="0"/>
              </a:rPr>
              <a:t>we geen verdriet voelen over onze daden. Dit is GEEN waar berouw</a:t>
            </a:r>
            <a:r>
              <a:rPr lang="nl-NL" sz="2000" b="1" dirty="0">
                <a:solidFill>
                  <a:prstClr val="black"/>
                </a:solidFill>
                <a:latin typeface="Calibri" panose="020F0502020204030204" pitchFamily="34" charset="0"/>
              </a:rPr>
              <a:t>.</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40272DC1-EC42-46BA-D5B4-F5C1E75FCCBF}"/>
              </a:ext>
            </a:extLst>
          </p:cNvPr>
          <p:cNvSpPr txBox="1"/>
          <p:nvPr/>
        </p:nvSpPr>
        <p:spPr>
          <a:xfrm>
            <a:off x="10619879" y="234345"/>
            <a:ext cx="1440000" cy="300749"/>
          </a:xfrm>
          <a:prstGeom prst="rect">
            <a:avLst/>
          </a:prstGeom>
          <a:solidFill>
            <a:srgbClr val="E8ACDF"/>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solidFill>
                  <a:srgbClr val="252078"/>
                </a:solidFill>
                <a:uLnTx/>
                <a:uFillTx/>
                <a:latin typeface="Comic Sans MS" panose="030F0702030302020204" pitchFamily="66" charset="0"/>
              </a:rPr>
              <a:t>maandag</a:t>
            </a:r>
            <a:r>
              <a:rPr kumimoji="0" lang="nl-NL" sz="1600" b="1" i="0" u="none" strike="noStrike" kern="0" cap="none" spc="50" normalizeH="0" baseline="0" noProof="0" dirty="0">
                <a:ln w="0">
                  <a:noFill/>
                </a:ln>
                <a:solidFill>
                  <a:srgbClr val="252078"/>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vertical)">
                                      <p:cBhvr>
                                        <p:cTn id="33" dur="500"/>
                                        <p:tgtEl>
                                          <p:spTgt spid="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5"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vertical)">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FF8FA9E8-65D4-5146-8D20-D0D0CADC062B}"/>
              </a:ext>
            </a:extLst>
          </p:cNvPr>
          <p:cNvSpPr txBox="1"/>
          <p:nvPr/>
        </p:nvSpPr>
        <p:spPr>
          <a:xfrm>
            <a:off x="1776990" y="0"/>
            <a:ext cx="7846334"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spc="600" dirty="0">
                <a:ln/>
                <a:solidFill>
                  <a:schemeClr val="accent3"/>
                </a:solidFill>
                <a:latin typeface="Calibri" panose="020F0502020204030204" pitchFamily="34" charset="0"/>
              </a:rPr>
              <a:t>DE ROEP TOT BEROUW</a:t>
            </a:r>
            <a:endParaRPr lang="en" sz="4400" b="1" spc="600" dirty="0">
              <a:ln/>
              <a:solidFill>
                <a:schemeClr val="accent3"/>
              </a:solidFill>
              <a:latin typeface="Calibri" panose="020F0502020204030204" pitchFamily="34" charset="0"/>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221582" y="585172"/>
            <a:ext cx="9722644"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Heb daarom berouw en bekeer je, opdat jullie zonden uitgewist mogen worden en er tijden van rust mogen komen voor het aangezicht van de HEERE</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t>
            </a:r>
            <a:r>
              <a:rPr lang="nl-NL" sz="1400" b="1" dirty="0">
                <a:solidFill>
                  <a:schemeClr val="accent2">
                    <a:lumMod val="50000"/>
                  </a:schemeClr>
                </a:solidFill>
                <a:latin typeface="Comic Sans MS" panose="030F0702030302020204" pitchFamily="66" charset="0"/>
              </a:rPr>
              <a:t>Handelingen 3:19</a:t>
            </a:r>
            <a:r>
              <a:rPr lang="en" sz="1400" b="1" dirty="0">
                <a:solidFill>
                  <a:schemeClr val="accent2">
                    <a:lumMod val="50000"/>
                  </a:schemeClr>
                </a:solidFill>
                <a:latin typeface="Comic Sans MS" panose="030F0702030302020204" pitchFamily="66" charset="0"/>
              </a:rPr>
              <a:t>)</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rPr>
              <a:t>Johannes de Doper en Jezus begonnen hun bediening met dezelfde boodschap: "Bekeer je" (Matt. 3:1-2; 4:17).</a:t>
            </a:r>
            <a:endParaRPr lang="en" sz="2000" b="1" dirty="0">
              <a:latin typeface="Calibri" panose="020F0502020204030204" pitchFamily="34" charset="0"/>
            </a:endParaRP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1805860420"/>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spcBef>
                <a:spcPts val="600"/>
              </a:spcBef>
            </a:pPr>
            <a:r>
              <a:rPr lang="nl-NL" sz="2000" b="1" dirty="0">
                <a:latin typeface="Calibri" panose="020F0502020204030204" pitchFamily="34" charset="0"/>
              </a:rPr>
              <a:t>Let op dat berouw en vergeving ons altijd tot een reformatie moeten leiden; tot een verandering van houding die ons doet stoppen met zondigen (Joh. 5:14).</a:t>
            </a:r>
            <a:endParaRPr lang="en" sz="2000" b="1" dirty="0">
              <a:latin typeface="Calibri" panose="020F0502020204030204" pitchFamily="34" charset="0"/>
            </a:endParaRP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lvl="0">
              <a:spcBef>
                <a:spcPts val="600"/>
              </a:spcBef>
              <a:defRPr/>
            </a:pPr>
            <a:r>
              <a:rPr lang="nl-NL" sz="2000" b="1" dirty="0">
                <a:solidFill>
                  <a:prstClr val="black"/>
                </a:solidFill>
                <a:latin typeface="Calibri" panose="020F0502020204030204" pitchFamily="34" charset="0"/>
              </a:rPr>
              <a:t>Waarom is berouw belangrijk? Want </a:t>
            </a:r>
            <a:r>
              <a:rPr lang="nl-NL" sz="2000" b="1" dirty="0">
                <a:latin typeface="Calibri" panose="020F0502020204030204" pitchFamily="34" charset="0"/>
              </a:rPr>
              <a:t>zonder dat is er </a:t>
            </a:r>
            <a:r>
              <a:rPr lang="nl-NL" sz="2000" b="1" dirty="0">
                <a:solidFill>
                  <a:prstClr val="black"/>
                </a:solidFill>
                <a:latin typeface="Calibri" panose="020F0502020204030204" pitchFamily="34" charset="0"/>
              </a:rPr>
              <a:t>geen vergeving van zonden (Hand. 2:38; 3:19). Hoe vindt dit proces plaats?</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 name="Tekstvak 6">
            <a:extLst>
              <a:ext uri="{FF2B5EF4-FFF2-40B4-BE49-F238E27FC236}">
                <a16:creationId xmlns:a16="http://schemas.microsoft.com/office/drawing/2014/main" id="{6C363F0E-D7E9-A675-30EF-F326B74B5F62}"/>
              </a:ext>
            </a:extLst>
          </p:cNvPr>
          <p:cNvSpPr txBox="1"/>
          <p:nvPr/>
        </p:nvSpPr>
        <p:spPr>
          <a:xfrm>
            <a:off x="10619879" y="234345"/>
            <a:ext cx="1440000" cy="300749"/>
          </a:xfrm>
          <a:prstGeom prst="rect">
            <a:avLst/>
          </a:prstGeom>
          <a:solidFill>
            <a:srgbClr val="AAEBB9"/>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solidFill>
                  <a:srgbClr val="661C5C"/>
                </a:solidFill>
                <a:uLnTx/>
                <a:uFillTx/>
                <a:latin typeface="Comic Sans MS" panose="030F0702030302020204" pitchFamily="66" charset="0"/>
              </a:rPr>
              <a:t>dinsdag</a:t>
            </a:r>
            <a:r>
              <a:rPr kumimoji="0" lang="nl-NL" sz="1600" b="1" i="0" u="none" strike="noStrike" kern="0" cap="none" spc="50" normalizeH="0" baseline="0" noProof="0" dirty="0">
                <a:ln w="0">
                  <a:noFill/>
                </a:ln>
                <a:solidFill>
                  <a:srgbClr val="BD34AA"/>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par>
                                <p:cTn id="40" presetID="23" presetClass="entr" presetSubtype="32"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strVal val="4*#ppt_w"/>
                                          </p:val>
                                        </p:tav>
                                        <p:tav tm="100000">
                                          <p:val>
                                            <p:strVal val="#ppt_w"/>
                                          </p:val>
                                        </p:tav>
                                      </p:tavLst>
                                    </p:anim>
                                    <p:anim calcmode="lin" valueType="num">
                                      <p:cBhvr>
                                        <p:cTn id="43" dur="500" fill="hold"/>
                                        <p:tgtEl>
                                          <p:spTgt spid="12"/>
                                        </p:tgtEl>
                                        <p:attrNameLst>
                                          <p:attrName>ppt_h</p:attrName>
                                        </p:attrNameLst>
                                      </p:cBhvr>
                                      <p:tavLst>
                                        <p:tav tm="0">
                                          <p:val>
                                            <p:strVal val="4*#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528" fill="hold" grpId="0" nodeType="clickEffect">
                                  <p:stCondLst>
                                    <p:cond delay="0"/>
                                  </p:stCondLst>
                                  <p:childTnLst>
                                    <p:set>
                                      <p:cBhvr>
                                        <p:cTn id="56"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7"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8"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9" dur="500"/>
                                        <p:tgtEl>
                                          <p:spTgt spid="4">
                                            <p:graphicEl>
                                              <a:dgm id="{B386C471-40BC-4BBE-8AA4-8946FA83B0B3}"/>
                                            </p:graphicEl>
                                          </p:spTgt>
                                        </p:tgtEl>
                                      </p:cBhvr>
                                    </p:animEffect>
                                    <p:anim calcmode="lin" valueType="num">
                                      <p:cBhvr>
                                        <p:cTn id="60"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61"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528" fill="hold" grpId="0" nodeType="clickEffect">
                                  <p:stCondLst>
                                    <p:cond delay="0"/>
                                  </p:stCondLst>
                                  <p:childTnLst>
                                    <p:set>
                                      <p:cBhvr>
                                        <p:cTn id="65"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6"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7"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8" dur="500"/>
                                        <p:tgtEl>
                                          <p:spTgt spid="4">
                                            <p:graphicEl>
                                              <a:dgm id="{24B4C805-875B-42DF-9EDA-7666C9FD5160}"/>
                                            </p:graphicEl>
                                          </p:spTgt>
                                        </p:tgtEl>
                                      </p:cBhvr>
                                    </p:animEffect>
                                    <p:anim calcmode="lin" valueType="num">
                                      <p:cBhvr>
                                        <p:cTn id="69"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70"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 calcmode="lin" valueType="num">
                                      <p:cBhvr>
                                        <p:cTn id="77" dur="500" fill="hold"/>
                                        <p:tgtEl>
                                          <p:spTgt spid="14"/>
                                        </p:tgtEl>
                                        <p:attrNameLst>
                                          <p:attrName>style.rotation</p:attrName>
                                        </p:attrNameLst>
                                      </p:cBhvr>
                                      <p:tavLst>
                                        <p:tav tm="0">
                                          <p:val>
                                            <p:fltVal val="90"/>
                                          </p:val>
                                        </p:tav>
                                        <p:tav tm="100000">
                                          <p:val>
                                            <p:fltVal val="0"/>
                                          </p:val>
                                        </p:tav>
                                      </p:tavLst>
                                    </p:anim>
                                    <p:animEffect transition="in" filter="fade">
                                      <p:cBhvr>
                                        <p:cTn id="78" dur="500"/>
                                        <p:tgtEl>
                                          <p:spTgt spid="14"/>
                                        </p:tgtEl>
                                      </p:cBhvr>
                                    </p:animEffect>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82"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83"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4"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5"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ppt_w</p:attrName>
                                        </p:attrNameLst>
                                      </p:cBhvr>
                                      <p:tavLst>
                                        <p:tav tm="0">
                                          <p:val>
                                            <p:fltVal val="0"/>
                                          </p:val>
                                        </p:tav>
                                        <p:tav tm="100000">
                                          <p:val>
                                            <p:strVal val="#ppt_w"/>
                                          </p:val>
                                        </p:tav>
                                      </p:tavLst>
                                    </p:anim>
                                    <p:anim calcmode="lin" valueType="num">
                                      <p:cBhvr>
                                        <p:cTn id="91" dur="500" fill="hold"/>
                                        <p:tgtEl>
                                          <p:spTgt spid="16"/>
                                        </p:tgtEl>
                                        <p:attrNameLst>
                                          <p:attrName>ppt_h</p:attrName>
                                        </p:attrNameLst>
                                      </p:cBhvr>
                                      <p:tavLst>
                                        <p:tav tm="0">
                                          <p:val>
                                            <p:fltVal val="0"/>
                                          </p:val>
                                        </p:tav>
                                        <p:tav tm="100000">
                                          <p:val>
                                            <p:strVal val="#ppt_h"/>
                                          </p:val>
                                        </p:tav>
                                      </p:tavLst>
                                    </p:anim>
                                    <p:anim calcmode="lin" valueType="num">
                                      <p:cBhvr>
                                        <p:cTn id="92" dur="500" fill="hold"/>
                                        <p:tgtEl>
                                          <p:spTgt spid="16"/>
                                        </p:tgtEl>
                                        <p:attrNameLst>
                                          <p:attrName>style.rotation</p:attrName>
                                        </p:attrNameLst>
                                      </p:cBhvr>
                                      <p:tavLst>
                                        <p:tav tm="0">
                                          <p:val>
                                            <p:fltVal val="90"/>
                                          </p:val>
                                        </p:tav>
                                        <p:tav tm="100000">
                                          <p:val>
                                            <p:fltVal val="0"/>
                                          </p:val>
                                        </p:tav>
                                      </p:tavLst>
                                    </p:anim>
                                    <p:animEffect transition="in" filter="fade">
                                      <p:cBhvr>
                                        <p:cTn id="93" dur="500"/>
                                        <p:tgtEl>
                                          <p:spTgt spid="16"/>
                                        </p:tgtEl>
                                      </p:cBhvr>
                                    </p:animEffect>
                                  </p:childTnLst>
                                </p:cTn>
                              </p:par>
                            </p:childTnLst>
                          </p:cTn>
                        </p:par>
                        <p:par>
                          <p:cTn id="94" fill="hold">
                            <p:stCondLst>
                              <p:cond delay="500"/>
                            </p:stCondLst>
                            <p:childTnLst>
                              <p:par>
                                <p:cTn id="95" presetID="17" presetClass="entr" presetSubtype="1" fill="hold" grpId="0" nodeType="afterEffect">
                                  <p:stCondLst>
                                    <p:cond delay="0"/>
                                  </p:stCondLst>
                                  <p:childTnLst>
                                    <p:set>
                                      <p:cBhvr>
                                        <p:cTn id="96"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7"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8"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9"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100"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528" fill="hold" grpId="0" nodeType="clickEffect">
                                  <p:stCondLst>
                                    <p:cond delay="0"/>
                                  </p:stCondLst>
                                  <p:childTnLst>
                                    <p:set>
                                      <p:cBhvr>
                                        <p:cTn id="104"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5"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6"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7" dur="500"/>
                                        <p:tgtEl>
                                          <p:spTgt spid="4">
                                            <p:graphicEl>
                                              <a:dgm id="{9EE1508D-090B-4859-BDE7-C5DB9977FDE0}"/>
                                            </p:graphicEl>
                                          </p:spTgt>
                                        </p:tgtEl>
                                      </p:cBhvr>
                                    </p:animEffect>
                                    <p:anim calcmode="lin" valueType="num">
                                      <p:cBhvr>
                                        <p:cTn id="108"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9"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randombar(horizont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nl-NL" sz="66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Calibri" panose="020F0502020204030204" pitchFamily="34" charset="0"/>
              </a:rPr>
              <a:t>VERGEVING</a:t>
            </a:r>
            <a:endParaRPr lang="en" sz="6600" b="1" spc="600" dirty="0">
              <a:ln w="10160">
                <a:solidFill>
                  <a:schemeClr val="accent5"/>
                </a:solidFill>
                <a:prstDash val="solid"/>
              </a:ln>
              <a:solidFill>
                <a:srgbClr val="FFFFFF"/>
              </a:solidFill>
              <a:effectLst>
                <a:outerShdw blurRad="38100" dist="22860" dir="5400000" algn="tl" rotWithShape="0">
                  <a:srgbClr val="000000">
                    <a:alpha val="88000"/>
                  </a:srgbClr>
                </a:outerShdw>
              </a:effectLst>
              <a:latin typeface="Calibri" panose="020F0502020204030204" pitchFamily="34" charset="0"/>
            </a:endParaRP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latin typeface="Calibri" panose="020F0502020204030204" pitchFamily="34" charset="0"/>
            </a:endParaRPr>
          </a:p>
        </p:txBody>
      </p:sp>
      <p:sp>
        <p:nvSpPr>
          <p:cNvPr id="3" name="CuadroTexto 2">
            <a:extLst>
              <a:ext uri="{FF2B5EF4-FFF2-40B4-BE49-F238E27FC236}">
                <a16:creationId xmlns:a16="http://schemas.microsoft.com/office/drawing/2014/main" id="{C8118844-9F62-B8DE-09F2-CD8F2628087B}"/>
              </a:ext>
            </a:extLst>
          </p:cNvPr>
          <p:cNvSpPr txBox="1"/>
          <p:nvPr/>
        </p:nvSpPr>
        <p:spPr>
          <a:xfrm>
            <a:off x="1950244" y="0"/>
            <a:ext cx="8279606"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nl-NL" sz="4400" b="1" spc="300" dirty="0">
                <a:ln w="22225">
                  <a:noFill/>
                  <a:prstDash val="solid"/>
                </a:ln>
                <a:solidFill>
                  <a:schemeClr val="accent6">
                    <a:lumMod val="75000"/>
                  </a:schemeClr>
                </a:solidFill>
                <a:effectLst>
                  <a:outerShdw blurRad="38100" dist="38100" dir="2700000" algn="tl">
                    <a:srgbClr val="000000"/>
                  </a:outerShdw>
                </a:effectLst>
                <a:latin typeface="Calibri" panose="020F0502020204030204" pitchFamily="34" charset="0"/>
              </a:rPr>
              <a:t>DE</a:t>
            </a:r>
            <a:r>
              <a:rPr lang="nl-NL" sz="4400" b="1" spc="3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rPr>
              <a:t> GENADE VAN VERGEVING</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latin typeface="Calibri" panose="020F0502020204030204" pitchFamily="34" charset="0"/>
            </a:endParaRP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nl-NL" b="1" dirty="0">
                <a:solidFill>
                  <a:schemeClr val="accent6">
                    <a:lumMod val="50000"/>
                  </a:schemeClr>
                </a:solidFill>
                <a:latin typeface="Comic Sans MS" panose="030F0702030302020204" pitchFamily="66" charset="0"/>
              </a:rPr>
              <a:t>Omwille van Uw Naam, HEER, vergeef mijn ongerechtigheid, ook al is die groot</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(Psalm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372100" y="1470923"/>
            <a:ext cx="6819898" cy="1938992"/>
          </a:xfrm>
          <a:prstGeom prst="rect">
            <a:avLst/>
          </a:prstGeom>
          <a:noFill/>
        </p:spPr>
        <p:txBody>
          <a:bodyPr wrap="square" rtlCol="0">
            <a:spAutoFit/>
          </a:bodyPr>
          <a:lstStyle/>
          <a:p>
            <a:pPr>
              <a:spcBef>
                <a:spcPts val="600"/>
              </a:spcBef>
            </a:pPr>
            <a:r>
              <a:rPr lang="nl-NL" sz="2000" b="1" dirty="0">
                <a:latin typeface="Calibri" panose="020F0502020204030204" pitchFamily="34" charset="0"/>
              </a:rPr>
              <a:t>Er is niets dat God dwingt om ons te vergeven. Er is niets wat we kunnen doen om die vergeving te verdienen. God schenkt ons vergeving door genade; door Zijn oneindige liefde. Hij vergeeft omdat Hij "goed is, en bereid te vergeven, en overvloedig aan barmhartigheid" (Psalm 86:5; zie Exodus 34:6-7).</a:t>
            </a:r>
            <a:endParaRPr lang="en" sz="2000" b="1" dirty="0">
              <a:latin typeface="Calibri" panose="020F0502020204030204" pitchFamily="34" charset="0"/>
            </a:endParaRP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nl-NL" sz="2000" b="1" dirty="0">
                <a:latin typeface="Calibri" panose="020F0502020204030204" pitchFamily="34" charset="0"/>
              </a:rPr>
              <a:t>Wanneer we onze zonden naar de voet van het kruis brengen, bevrijdt Jezus ons van de last die ons neerdrukt (Hebr. 12:1-2)</a:t>
            </a:r>
            <a:endParaRPr lang="en" sz="2000" b="1" dirty="0">
              <a:latin typeface="Calibri" panose="020F0502020204030204" pitchFamily="34" charset="0"/>
            </a:endParaRP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372101" y="3347591"/>
            <a:ext cx="6819898" cy="1015663"/>
          </a:xfrm>
          <a:prstGeom prst="rect">
            <a:avLst/>
          </a:prstGeom>
          <a:noFill/>
        </p:spPr>
        <p:txBody>
          <a:bodyPr wrap="square">
            <a:spAutoFit/>
          </a:bodyPr>
          <a:lstStyle/>
          <a:p>
            <a:pPr lvl="0">
              <a:spcBef>
                <a:spcPts val="600"/>
              </a:spcBef>
              <a:defRPr/>
            </a:pPr>
            <a:r>
              <a:rPr lang="nl-NL" sz="2000" b="1" dirty="0">
                <a:latin typeface="Calibri" panose="020F0502020204030204" pitchFamily="34" charset="0"/>
              </a:rPr>
              <a:t>Zijn liefde bracht Hem ertoe Zich aan het kruis over te geven en de schuld van </a:t>
            </a:r>
            <a:r>
              <a:rPr lang="nl-NL" sz="2000" b="1" dirty="0">
                <a:solidFill>
                  <a:prstClr val="black"/>
                </a:solidFill>
                <a:latin typeface="Calibri" panose="020F0502020204030204" pitchFamily="34" charset="0"/>
              </a:rPr>
              <a:t>zonde te betalen die wij niet kunnen betalen (Efeze 2:4-5).</a:t>
            </a:r>
            <a:endParaRPr kumimoji="0" lang="e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Tekstvak 3">
            <a:extLst>
              <a:ext uri="{FF2B5EF4-FFF2-40B4-BE49-F238E27FC236}">
                <a16:creationId xmlns:a16="http://schemas.microsoft.com/office/drawing/2014/main" id="{EECBC2FA-305E-A1C3-E4E0-C40F1628C4CA}"/>
              </a:ext>
            </a:extLst>
          </p:cNvPr>
          <p:cNvSpPr txBox="1"/>
          <p:nvPr/>
        </p:nvSpPr>
        <p:spPr>
          <a:xfrm>
            <a:off x="10619879" y="234345"/>
            <a:ext cx="1440000" cy="300749"/>
          </a:xfrm>
          <a:prstGeom prst="rect">
            <a:avLst/>
          </a:prstGeom>
          <a:solidFill>
            <a:srgbClr val="E3AF9A"/>
          </a:solidFill>
          <a:ln w="28575">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rstMaterial="plastic">
            <a:bevelT w="190500" h="38100"/>
          </a:sp3d>
        </p:spPr>
        <p:txBody>
          <a:bodyPr wrap="square" lIns="0" tIns="18000" rIns="0" bIns="3600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600" b="1" i="0" u="none" strike="noStrike" kern="0" normalizeH="0" baseline="0" noProof="0" dirty="0">
                <a:uLnTx/>
                <a:uFillTx/>
                <a:latin typeface="Comic Sans MS" panose="030F0702030302020204" pitchFamily="66" charset="0"/>
              </a:rPr>
              <a:t>woensdag</a:t>
            </a:r>
            <a:r>
              <a:rPr kumimoji="0" lang="nl-NL" sz="1600" b="1" i="0" u="none" strike="noStrike" kern="0" cap="none" spc="50" normalizeH="0" baseline="0" noProof="0" dirty="0">
                <a:ln w="0">
                  <a:noFill/>
                </a:ln>
                <a:solidFill>
                  <a:srgbClr val="B6EBF3"/>
                </a:solidFill>
                <a:effectLst>
                  <a:innerShdw blurRad="63500" dist="50800" dir="13500000">
                    <a:srgbClr val="000000">
                      <a:alpha val="50000"/>
                    </a:srgbClr>
                  </a:innerShdw>
                </a:effectLst>
                <a:uLnTx/>
                <a:uFillTx/>
                <a:latin typeface="Comic Sans MS" panose="030F0702030302020204" pitchFamily="66" charset="0"/>
              </a:rPr>
              <a:t> </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45">
                                          <p:stCondLst>
                                            <p:cond delay="0"/>
                                          </p:stCondLst>
                                        </p:cTn>
                                        <p:tgtEl>
                                          <p:spTgt spid="21"/>
                                        </p:tgtEl>
                                      </p:cBhvr>
                                    </p:animEffect>
                                    <p:anim calcmode="lin" valueType="num">
                                      <p:cBhvr>
                                        <p:cTn id="28"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9"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0"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31"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32"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33" dur="7">
                                          <p:stCondLst>
                                            <p:cond delay="162"/>
                                          </p:stCondLst>
                                        </p:cTn>
                                        <p:tgtEl>
                                          <p:spTgt spid="21"/>
                                        </p:tgtEl>
                                      </p:cBhvr>
                                      <p:to x="100000" y="60000"/>
                                    </p:animScale>
                                    <p:animScale>
                                      <p:cBhvr>
                                        <p:cTn id="34" dur="41" decel="50000">
                                          <p:stCondLst>
                                            <p:cond delay="169"/>
                                          </p:stCondLst>
                                        </p:cTn>
                                        <p:tgtEl>
                                          <p:spTgt spid="21"/>
                                        </p:tgtEl>
                                      </p:cBhvr>
                                      <p:to x="100000" y="100000"/>
                                    </p:animScale>
                                    <p:animScale>
                                      <p:cBhvr>
                                        <p:cTn id="35" dur="7">
                                          <p:stCondLst>
                                            <p:cond delay="328"/>
                                          </p:stCondLst>
                                        </p:cTn>
                                        <p:tgtEl>
                                          <p:spTgt spid="21"/>
                                        </p:tgtEl>
                                      </p:cBhvr>
                                      <p:to x="100000" y="80000"/>
                                    </p:animScale>
                                    <p:animScale>
                                      <p:cBhvr>
                                        <p:cTn id="36" dur="41" decel="50000">
                                          <p:stCondLst>
                                            <p:cond delay="335"/>
                                          </p:stCondLst>
                                        </p:cTn>
                                        <p:tgtEl>
                                          <p:spTgt spid="21"/>
                                        </p:tgtEl>
                                      </p:cBhvr>
                                      <p:to x="100000" y="100000"/>
                                    </p:animScale>
                                    <p:animScale>
                                      <p:cBhvr>
                                        <p:cTn id="37" dur="7">
                                          <p:stCondLst>
                                            <p:cond delay="410"/>
                                          </p:stCondLst>
                                        </p:cTn>
                                        <p:tgtEl>
                                          <p:spTgt spid="21"/>
                                        </p:tgtEl>
                                      </p:cBhvr>
                                      <p:to x="100000" y="90000"/>
                                    </p:animScale>
                                    <p:animScale>
                                      <p:cBhvr>
                                        <p:cTn id="38" dur="41" decel="50000">
                                          <p:stCondLst>
                                            <p:cond delay="417"/>
                                          </p:stCondLst>
                                        </p:cTn>
                                        <p:tgtEl>
                                          <p:spTgt spid="21"/>
                                        </p:tgtEl>
                                      </p:cBhvr>
                                      <p:to x="100000" y="100000"/>
                                    </p:animScale>
                                    <p:animScale>
                                      <p:cBhvr>
                                        <p:cTn id="39" dur="7">
                                          <p:stCondLst>
                                            <p:cond delay="452"/>
                                          </p:stCondLst>
                                        </p:cTn>
                                        <p:tgtEl>
                                          <p:spTgt spid="21"/>
                                        </p:tgtEl>
                                      </p:cBhvr>
                                      <p:to x="100000" y="95000"/>
                                    </p:animScale>
                                    <p:animScale>
                                      <p:cBhvr>
                                        <p:cTn id="40" dur="41" decel="50000">
                                          <p:stCondLst>
                                            <p:cond delay="459"/>
                                          </p:stCondLst>
                                        </p:cTn>
                                        <p:tgtEl>
                                          <p:spTgt spid="21"/>
                                        </p:tgtEl>
                                      </p:cBhvr>
                                      <p:to x="100000" y="100000"/>
                                    </p:animScale>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style.rotation</p:attrName>
                                        </p:attrNameLst>
                                      </p:cBhvr>
                                      <p:tavLst>
                                        <p:tav tm="0">
                                          <p:val>
                                            <p:fltVal val="360"/>
                                          </p:val>
                                        </p:tav>
                                        <p:tav tm="100000">
                                          <p:val>
                                            <p:fltVal val="0"/>
                                          </p:val>
                                        </p:tav>
                                      </p:tavLst>
                                    </p:anim>
                                    <p:animEffect transition="in" filter="fade">
                                      <p:cBhvr>
                                        <p:cTn id="52" dur="500"/>
                                        <p:tgtEl>
                                          <p:spTgt spid="13"/>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8"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heel(8)">
                                      <p:cBhvr>
                                        <p:cTn id="61" dur="500"/>
                                        <p:tgtEl>
                                          <p:spTgt spid="7"/>
                                        </p:tgtEl>
                                      </p:cBhvr>
                                    </p:animEffect>
                                  </p:childTnLst>
                                </p:cTn>
                              </p:par>
                              <p:par>
                                <p:cTn id="62" presetID="15"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fltVal val="0"/>
                                          </p:val>
                                        </p:tav>
                                        <p:tav tm="100000">
                                          <p:val>
                                            <p:strVal val="#ppt_w"/>
                                          </p:val>
                                        </p:tav>
                                      </p:tavLst>
                                    </p:anim>
                                    <p:anim calcmode="lin" valueType="num">
                                      <p:cBhvr>
                                        <p:cTn id="65" dur="1000" fill="hold"/>
                                        <p:tgtEl>
                                          <p:spTgt spid="15"/>
                                        </p:tgtEl>
                                        <p:attrNameLst>
                                          <p:attrName>ppt_h</p:attrName>
                                        </p:attrNameLst>
                                      </p:cBhvr>
                                      <p:tavLst>
                                        <p:tav tm="0">
                                          <p:val>
                                            <p:fltVal val="0"/>
                                          </p:val>
                                        </p:tav>
                                        <p:tav tm="100000">
                                          <p:val>
                                            <p:strVal val="#ppt_h"/>
                                          </p:val>
                                        </p:tav>
                                      </p:tavLst>
                                    </p:anim>
                                    <p:anim calcmode="lin" valueType="num">
                                      <p:cBhvr>
                                        <p:cTn id="6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P spid="4" grpId="0" animBg="1"/>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TotalTime>
  <Words>1270</Words>
  <Application>Microsoft Office PowerPoint</Application>
  <PresentationFormat>Panorámica</PresentationFormat>
  <Paragraphs>74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Constantia</vt:lpstr>
      <vt:lpstr>Arial</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2026-04-18T15:41:31Z</dcterms:created>
  <dcterms:modified xsi:type="dcterms:W3CDTF">2026-06-05T04:04:19Z</dcterms:modified>
</cp:coreProperties>
</file>