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F34"/>
    <a:srgbClr val="A3F0D0"/>
    <a:srgbClr val="FFEC90"/>
    <a:srgbClr val="FFE471"/>
    <a:srgbClr val="B0DD7F"/>
    <a:srgbClr val="3F601A"/>
    <a:srgbClr val="7030A0"/>
    <a:srgbClr val="9D3502"/>
    <a:srgbClr val="993300"/>
    <a:srgbClr val="887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1" loCatId="list" qsTypeId="urn:microsoft.com/office/officeart/2005/8/quickstyle/3d2#1" qsCatId="3D" csTypeId="urn:microsoft.com/office/officeart/2005/8/colors/colorful1#2"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en-US"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a:t>
          </a:r>
          <a:r>
            <a:rPr lang="en-US" sz="2000" b="1" noProof="0"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wijsheid</a:t>
          </a:r>
          <a:r>
            <a:rPr lang="en-US"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van God</a:t>
          </a:r>
          <a:endParaRPr lang="en-US" sz="20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nl-NL"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waanzin van het kruis</a:t>
          </a:r>
          <a:endParaRPr lang="en-US" sz="20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en-US"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a:t>
          </a:r>
          <a:r>
            <a:rPr lang="en-US" sz="2000" b="1" noProof="0"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kracht</a:t>
          </a:r>
          <a:r>
            <a:rPr lang="en-US"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van God</a:t>
          </a:r>
          <a:endParaRPr lang="en-US" sz="20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nl-NL"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boodschap van het kruis</a:t>
          </a:r>
          <a:endParaRPr lang="en-US" sz="20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nl-NL" sz="2000" b="1"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dwaasheid en zwakte van God</a:t>
          </a:r>
          <a:endParaRPr lang="en-US" sz="20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1"/>
    <dgm:cxn modelId="{BEFF2611-27C6-4567-B37C-8565CD53BCA0}" type="presOf" srcId="{A1399854-EE6F-4F96-BF2A-73A2FA0D1967}" destId="{4C752FFD-46F4-4865-9930-403A34454E3B}" srcOrd="1" destOrd="0" presId="urn:microsoft.com/office/officeart/2005/8/layout/list1#1"/>
    <dgm:cxn modelId="{A2F1D112-4812-4811-8BEC-6751EB9D0742}" type="presOf" srcId="{663D1BA5-7B91-4C43-A5A9-1361F0524EF7}" destId="{9993B59B-517C-4403-BA7A-17285E2A6420}" srcOrd="1" destOrd="0" presId="urn:microsoft.com/office/officeart/2005/8/layout/list1#1"/>
    <dgm:cxn modelId="{4CD8A01C-9F95-448F-A7B5-90F622770F02}" type="presOf" srcId="{BF63421A-F50B-4E0D-8E4F-5F42FF64DA9C}" destId="{C56CE76A-5C4D-45D1-98B1-E9AE812DB59A}" srcOrd="0" destOrd="0" presId="urn:microsoft.com/office/officeart/2005/8/layout/list1#1"/>
    <dgm:cxn modelId="{F979331F-EB59-425E-88C4-43A7E4039BAA}" type="presOf" srcId="{A1399854-EE6F-4F96-BF2A-73A2FA0D1967}" destId="{9360D5B9-5086-4F99-B9B8-67538B374497}" srcOrd="0" destOrd="0" presId="urn:microsoft.com/office/officeart/2005/8/layout/list1#1"/>
    <dgm:cxn modelId="{616E8323-3E51-4773-B67A-C8D4CE98C974}" type="presOf" srcId="{663D1BA5-7B91-4C43-A5A9-1361F0524EF7}" destId="{74623B98-76B1-4EC8-B64F-A46ED7DB686C}" srcOrd="0" destOrd="0" presId="urn:microsoft.com/office/officeart/2005/8/layout/list1#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1"/>
    <dgm:cxn modelId="{75144B69-4622-4BD3-9D5B-93951CE895DF}" type="presOf" srcId="{E3690EB3-3C6D-46BC-80D4-CE1520A26E76}" destId="{C0886489-0DF4-43DF-8C49-C1E8AE258AAD}" srcOrd="1" destOrd="0" presId="urn:microsoft.com/office/officeart/2005/8/layout/list1#1"/>
    <dgm:cxn modelId="{1AA3637C-1561-457E-8F44-5AAD940B5A5F}" type="presOf" srcId="{03A94776-907F-4909-BE8F-B852C8A33453}" destId="{A9B9C2E9-E00E-4AB9-A990-468B298C954B}" srcOrd="0" destOrd="0" presId="urn:microsoft.com/office/officeart/2005/8/layout/list1#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1"/>
    <dgm:cxn modelId="{D6A35843-FB84-403E-80B7-6E64DFB049F7}" type="presParOf" srcId="{C56CE76A-5C4D-45D1-98B1-E9AE812DB59A}" destId="{4C2E281C-42E1-4E54-8994-4C214B635678}" srcOrd="0" destOrd="0" presId="urn:microsoft.com/office/officeart/2005/8/layout/list1#1"/>
    <dgm:cxn modelId="{67E532EB-424C-4657-818C-D5870E2352A2}" type="presParOf" srcId="{4C2E281C-42E1-4E54-8994-4C214B635678}" destId="{A9B9C2E9-E00E-4AB9-A990-468B298C954B}" srcOrd="0" destOrd="0" presId="urn:microsoft.com/office/officeart/2005/8/layout/list1#1"/>
    <dgm:cxn modelId="{804BA7C4-2566-4339-8CDE-F10CF161B793}" type="presParOf" srcId="{4C2E281C-42E1-4E54-8994-4C214B635678}" destId="{E6D94AC3-BB28-4770-A51E-188281BF4ACB}" srcOrd="1" destOrd="0" presId="urn:microsoft.com/office/officeart/2005/8/layout/list1#1"/>
    <dgm:cxn modelId="{04F5F857-D615-4E74-A0A5-299D742CE0D5}" type="presParOf" srcId="{C56CE76A-5C4D-45D1-98B1-E9AE812DB59A}" destId="{EC72DF3F-4227-400F-B144-5ACA7F4616EA}" srcOrd="1" destOrd="0" presId="urn:microsoft.com/office/officeart/2005/8/layout/list1#1"/>
    <dgm:cxn modelId="{70206882-7D8D-4747-8D17-4CFCAEDB2818}" type="presParOf" srcId="{C56CE76A-5C4D-45D1-98B1-E9AE812DB59A}" destId="{C53C5037-72AE-49B9-B45E-EAFE0CDBB614}" srcOrd="2" destOrd="0" presId="urn:microsoft.com/office/officeart/2005/8/layout/list1#1"/>
    <dgm:cxn modelId="{514B7A3F-2753-4AE1-89F9-D3D7060C5347}" type="presParOf" srcId="{C56CE76A-5C4D-45D1-98B1-E9AE812DB59A}" destId="{1033C6E8-A0C9-4495-8BA5-2E251A437445}" srcOrd="3" destOrd="0" presId="urn:microsoft.com/office/officeart/2005/8/layout/list1#1"/>
    <dgm:cxn modelId="{3A74FAA8-873E-4CF5-AC17-295F86A65A52}" type="presParOf" srcId="{C56CE76A-5C4D-45D1-98B1-E9AE812DB59A}" destId="{9DE6317A-CCC0-487E-903B-BCA396E4EB58}" srcOrd="4" destOrd="0" presId="urn:microsoft.com/office/officeart/2005/8/layout/list1#1"/>
    <dgm:cxn modelId="{556ACF5C-35FC-422A-B811-CECD2E746DDD}" type="presParOf" srcId="{9DE6317A-CCC0-487E-903B-BCA396E4EB58}" destId="{7A54CA21-9933-42D4-AC14-38B31ECD0441}" srcOrd="0" destOrd="0" presId="urn:microsoft.com/office/officeart/2005/8/layout/list1#1"/>
    <dgm:cxn modelId="{D20F4179-A4D9-4BA5-B616-66D5830C9117}" type="presParOf" srcId="{9DE6317A-CCC0-487E-903B-BCA396E4EB58}" destId="{C0886489-0DF4-43DF-8C49-C1E8AE258AAD}" srcOrd="1" destOrd="0" presId="urn:microsoft.com/office/officeart/2005/8/layout/list1#1"/>
    <dgm:cxn modelId="{53D7BFEE-9947-4CB5-A650-90DE2BCCA6FE}" type="presParOf" srcId="{C56CE76A-5C4D-45D1-98B1-E9AE812DB59A}" destId="{04AC329C-C469-4848-844E-88EF9FF947F8}" srcOrd="5" destOrd="0" presId="urn:microsoft.com/office/officeart/2005/8/layout/list1#1"/>
    <dgm:cxn modelId="{3499968A-8916-411B-A9C4-3D7431EF78CF}" type="presParOf" srcId="{C56CE76A-5C4D-45D1-98B1-E9AE812DB59A}" destId="{D325A0F0-F704-4EA1-A386-70342098AE22}" srcOrd="6" destOrd="0" presId="urn:microsoft.com/office/officeart/2005/8/layout/list1#1"/>
    <dgm:cxn modelId="{41FBEF96-F296-4CCB-8489-183A1E067C0F}" type="presParOf" srcId="{C56CE76A-5C4D-45D1-98B1-E9AE812DB59A}" destId="{9A22215B-1417-48FB-9794-9A0F373BCB12}" srcOrd="7" destOrd="0" presId="urn:microsoft.com/office/officeart/2005/8/layout/list1#1"/>
    <dgm:cxn modelId="{49D9047C-6864-4EFE-9F8A-DC78B75E4444}" type="presParOf" srcId="{C56CE76A-5C4D-45D1-98B1-E9AE812DB59A}" destId="{3E57F9E6-111A-445A-ADC3-569DE6356D8A}" srcOrd="8" destOrd="0" presId="urn:microsoft.com/office/officeart/2005/8/layout/list1#1"/>
    <dgm:cxn modelId="{B2AB7939-7E5A-4219-A0B6-7A70D91C1208}" type="presParOf" srcId="{3E57F9E6-111A-445A-ADC3-569DE6356D8A}" destId="{8D610333-8B53-4086-B981-7DB97F5FD740}" srcOrd="0" destOrd="0" presId="urn:microsoft.com/office/officeart/2005/8/layout/list1#1"/>
    <dgm:cxn modelId="{AE69E186-C5B7-4CDC-8726-C5B30D07F4FA}" type="presParOf" srcId="{3E57F9E6-111A-445A-ADC3-569DE6356D8A}" destId="{A06E1619-19B5-4DBE-B0E3-64804E6C4469}" srcOrd="1" destOrd="0" presId="urn:microsoft.com/office/officeart/2005/8/layout/list1#1"/>
    <dgm:cxn modelId="{3AF67439-30C8-4A94-940B-329F73551C0C}" type="presParOf" srcId="{C56CE76A-5C4D-45D1-98B1-E9AE812DB59A}" destId="{14F1A134-F750-4CFB-A01D-C0B1ACB5F761}" srcOrd="9" destOrd="0" presId="urn:microsoft.com/office/officeart/2005/8/layout/list1#1"/>
    <dgm:cxn modelId="{7FC66EF6-5A86-45D3-AFEE-997EE90E8BC5}" type="presParOf" srcId="{C56CE76A-5C4D-45D1-98B1-E9AE812DB59A}" destId="{B90D3791-A324-4080-A53E-50098A2FF061}" srcOrd="10" destOrd="0" presId="urn:microsoft.com/office/officeart/2005/8/layout/list1#1"/>
    <dgm:cxn modelId="{7662E685-7A29-4E58-B5C4-94C81526EE0C}" type="presParOf" srcId="{C56CE76A-5C4D-45D1-98B1-E9AE812DB59A}" destId="{F4B59EE8-E938-4591-9264-40ABCCEDFA4F}" srcOrd="11" destOrd="0" presId="urn:microsoft.com/office/officeart/2005/8/layout/list1#1"/>
    <dgm:cxn modelId="{9CB17E17-46A5-4830-83B9-610AE9AB3BD4}" type="presParOf" srcId="{C56CE76A-5C4D-45D1-98B1-E9AE812DB59A}" destId="{6C1855F0-5BE1-4528-A680-1F82E2B2F8BF}" srcOrd="12" destOrd="0" presId="urn:microsoft.com/office/officeart/2005/8/layout/list1#1"/>
    <dgm:cxn modelId="{0F8EC91D-81DB-4A1B-B324-A65793729978}" type="presParOf" srcId="{6C1855F0-5BE1-4528-A680-1F82E2B2F8BF}" destId="{9360D5B9-5086-4F99-B9B8-67538B374497}" srcOrd="0" destOrd="0" presId="urn:microsoft.com/office/officeart/2005/8/layout/list1#1"/>
    <dgm:cxn modelId="{414FD5A7-F035-4F11-B032-A5941D08ABC6}" type="presParOf" srcId="{6C1855F0-5BE1-4528-A680-1F82E2B2F8BF}" destId="{4C752FFD-46F4-4865-9930-403A34454E3B}" srcOrd="1" destOrd="0" presId="urn:microsoft.com/office/officeart/2005/8/layout/list1#1"/>
    <dgm:cxn modelId="{30D87F4B-0324-46A9-96A3-B92671DFB548}" type="presParOf" srcId="{C56CE76A-5C4D-45D1-98B1-E9AE812DB59A}" destId="{2635CC0A-D3C0-46B4-8687-B41CC53E762B}" srcOrd="13" destOrd="0" presId="urn:microsoft.com/office/officeart/2005/8/layout/list1#1"/>
    <dgm:cxn modelId="{8EF4659E-97AF-4BF3-AA0A-541A73CFFE01}" type="presParOf" srcId="{C56CE76A-5C4D-45D1-98B1-E9AE812DB59A}" destId="{33F2D34D-9362-4621-96F3-9613C460E57F}" srcOrd="14" destOrd="0" presId="urn:microsoft.com/office/officeart/2005/8/layout/list1#1"/>
    <dgm:cxn modelId="{A4279EB6-9AF0-4043-953B-4352BF79F4E3}" type="presParOf" srcId="{C56CE76A-5C4D-45D1-98B1-E9AE812DB59A}" destId="{038537CD-1A72-47E3-AF41-B6EA9BBCFB9F}" srcOrd="15" destOrd="0" presId="urn:microsoft.com/office/officeart/2005/8/layout/list1#1"/>
    <dgm:cxn modelId="{2A8071C9-68AA-4813-8859-C28E4B93BDE7}" type="presParOf" srcId="{C56CE76A-5C4D-45D1-98B1-E9AE812DB59A}" destId="{92542EDA-D36B-4ED7-9E9F-706BE8A38B30}" srcOrd="16" destOrd="0" presId="urn:microsoft.com/office/officeart/2005/8/layout/list1#1"/>
    <dgm:cxn modelId="{ADF929AB-895D-449F-9F95-EB3D0F4A7879}" type="presParOf" srcId="{92542EDA-D36B-4ED7-9E9F-706BE8A38B30}" destId="{74623B98-76B1-4EC8-B64F-A46ED7DB686C}" srcOrd="0" destOrd="0" presId="urn:microsoft.com/office/officeart/2005/8/layout/list1#1"/>
    <dgm:cxn modelId="{1F7CB8D6-4725-409C-8281-2B47FBDFA4B8}" type="presParOf" srcId="{92542EDA-D36B-4ED7-9E9F-706BE8A38B30}" destId="{9993B59B-517C-4403-BA7A-17285E2A6420}" srcOrd="1" destOrd="0" presId="urn:microsoft.com/office/officeart/2005/8/layout/list1#1"/>
    <dgm:cxn modelId="{9C9C8ED9-C4F2-4E76-8F24-963DE41D907D}" type="presParOf" srcId="{C56CE76A-5C4D-45D1-98B1-E9AE812DB59A}" destId="{59653F95-AFD3-45D7-8536-DC0A6880713B}" srcOrd="17" destOrd="0" presId="urn:microsoft.com/office/officeart/2005/8/layout/list1#1"/>
    <dgm:cxn modelId="{EE200104-00E8-4EE2-AC94-447ADCEEF4E7}" type="presParOf" srcId="{C56CE76A-5C4D-45D1-98B1-E9AE812DB59A}" destId="{76FEF27D-7DF4-410C-8F1B-C5FE8476228B}" srcOrd="18"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2" qsCatId="simple" csTypeId="urn:microsoft.com/office/officeart/2005/8/colors/colorful3#1" csCatId="colorful" phldr="1"/>
      <dgm:spPr/>
      <dgm:t>
        <a:bodyPr/>
        <a:lstStyle/>
        <a:p>
          <a:endParaRPr lang="es-ES"/>
        </a:p>
      </dgm:t>
    </dgm:pt>
    <dgm:pt modelId="{B54137E9-F38E-44AA-987F-7EED1EC88239}">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en-US" sz="1600" b="1" noProof="0" dirty="0">
              <a:latin typeface="Calibri" panose="020F0502020204030204" pitchFamily="34" charset="0"/>
              <a:ea typeface="Calibri" panose="020F0502020204030204" pitchFamily="34" charset="0"/>
              <a:cs typeface="Calibri" panose="020F0502020204030204" pitchFamily="34" charset="0"/>
            </a:rPr>
            <a:t>“</a:t>
          </a:r>
          <a:r>
            <a:rPr lang="nl-NL" sz="1600" b="1" noProof="0" dirty="0">
              <a:latin typeface="Calibri" panose="020F0502020204030204" pitchFamily="34" charset="0"/>
              <a:ea typeface="Calibri" panose="020F0502020204030204" pitchFamily="34" charset="0"/>
              <a:cs typeface="Calibri" panose="020F0502020204030204" pitchFamily="34" charset="0"/>
            </a:rPr>
            <a:t>De boodschap van het kruis is dwaasheid </a:t>
          </a:r>
          <a:r>
            <a:rPr lang="nl-NL" sz="16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voor degenen die verloren gaan</a:t>
          </a:r>
          <a:r>
            <a:rPr lang="en-US" sz="16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600"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600" b="1" noProof="0" dirty="0">
              <a:latin typeface="Calibri" panose="020F0502020204030204" pitchFamily="34" charset="0"/>
              <a:ea typeface="Calibri" panose="020F0502020204030204" pitchFamily="34" charset="0"/>
              <a:cs typeface="Calibri" panose="020F0502020204030204" pitchFamily="34" charset="0"/>
            </a:rPr>
            <a:t>(1 </a:t>
          </a:r>
          <a:r>
            <a:rPr lang="en-US" sz="1600" b="1" noProof="0" dirty="0" err="1">
              <a:latin typeface="Calibri" panose="020F0502020204030204" pitchFamily="34" charset="0"/>
              <a:ea typeface="Calibri" panose="020F0502020204030204" pitchFamily="34" charset="0"/>
              <a:cs typeface="Calibri" panose="020F0502020204030204" pitchFamily="34" charset="0"/>
            </a:rPr>
            <a:t>Korintiërs</a:t>
          </a:r>
          <a:r>
            <a:rPr lang="en-US" sz="1600" b="1" noProof="0" dirty="0">
              <a:latin typeface="Calibri" panose="020F0502020204030204" pitchFamily="34" charset="0"/>
              <a:ea typeface="Calibri" panose="020F0502020204030204" pitchFamily="34" charset="0"/>
              <a:cs typeface="Calibri" panose="020F0502020204030204" pitchFamily="34" charset="0"/>
            </a:rPr>
            <a:t> 1:18)</a:t>
          </a:r>
        </a:p>
      </dgm:t>
    </dgm:pt>
    <dgm:pt modelId="{4F7B94C1-540B-4FD0-84BE-A2667CC6CCAF}" type="parTrans" cxnId="{6514A1A5-D161-4D52-80C8-266B59F5E365}">
      <dgm:prSet/>
      <dgm:spPr/>
      <dgm:t>
        <a:bodyPr/>
        <a:lstStyle/>
        <a:p>
          <a:endParaRPr lang="es-ES" sz="1800"/>
        </a:p>
      </dgm:t>
    </dgm:pt>
    <dgm:pt modelId="{B525827A-0973-4E1B-8F7A-E2C39A8E3024}" type="sibTrans" cxnId="{6514A1A5-D161-4D52-80C8-266B59F5E365}">
      <dgm:prSet/>
      <dgm:spPr/>
      <dgm:t>
        <a:bodyPr/>
        <a:lstStyle/>
        <a:p>
          <a:endParaRPr lang="es-ES" sz="1800"/>
        </a:p>
      </dgm:t>
    </dgm:pt>
    <dgm:pt modelId="{1A6A80ED-672E-49E7-A3B4-5715A1E4D2CE}">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en-US" sz="1800" b="1" noProof="0" dirty="0">
              <a:latin typeface="Calibri" panose="020F0502020204030204" pitchFamily="34" charset="0"/>
              <a:ea typeface="Calibri" panose="020F0502020204030204" pitchFamily="34" charset="0"/>
              <a:cs typeface="Calibri" panose="020F0502020204030204" pitchFamily="34" charset="0"/>
            </a:rPr>
            <a:t>“</a:t>
          </a:r>
          <a:r>
            <a:rPr lang="nl-NL" sz="1600" b="1" noProof="0" dirty="0">
              <a:latin typeface="Calibri" panose="020F0502020204030204" pitchFamily="34" charset="0"/>
              <a:ea typeface="Calibri" panose="020F0502020204030204" pitchFamily="34" charset="0"/>
              <a:cs typeface="Calibri" panose="020F0502020204030204" pitchFamily="34" charset="0"/>
            </a:rPr>
            <a:t>Het behaagde God door de dwaasheid van het prediken om hen te redden die geloven</a:t>
          </a:r>
          <a:r>
            <a:rPr lang="en-US" sz="1600" b="1" noProof="0" dirty="0">
              <a:latin typeface="Calibri" panose="020F0502020204030204" pitchFamily="34" charset="0"/>
              <a:ea typeface="Calibri" panose="020F0502020204030204" pitchFamily="34" charset="0"/>
              <a:cs typeface="Calibri" panose="020F0502020204030204" pitchFamily="34" charset="0"/>
            </a:rPr>
            <a:t>” (1 Kor. 1:21)</a:t>
          </a:r>
        </a:p>
      </dgm:t>
    </dgm:pt>
    <dgm:pt modelId="{BECB41EA-1D7E-4CD9-B179-6D7158B9B3DF}" type="parTrans" cxnId="{9A16510C-5081-4145-9262-1965371B264C}">
      <dgm:prSet/>
      <dgm:spPr/>
      <dgm:t>
        <a:bodyPr/>
        <a:lstStyle/>
        <a:p>
          <a:endParaRPr lang="es-ES" sz="1800"/>
        </a:p>
      </dgm:t>
    </dgm:pt>
    <dgm:pt modelId="{63154794-E0C7-4B62-A243-DE1F4968D97B}" type="sibTrans" cxnId="{9A16510C-5081-4145-9262-1965371B264C}">
      <dgm:prSet/>
      <dgm:spPr/>
      <dgm:t>
        <a:bodyPr/>
        <a:lstStyle/>
        <a:p>
          <a:endParaRPr lang="es-ES" sz="1800"/>
        </a:p>
      </dgm:t>
    </dgm:pt>
    <dgm:pt modelId="{10BF231D-E19A-4FF8-B6BA-DD2424E146E1}">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en-US" sz="1600" b="1" noProof="0" dirty="0">
              <a:latin typeface="Calibri" panose="020F0502020204030204" pitchFamily="34" charset="0"/>
              <a:ea typeface="Calibri" panose="020F0502020204030204" pitchFamily="34" charset="0"/>
              <a:cs typeface="Calibri" panose="020F0502020204030204" pitchFamily="34" charset="0"/>
            </a:rPr>
            <a:t>“</a:t>
          </a:r>
          <a:r>
            <a:rPr lang="nl-NL" sz="1600" b="1" noProof="0" dirty="0">
              <a:latin typeface="Calibri" panose="020F0502020204030204" pitchFamily="34" charset="0"/>
              <a:ea typeface="Calibri" panose="020F0502020204030204" pitchFamily="34" charset="0"/>
              <a:cs typeface="Calibri" panose="020F0502020204030204" pitchFamily="34" charset="0"/>
            </a:rPr>
            <a:t>Christus gekruisigd, [...] dwaasheid voor de heidenen</a:t>
          </a:r>
          <a:r>
            <a:rPr lang="en-US" sz="1600" b="1" noProof="0" dirty="0">
              <a:latin typeface="Calibri" panose="020F0502020204030204" pitchFamily="34" charset="0"/>
              <a:ea typeface="Calibri" panose="020F0502020204030204" pitchFamily="34" charset="0"/>
              <a:cs typeface="Calibri" panose="020F0502020204030204" pitchFamily="34" charset="0"/>
            </a:rPr>
            <a:t>” (1 Kor. 1:23)</a:t>
          </a:r>
        </a:p>
      </dgm:t>
    </dgm:pt>
    <dgm:pt modelId="{95C15A5A-1B5C-4038-A813-297CC820FD07}" type="parTrans" cxnId="{861E369A-2439-4E96-B41C-D8FD16011FEE}">
      <dgm:prSet/>
      <dgm:spPr/>
      <dgm:t>
        <a:bodyPr/>
        <a:lstStyle/>
        <a:p>
          <a:endParaRPr lang="es-ES" sz="1800"/>
        </a:p>
      </dgm:t>
    </dgm:pt>
    <dgm:pt modelId="{7F0A868D-BC72-431A-A147-AFCD3D6CD5C9}" type="sibTrans" cxnId="{861E369A-2439-4E96-B41C-D8FD16011FEE}">
      <dgm:prSet/>
      <dgm:spPr/>
      <dgm:t>
        <a:bodyPr/>
        <a:lstStyle/>
        <a:p>
          <a:endParaRPr lang="es-ES" sz="1800"/>
        </a:p>
      </dgm:t>
    </dgm:pt>
    <dgm:pt modelId="{670C311F-BB00-4B5F-9628-2BAF5BC7D713}">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en-US" sz="1600" b="1" noProof="0" dirty="0">
              <a:latin typeface="Calibri" panose="020F0502020204030204" pitchFamily="34" charset="0"/>
              <a:ea typeface="Calibri" panose="020F0502020204030204" pitchFamily="34" charset="0"/>
              <a:cs typeface="Calibri" panose="020F0502020204030204" pitchFamily="34" charset="0"/>
            </a:rPr>
            <a:t>“</a:t>
          </a:r>
          <a:r>
            <a:rPr lang="nl-NL" sz="1600" b="1" noProof="0" dirty="0">
              <a:latin typeface="Calibri" panose="020F0502020204030204" pitchFamily="34" charset="0"/>
              <a:ea typeface="Calibri" panose="020F0502020204030204" pitchFamily="34" charset="0"/>
              <a:cs typeface="Calibri" panose="020F0502020204030204" pitchFamily="34" charset="0"/>
            </a:rPr>
            <a:t>Voor de natuurlijke mens [...] zijn de dingen van de Geest van God [...] dwaasheid</a:t>
          </a:r>
          <a:r>
            <a:rPr lang="en-US" sz="1600" b="1" noProof="0" dirty="0">
              <a:latin typeface="Calibri" panose="020F0502020204030204" pitchFamily="34" charset="0"/>
              <a:ea typeface="Calibri" panose="020F0502020204030204" pitchFamily="34" charset="0"/>
              <a:cs typeface="Calibri" panose="020F0502020204030204" pitchFamily="34" charset="0"/>
            </a:rPr>
            <a:t>” (1 Kor. 2:14)</a:t>
          </a:r>
        </a:p>
      </dgm:t>
    </dgm:pt>
    <dgm:pt modelId="{3B7F52FF-FD8D-4167-8037-14A63B1E5EC2}" type="parTrans" cxnId="{AEC74632-9699-44CE-87A7-04986470A4E4}">
      <dgm:prSet/>
      <dgm:spPr/>
      <dgm:t>
        <a:bodyPr/>
        <a:lstStyle/>
        <a:p>
          <a:endParaRPr lang="es-ES" sz="1800"/>
        </a:p>
      </dgm:t>
    </dgm:pt>
    <dgm:pt modelId="{0E38C008-43DC-4266-B94B-94F45A50A39F}" type="sibTrans" cxnId="{AEC74632-9699-44CE-87A7-04986470A4E4}">
      <dgm:prSet/>
      <dgm:spPr/>
      <dgm:t>
        <a:bodyPr/>
        <a:lstStyle/>
        <a:p>
          <a:endParaRPr lang="es-ES" sz="1800"/>
        </a:p>
      </dgm:t>
    </dgm:pt>
    <dgm:pt modelId="{A9FE1F5A-D5DB-4D85-95D0-243D2037F235}">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en-US" sz="1600" b="1" noProof="0" dirty="0">
              <a:latin typeface="Calibri" panose="020F0502020204030204" pitchFamily="34" charset="0"/>
              <a:ea typeface="Calibri" panose="020F0502020204030204" pitchFamily="34" charset="0"/>
              <a:cs typeface="Calibri" panose="020F0502020204030204" pitchFamily="34" charset="0"/>
            </a:rPr>
            <a:t>“</a:t>
          </a:r>
          <a:r>
            <a:rPr lang="nl-NL" sz="1600" b="1" noProof="0" dirty="0">
              <a:latin typeface="Calibri" panose="020F0502020204030204" pitchFamily="34" charset="0"/>
              <a:ea typeface="Calibri" panose="020F0502020204030204" pitchFamily="34" charset="0"/>
              <a:cs typeface="Calibri" panose="020F0502020204030204" pitchFamily="34" charset="0"/>
            </a:rPr>
            <a:t>Want de wijsheid van deze wereld is dwaasheid in Gods ogen</a:t>
          </a:r>
          <a:r>
            <a:rPr lang="en-US" sz="1600" b="1" noProof="0" dirty="0">
              <a:latin typeface="Calibri" panose="020F0502020204030204" pitchFamily="34" charset="0"/>
              <a:ea typeface="Calibri" panose="020F0502020204030204" pitchFamily="34" charset="0"/>
              <a:cs typeface="Calibri" panose="020F0502020204030204" pitchFamily="34" charset="0"/>
            </a:rPr>
            <a:t>” (1 </a:t>
          </a:r>
          <a:r>
            <a:rPr lang="en-US" sz="1600" b="1" noProof="0" dirty="0" err="1">
              <a:latin typeface="Calibri" panose="020F0502020204030204" pitchFamily="34" charset="0"/>
              <a:ea typeface="Calibri" panose="020F0502020204030204" pitchFamily="34" charset="0"/>
              <a:cs typeface="Calibri" panose="020F0502020204030204" pitchFamily="34" charset="0"/>
            </a:rPr>
            <a:t>Korintiërs</a:t>
          </a:r>
          <a:r>
            <a:rPr lang="en-US" sz="1600" b="1" noProof="0" dirty="0">
              <a:latin typeface="Calibri" panose="020F0502020204030204" pitchFamily="34" charset="0"/>
              <a:ea typeface="Calibri" panose="020F0502020204030204" pitchFamily="34" charset="0"/>
              <a:cs typeface="Calibri" panose="020F0502020204030204" pitchFamily="34" charset="0"/>
            </a:rPr>
            <a:t> 3:19)</a:t>
          </a:r>
        </a:p>
      </dgm:t>
    </dgm:pt>
    <dgm:pt modelId="{80463023-299B-4404-B73F-A0C82A8D3C13}" type="parTrans" cxnId="{0F31D932-176D-48BD-87D8-041BD2D8A916}">
      <dgm:prSet/>
      <dgm:spPr/>
      <dgm:t>
        <a:bodyPr/>
        <a:lstStyle/>
        <a:p>
          <a:endParaRPr lang="es-ES" sz="1800"/>
        </a:p>
      </dgm:t>
    </dgm:pt>
    <dgm:pt modelId="{53318D28-170D-4229-9770-782A9308F1AE}" type="sibTrans" cxnId="{0F31D932-176D-48BD-87D8-041BD2D8A916}">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9A16510C-5081-4145-9262-1965371B264C}" srcId="{2F3D4A29-A0C7-4D6C-8E84-66BD22CD2F5F}" destId="{1A6A80ED-672E-49E7-A3B4-5715A1E4D2CE}" srcOrd="1" destOrd="0" parTransId="{BECB41EA-1D7E-4CD9-B179-6D7158B9B3DF}" sibTransId="{63154794-E0C7-4B62-A243-DE1F4968D97B}"/>
    <dgm:cxn modelId="{AEC74632-9699-44CE-87A7-04986470A4E4}" srcId="{2F3D4A29-A0C7-4D6C-8E84-66BD22CD2F5F}" destId="{670C311F-BB00-4B5F-9628-2BAF5BC7D713}" srcOrd="3" destOrd="0" parTransId="{3B7F52FF-FD8D-4167-8037-14A63B1E5EC2}" sibTransId="{0E38C008-43DC-4266-B94B-94F45A50A39F}"/>
    <dgm:cxn modelId="{0F31D932-176D-48BD-87D8-041BD2D8A916}" srcId="{2F3D4A29-A0C7-4D6C-8E84-66BD22CD2F5F}" destId="{A9FE1F5A-D5DB-4D85-95D0-243D2037F235}" srcOrd="4" destOrd="0" parTransId="{80463023-299B-4404-B73F-A0C82A8D3C13}" sibTransId="{53318D28-170D-4229-9770-782A9308F1AE}"/>
    <dgm:cxn modelId="{36A9A249-D106-45E7-96F1-2BEACB8011C0}" type="presOf" srcId="{A9FE1F5A-D5DB-4D85-95D0-243D2037F235}" destId="{91B7DA58-EBFC-48BA-9C53-ECFBB0260672}" srcOrd="0" destOrd="0" presId="urn:microsoft.com/office/officeart/2005/8/layout/vList3"/>
    <dgm:cxn modelId="{7E99C47E-A0DB-4117-9069-4DD354EF8045}" type="presOf" srcId="{B525827A-0973-4E1B-8F7A-E2C39A8E3024}" destId="{0A45FA1E-C9F7-4282-9BAB-3C48A802FCE6}" srcOrd="0" destOrd="0" presId="urn:microsoft.com/office/officeart/2005/8/layout/vList3"/>
    <dgm:cxn modelId="{FE0EB496-DD55-481C-866B-FBE193556624}" type="presOf" srcId="{0E38C008-43DC-4266-B94B-94F45A50A39F}" destId="{1F4F7D01-B5B6-4A2C-8F4A-874FDAC9A0DF}" srcOrd="0" destOrd="0" presId="urn:microsoft.com/office/officeart/2005/8/layout/vList3"/>
    <dgm:cxn modelId="{861E369A-2439-4E96-B41C-D8FD16011FEE}" srcId="{2F3D4A29-A0C7-4D6C-8E84-66BD22CD2F5F}" destId="{10BF231D-E19A-4FF8-B6BA-DD2424E146E1}" srcOrd="2" destOrd="0" parTransId="{95C15A5A-1B5C-4038-A813-297CC820FD07}" sibTransId="{7F0A868D-BC72-431A-A147-AFCD3D6CD5C9}"/>
    <dgm:cxn modelId="{6514A1A5-D161-4D52-80C8-266B59F5E365}" srcId="{2F3D4A29-A0C7-4D6C-8E84-66BD22CD2F5F}" destId="{B54137E9-F38E-44AA-987F-7EED1EC88239}" srcOrd="0" destOrd="0" parTransId="{4F7B94C1-540B-4FD0-84BE-A2667CC6CCAF}" sibTransId="{B525827A-0973-4E1B-8F7A-E2C39A8E3024}"/>
    <dgm:cxn modelId="{6B91D7A9-AB5A-49F9-ABE7-9CF1AF7FBCC5}" type="presOf" srcId="{10BF231D-E19A-4FF8-B6BA-DD2424E146E1}" destId="{CC43C6AB-8D5F-452C-A005-7F1D104D5CA4}" srcOrd="0" destOrd="0" presId="urn:microsoft.com/office/officeart/2005/8/layout/vList3"/>
    <dgm:cxn modelId="{CC5D24C1-7A7C-4694-A361-331489FBCC22}" type="presOf" srcId="{1A6A80ED-672E-49E7-A3B4-5715A1E4D2CE}" destId="{9E3A5DC8-0140-44E1-AF6E-2C9A0D87983B}" srcOrd="0" destOrd="0" presId="urn:microsoft.com/office/officeart/2005/8/layout/vList3"/>
    <dgm:cxn modelId="{F6116BD2-FCE3-4DED-A115-6D1A405CF9F6}" type="presOf" srcId="{2F3D4A29-A0C7-4D6C-8E84-66BD22CD2F5F}" destId="{BE7B1126-B8D6-4342-8457-60312A4C96EA}" srcOrd="0" destOrd="0" presId="urn:microsoft.com/office/officeart/2005/8/layout/vList3"/>
    <dgm:cxn modelId="{6718F1D6-DB69-4AE8-8888-79BF0A80BBB8}" type="presOf" srcId="{7F0A868D-BC72-431A-A147-AFCD3D6CD5C9}" destId="{479D16B5-8DA8-4C8F-8C53-9FC10D44117E}" srcOrd="0" destOrd="0" presId="urn:microsoft.com/office/officeart/2005/8/layout/vList3"/>
    <dgm:cxn modelId="{871AACD7-60F6-4A27-B08E-FDFDEE80BB71}" type="presOf" srcId="{B54137E9-F38E-44AA-987F-7EED1EC88239}" destId="{842B6DB2-780B-479A-93F6-916A2C3C0CE7}" srcOrd="0" destOrd="0" presId="urn:microsoft.com/office/officeart/2005/8/layout/vList3"/>
    <dgm:cxn modelId="{BFA012DC-723B-41CD-AC67-BF1671F264E5}" type="presOf" srcId="{670C311F-BB00-4B5F-9628-2BAF5BC7D713}" destId="{17DDA5E7-A296-453C-B22E-16D7DF436E04}" srcOrd="0" destOrd="0" presId="urn:microsoft.com/office/officeart/2005/8/layout/vList3"/>
    <dgm:cxn modelId="{81C7CAF1-390E-4A7E-BBE3-3E868C546EB2}" type="presOf" srcId="{63154794-E0C7-4B62-A243-DE1F4968D97B}" destId="{EC309130-AB00-47AA-88E5-EFF38AA3C14F}" srcOrd="0" destOrd="0" presId="urn:microsoft.com/office/officeart/2005/8/layout/vList3"/>
    <dgm:cxn modelId="{E44E6939-FACD-4F69-B932-1DF3ACE001AE}" type="presParOf" srcId="{BE7B1126-B8D6-4342-8457-60312A4C96EA}" destId="{8C45937D-65C7-42D4-9DE5-1206377FD872}" srcOrd="0" destOrd="0" presId="urn:microsoft.com/office/officeart/2005/8/layout/vList3"/>
    <dgm:cxn modelId="{2E1934E8-4954-4CEF-85CF-7FFFD04B33B8}" type="presParOf" srcId="{8C45937D-65C7-42D4-9DE5-1206377FD872}" destId="{7942F575-A43E-45B0-9800-AD4DDCBA2EBD}" srcOrd="0" destOrd="0" presId="urn:microsoft.com/office/officeart/2005/8/layout/vList3"/>
    <dgm:cxn modelId="{0339A5A3-9218-463E-B1A8-5EC0561864CA}" type="presParOf" srcId="{8C45937D-65C7-42D4-9DE5-1206377FD872}" destId="{842B6DB2-780B-479A-93F6-916A2C3C0CE7}" srcOrd="1" destOrd="0" presId="urn:microsoft.com/office/officeart/2005/8/layout/vList3"/>
    <dgm:cxn modelId="{22E50C6A-F558-463F-A06C-AB3C4AF73393}" type="presParOf" srcId="{BE7B1126-B8D6-4342-8457-60312A4C96EA}" destId="{0A45FA1E-C9F7-4282-9BAB-3C48A802FCE6}" srcOrd="1" destOrd="0" presId="urn:microsoft.com/office/officeart/2005/8/layout/vList3"/>
    <dgm:cxn modelId="{A5FD0F61-CA40-4661-99F3-448A94D95D8D}" type="presParOf" srcId="{BE7B1126-B8D6-4342-8457-60312A4C96EA}" destId="{71B4E737-3A64-4E85-B5C4-B41C2226E337}" srcOrd="2" destOrd="0" presId="urn:microsoft.com/office/officeart/2005/8/layout/vList3"/>
    <dgm:cxn modelId="{943B8479-7CDC-4D66-ADFC-4BD0EC943F57}" type="presParOf" srcId="{71B4E737-3A64-4E85-B5C4-B41C2226E337}" destId="{AACB4B34-B920-43F8-A145-6153CD808008}" srcOrd="0" destOrd="0" presId="urn:microsoft.com/office/officeart/2005/8/layout/vList3"/>
    <dgm:cxn modelId="{FD3B2D29-78C5-432D-93E2-80C3D05A3324}" type="presParOf" srcId="{71B4E737-3A64-4E85-B5C4-B41C2226E337}" destId="{9E3A5DC8-0140-44E1-AF6E-2C9A0D87983B}" srcOrd="1" destOrd="0" presId="urn:microsoft.com/office/officeart/2005/8/layout/vList3"/>
    <dgm:cxn modelId="{721E3211-3AB6-4BE1-AED7-7A68C181A3C1}" type="presParOf" srcId="{BE7B1126-B8D6-4342-8457-60312A4C96EA}" destId="{EC309130-AB00-47AA-88E5-EFF38AA3C14F}" srcOrd="3" destOrd="0" presId="urn:microsoft.com/office/officeart/2005/8/layout/vList3"/>
    <dgm:cxn modelId="{B196BE36-E226-4741-8BAD-86C133215547}" type="presParOf" srcId="{BE7B1126-B8D6-4342-8457-60312A4C96EA}" destId="{18149A87-52E4-4FC1-9B55-7991012F7A16}" srcOrd="4" destOrd="0" presId="urn:microsoft.com/office/officeart/2005/8/layout/vList3"/>
    <dgm:cxn modelId="{D4CD4F50-64D9-40D7-9B72-EF87FEF70838}" type="presParOf" srcId="{18149A87-52E4-4FC1-9B55-7991012F7A16}" destId="{39D982C7-D34F-432B-B9F2-59999BDDC9C0}" srcOrd="0" destOrd="0" presId="urn:microsoft.com/office/officeart/2005/8/layout/vList3"/>
    <dgm:cxn modelId="{C509D90B-C20B-4145-AADF-F9DE476A0B00}" type="presParOf" srcId="{18149A87-52E4-4FC1-9B55-7991012F7A16}" destId="{CC43C6AB-8D5F-452C-A005-7F1D104D5CA4}" srcOrd="1" destOrd="0" presId="urn:microsoft.com/office/officeart/2005/8/layout/vList3"/>
    <dgm:cxn modelId="{BBB73831-CA57-47F3-8957-A312716F22BD}" type="presParOf" srcId="{BE7B1126-B8D6-4342-8457-60312A4C96EA}" destId="{479D16B5-8DA8-4C8F-8C53-9FC10D44117E}" srcOrd="5" destOrd="0" presId="urn:microsoft.com/office/officeart/2005/8/layout/vList3"/>
    <dgm:cxn modelId="{75C614CD-CD4C-4F89-89C9-BD8E407E7F5D}" type="presParOf" srcId="{BE7B1126-B8D6-4342-8457-60312A4C96EA}" destId="{63313682-CD63-4FCC-9DE0-48FF466774FC}" srcOrd="6" destOrd="0" presId="urn:microsoft.com/office/officeart/2005/8/layout/vList3"/>
    <dgm:cxn modelId="{7403086B-2FF1-4958-A5CB-C957389C41E0}" type="presParOf" srcId="{63313682-CD63-4FCC-9DE0-48FF466774FC}" destId="{66A9998C-B03C-4000-A764-1A37BBE8B347}" srcOrd="0" destOrd="0" presId="urn:microsoft.com/office/officeart/2005/8/layout/vList3"/>
    <dgm:cxn modelId="{ED192B44-272B-478E-9146-E907ED55A7EB}" type="presParOf" srcId="{63313682-CD63-4FCC-9DE0-48FF466774FC}" destId="{17DDA5E7-A296-453C-B22E-16D7DF436E04}" srcOrd="1" destOrd="0" presId="urn:microsoft.com/office/officeart/2005/8/layout/vList3"/>
    <dgm:cxn modelId="{5F33A384-8DDD-4021-AE3C-53BF5F09462B}" type="presParOf" srcId="{BE7B1126-B8D6-4342-8457-60312A4C96EA}" destId="{1F4F7D01-B5B6-4A2C-8F4A-874FDAC9A0DF}" srcOrd="7" destOrd="0" presId="urn:microsoft.com/office/officeart/2005/8/layout/vList3"/>
    <dgm:cxn modelId="{AE906AC9-F979-4C1A-9255-D1AC7DA574F4}" type="presParOf" srcId="{BE7B1126-B8D6-4342-8457-60312A4C96EA}" destId="{232749AC-C19F-499A-A5F2-26FBC211A833}" srcOrd="8" destOrd="0" presId="urn:microsoft.com/office/officeart/2005/8/layout/vList3"/>
    <dgm:cxn modelId="{F4FC9605-7B71-40D7-B705-768198371B2B}" type="presParOf" srcId="{232749AC-C19F-499A-A5F2-26FBC211A833}" destId="{B7F53545-1615-4EC4-91E7-460EA1C6E685}" srcOrd="0" destOrd="0" presId="urn:microsoft.com/office/officeart/2005/8/layout/vList3"/>
    <dgm:cxn modelId="{614A440B-C072-4052-900F-3F9B46BEB8A7}"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1" loCatId="list" qsTypeId="urn:microsoft.com/office/officeart/2005/8/quickstyle/3d1#1" qsCatId="3D" csTypeId="urn:microsoft.com/office/officeart/2005/8/colors/colorful5#2"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nl-NL" sz="2000" b="1" kern="1200" noProof="0" dirty="0">
              <a:solidFill>
                <a:prstClr val="black">
                  <a:hueOff val="0"/>
                  <a:satOff val="0"/>
                  <a:lumOff val="0"/>
                  <a:alphaOff val="0"/>
                </a:prstClr>
              </a:solidFill>
              <a:latin typeface="Calibri" panose="020F0502020204030204" pitchFamily="34" charset="0"/>
              <a:ea typeface="+mn-ea"/>
              <a:cs typeface="+mn-cs"/>
            </a:rPr>
            <a:t>Het slechtste van de mens</a:t>
          </a:r>
          <a:endParaRPr lang="en-US" sz="2000" b="1" kern="1200" noProof="0" dirty="0">
            <a:solidFill>
              <a:prstClr val="black">
                <a:hueOff val="0"/>
                <a:satOff val="0"/>
                <a:lumOff val="0"/>
                <a:alphaOff val="0"/>
              </a:prstClr>
            </a:solidFill>
            <a:latin typeface="Calibri" panose="020F0502020204030204" pitchFamily="34" charset="0"/>
            <a:ea typeface="+mn-ea"/>
            <a:cs typeface="+mn-cs"/>
          </a:endParaRP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en-US" sz="2000" b="1" noProof="0" dirty="0" err="1">
              <a:latin typeface="Calibri" panose="020F0502020204030204" pitchFamily="34" charset="0"/>
              <a:ea typeface="Calibri" panose="020F0502020204030204" pitchFamily="34" charset="0"/>
              <a:cs typeface="Calibri" panose="020F0502020204030204" pitchFamily="34" charset="0"/>
            </a:rPr>
            <a:t>Waanzin</a:t>
          </a:r>
          <a:endParaRPr lang="en-US" sz="2000" b="1" noProof="0" dirty="0">
            <a:latin typeface="Calibri" panose="020F0502020204030204" pitchFamily="34" charset="0"/>
            <a:ea typeface="Calibri" panose="020F0502020204030204" pitchFamily="34" charset="0"/>
            <a:cs typeface="Calibri" panose="020F0502020204030204" pitchFamily="34" charset="0"/>
          </a:endParaRPr>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en-US" sz="2000" b="1" noProof="0" dirty="0" err="1">
              <a:latin typeface="Calibri" panose="020F0502020204030204" pitchFamily="34" charset="0"/>
              <a:ea typeface="Calibri" panose="020F0502020204030204" pitchFamily="34" charset="0"/>
              <a:cs typeface="Calibri" panose="020F0502020204030204" pitchFamily="34" charset="0"/>
            </a:rPr>
            <a:t>Zelfvernietiging</a:t>
          </a:r>
          <a:endParaRPr lang="en-US" sz="2000" b="1" noProof="0" dirty="0">
            <a:latin typeface="Calibri" panose="020F0502020204030204" pitchFamily="34" charset="0"/>
            <a:ea typeface="Calibri" panose="020F0502020204030204" pitchFamily="34" charset="0"/>
            <a:cs typeface="Calibri" panose="020F0502020204030204" pitchFamily="34" charset="0"/>
          </a:endParaRPr>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Calibri" panose="020F0502020204030204" pitchFamily="34" charset="0"/>
              <a:ea typeface="+mn-ea"/>
              <a:cs typeface="+mn-cs"/>
            </a:rPr>
            <a:t>Het </a:t>
          </a:r>
          <a:r>
            <a:rPr lang="en-US" sz="2000" b="1" kern="1200" noProof="0" dirty="0" err="1">
              <a:solidFill>
                <a:prstClr val="black">
                  <a:hueOff val="0"/>
                  <a:satOff val="0"/>
                  <a:lumOff val="0"/>
                  <a:alphaOff val="0"/>
                </a:prstClr>
              </a:solidFill>
              <a:latin typeface="Calibri" panose="020F0502020204030204" pitchFamily="34" charset="0"/>
              <a:ea typeface="+mn-ea"/>
              <a:cs typeface="+mn-cs"/>
            </a:rPr>
            <a:t>beste</a:t>
          </a:r>
          <a:r>
            <a:rPr lang="en-US" sz="2000" b="1" kern="1200" noProof="0" dirty="0">
              <a:solidFill>
                <a:prstClr val="black">
                  <a:hueOff val="0"/>
                  <a:satOff val="0"/>
                  <a:lumOff val="0"/>
                  <a:alphaOff val="0"/>
                </a:prstClr>
              </a:solidFill>
              <a:latin typeface="Calibri" panose="020F0502020204030204" pitchFamily="34" charset="0"/>
              <a:ea typeface="+mn-ea"/>
              <a:cs typeface="+mn-cs"/>
            </a:rPr>
            <a:t> van God</a:t>
          </a: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en-US" sz="2000" b="1" noProof="0" dirty="0">
              <a:latin typeface="Calibri" panose="020F0502020204030204" pitchFamily="34" charset="0"/>
              <a:ea typeface="Calibri" panose="020F0502020204030204" pitchFamily="34" charset="0"/>
              <a:cs typeface="Calibri" panose="020F0502020204030204" pitchFamily="34" charset="0"/>
            </a:rPr>
            <a:t>Macht</a:t>
          </a:r>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en-US" sz="2000" b="1" noProof="0" dirty="0" err="1">
              <a:latin typeface="Calibri" panose="020F0502020204030204" pitchFamily="34" charset="0"/>
              <a:ea typeface="Calibri" panose="020F0502020204030204" pitchFamily="34" charset="0"/>
              <a:cs typeface="Calibri" panose="020F0502020204030204" pitchFamily="34" charset="0"/>
            </a:rPr>
            <a:t>Vergeving</a:t>
          </a:r>
          <a:endParaRPr lang="en-US" sz="2000" b="1" noProof="0" dirty="0">
            <a:latin typeface="Calibri" panose="020F0502020204030204" pitchFamily="34" charset="0"/>
            <a:ea typeface="Calibri" panose="020F0502020204030204" pitchFamily="34" charset="0"/>
            <a:cs typeface="Calibri" panose="020F0502020204030204" pitchFamily="34" charset="0"/>
          </a:endParaRPr>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en-US" sz="2000" b="1" noProof="0" dirty="0" err="1">
              <a:latin typeface="Calibri" panose="020F0502020204030204" pitchFamily="34" charset="0"/>
              <a:ea typeface="Calibri" panose="020F0502020204030204" pitchFamily="34" charset="0"/>
              <a:cs typeface="Calibri" panose="020F0502020204030204" pitchFamily="34" charset="0"/>
            </a:rPr>
            <a:t>Verderf</a:t>
          </a:r>
          <a:endParaRPr lang="en-US" sz="2000" b="1" noProof="0" dirty="0">
            <a:latin typeface="Calibri" panose="020F0502020204030204" pitchFamily="34" charset="0"/>
            <a:ea typeface="Calibri" panose="020F0502020204030204" pitchFamily="34" charset="0"/>
            <a:cs typeface="Calibri" panose="020F0502020204030204" pitchFamily="34" charset="0"/>
          </a:endParaRPr>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en-US" sz="2000" b="1" noProof="0" dirty="0" err="1">
              <a:latin typeface="Calibri" panose="020F0502020204030204" pitchFamily="34" charset="0"/>
              <a:ea typeface="Calibri" panose="020F0502020204030204" pitchFamily="34" charset="0"/>
              <a:cs typeface="Calibri" panose="020F0502020204030204" pitchFamily="34" charset="0"/>
            </a:rPr>
            <a:t>Verlossing</a:t>
          </a:r>
          <a:endParaRPr lang="en-US" sz="2000" b="1" noProof="0" dirty="0">
            <a:latin typeface="Calibri" panose="020F0502020204030204" pitchFamily="34" charset="0"/>
            <a:ea typeface="Calibri" panose="020F0502020204030204" pitchFamily="34" charset="0"/>
            <a:cs typeface="Calibri" panose="020F0502020204030204" pitchFamily="34" charset="0"/>
          </a:endParaRPr>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en-US" sz="2000" b="1" noProof="0" dirty="0" err="1">
              <a:latin typeface="Calibri" panose="020F0502020204030204" pitchFamily="34" charset="0"/>
              <a:ea typeface="Calibri" panose="020F0502020204030204" pitchFamily="34" charset="0"/>
              <a:cs typeface="Calibri" panose="020F0502020204030204" pitchFamily="34" charset="0"/>
            </a:rPr>
            <a:t>Afwijzing</a:t>
          </a:r>
          <a:endParaRPr lang="en-US" sz="2000" b="1" noProof="0" dirty="0">
            <a:latin typeface="Calibri" panose="020F0502020204030204" pitchFamily="34" charset="0"/>
            <a:ea typeface="Calibri" panose="020F0502020204030204" pitchFamily="34" charset="0"/>
            <a:cs typeface="Calibri" panose="020F0502020204030204" pitchFamily="34" charset="0"/>
          </a:endParaRPr>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en-US" sz="2000" b="1" noProof="0" dirty="0" err="1">
              <a:latin typeface="Calibri" panose="020F0502020204030204" pitchFamily="34" charset="0"/>
              <a:ea typeface="Calibri" panose="020F0502020204030204" pitchFamily="34" charset="0"/>
              <a:cs typeface="Calibri" panose="020F0502020204030204" pitchFamily="34" charset="0"/>
            </a:rPr>
            <a:t>Acceptatie</a:t>
          </a:r>
          <a:endParaRPr lang="en-US" sz="2000" b="1" noProof="0" dirty="0">
            <a:latin typeface="Calibri" panose="020F0502020204030204" pitchFamily="34" charset="0"/>
            <a:ea typeface="Calibri" panose="020F0502020204030204" pitchFamily="34" charset="0"/>
            <a:cs typeface="Calibri" panose="020F0502020204030204" pitchFamily="34" charset="0"/>
          </a:endParaRPr>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4"/>
                <a:alphaOff val="0"/>
                <a:satMod val="103000"/>
                <a:lumMod val="102000"/>
                <a:tint val="94000"/>
              </a:srgbClr>
            </a:gs>
            <a:gs pos="50000">
              <a:srgbClr val="8D30F4">
                <a:hueOff val="3691835"/>
                <a:satOff val="10092"/>
                <a:lumOff val="-17254"/>
                <a:alphaOff val="0"/>
                <a:satMod val="110000"/>
                <a:lumMod val="100000"/>
                <a:shade val="100000"/>
              </a:srgbClr>
            </a:gs>
            <a:gs pos="100000">
              <a:srgbClr val="8D30F4">
                <a:hueOff val="3691835"/>
                <a:satOff val="10092"/>
                <a:lumOff val="-17254"/>
                <a:alphaOff val="0"/>
                <a:lumMod val="99000"/>
                <a:satMod val="120000"/>
                <a:shade val="78000"/>
              </a:srgbClr>
            </a:gs>
          </a:gsLst>
          <a:lin ang="5400000" scaled="0"/>
        </a:gradFill>
        <a:ln w="12700" cap="flat" cmpd="sng" algn="ctr">
          <a:solidFill>
            <a:srgbClr val="8D30F4">
              <a:hueOff val="3691835"/>
              <a:satOff val="10092"/>
              <a:lumOff val="-17254"/>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1"/>
    <dgm:cxn modelId="{59FB570C-6E5A-4121-958A-8689298B5684}" type="presOf" srcId="{C8BD9CEB-EFCF-4E2F-893C-E8EE27DDA67B}" destId="{B270BD0E-C5B1-4DEA-B35C-22949A1BB124}" srcOrd="0" destOrd="0" presId="urn:microsoft.com/office/officeart/2008/layout/SquareAccentList#1"/>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1"/>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1"/>
    <dgm:cxn modelId="{2D5C6F82-B26F-4FB1-90BA-41C047FA7B6E}" type="presOf" srcId="{79BE9C0E-2192-4DA7-9658-C6C236F6C811}" destId="{B27D8779-5EB0-4067-9185-686BE8D30EAF}" srcOrd="0" destOrd="0" presId="urn:microsoft.com/office/officeart/2008/layout/SquareAccentList#1"/>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1"/>
    <dgm:cxn modelId="{39F56AA6-C39B-41D1-8096-FF47427E340E}" type="presOf" srcId="{F4A99B15-EF57-4BC7-8B1D-9DA47AC513FF}" destId="{03A699E0-4414-4A67-A2ED-2C550AF981F1}" srcOrd="0" destOrd="0" presId="urn:microsoft.com/office/officeart/2008/layout/SquareAccentList#1"/>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1"/>
    <dgm:cxn modelId="{21C8DEC2-16DB-49DA-B239-9B9D8FBB2F55}" type="presOf" srcId="{3BEC8949-EAFE-46EF-95A2-6F3F9F462586}" destId="{CFF59817-725B-4CB9-8AC8-8031D8BBA798}" srcOrd="0" destOrd="0" presId="urn:microsoft.com/office/officeart/2008/layout/SquareAccentList#1"/>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1"/>
    <dgm:cxn modelId="{6C4992D8-32E3-4126-9C96-B40807598FE3}" type="presOf" srcId="{1B34DE7A-70C0-4A99-9ACF-85686559C689}" destId="{7874D64D-EFC1-45D8-8781-FC41040FE639}" srcOrd="0" destOrd="0" presId="urn:microsoft.com/office/officeart/2008/layout/SquareAccentList#1"/>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1"/>
    <dgm:cxn modelId="{187B6D7B-B260-44FF-8A53-10040E1D5265}" type="presParOf" srcId="{E441E500-9C25-4569-BF7F-27C42D296DF4}" destId="{B7ADA198-2489-4D18-B659-AC74CC398C41}" srcOrd="0" destOrd="0" presId="urn:microsoft.com/office/officeart/2008/layout/SquareAccentList#1"/>
    <dgm:cxn modelId="{80C11BFA-6D30-46C3-821A-A92CF9C54B6C}" type="presParOf" srcId="{B7ADA198-2489-4D18-B659-AC74CC398C41}" destId="{70BB5423-44C2-4264-A302-7EF7C470D129}" srcOrd="0" destOrd="0" presId="urn:microsoft.com/office/officeart/2008/layout/SquareAccentList#1"/>
    <dgm:cxn modelId="{48A11216-A4B1-4842-94F1-CB7BE8C8B85A}" type="presParOf" srcId="{B7ADA198-2489-4D18-B659-AC74CC398C41}" destId="{25054C57-80EB-438A-B34F-C43C140D9487}" srcOrd="1" destOrd="0" presId="urn:microsoft.com/office/officeart/2008/layout/SquareAccentList#1"/>
    <dgm:cxn modelId="{9631F8E8-8A3A-4781-B203-744FB4BEE4B7}" type="presParOf" srcId="{B7ADA198-2489-4D18-B659-AC74CC398C41}" destId="{03A699E0-4414-4A67-A2ED-2C550AF981F1}" srcOrd="2" destOrd="0" presId="urn:microsoft.com/office/officeart/2008/layout/SquareAccentList#1"/>
    <dgm:cxn modelId="{5CD5DDA6-523D-42D9-BFA0-A7A5BCF335AC}" type="presParOf" srcId="{E441E500-9C25-4569-BF7F-27C42D296DF4}" destId="{DB7CCD86-68D1-4379-9280-C7CA872A3658}" srcOrd="1" destOrd="0" presId="urn:microsoft.com/office/officeart/2008/layout/SquareAccentList#1"/>
    <dgm:cxn modelId="{D5719CEA-A46F-4031-B9AE-F172CB779140}" type="presParOf" srcId="{DB7CCD86-68D1-4379-9280-C7CA872A3658}" destId="{C0EB8737-2D73-497C-930D-1EAAC2268A76}" srcOrd="0" destOrd="0" presId="urn:microsoft.com/office/officeart/2008/layout/SquareAccentList#1"/>
    <dgm:cxn modelId="{B89B6AAB-A69B-42DA-9FED-5F11E2BA77BD}" type="presParOf" srcId="{C0EB8737-2D73-497C-930D-1EAAC2268A76}" destId="{E7F4D5B1-82DC-4F0B-ACA5-D713CF6E241B}" srcOrd="0" destOrd="0" presId="urn:microsoft.com/office/officeart/2008/layout/SquareAccentList#1"/>
    <dgm:cxn modelId="{CE77D55C-C94E-42D7-A95E-2E445EADF28B}" type="presParOf" srcId="{C0EB8737-2D73-497C-930D-1EAAC2268A76}" destId="{4355E25E-6589-42EB-8782-7DD0B8C5DA7C}" srcOrd="1" destOrd="0" presId="urn:microsoft.com/office/officeart/2008/layout/SquareAccentList#1"/>
    <dgm:cxn modelId="{107C0E46-6704-4A27-B568-CF807AAF9C13}" type="presParOf" srcId="{DB7CCD86-68D1-4379-9280-C7CA872A3658}" destId="{1A6F462E-62B6-4702-A5CE-818373E612FF}" srcOrd="1" destOrd="0" presId="urn:microsoft.com/office/officeart/2008/layout/SquareAccentList#1"/>
    <dgm:cxn modelId="{0838C2BE-B9B4-418E-BF24-A13109B00F55}" type="presParOf" srcId="{1A6F462E-62B6-4702-A5CE-818373E612FF}" destId="{624BCA84-C5C0-415E-B6C0-97F62AE55C75}" srcOrd="0" destOrd="0" presId="urn:microsoft.com/office/officeart/2008/layout/SquareAccentList#1"/>
    <dgm:cxn modelId="{B06095E9-7A64-4A81-807A-A6667753432D}" type="presParOf" srcId="{1A6F462E-62B6-4702-A5CE-818373E612FF}" destId="{7874D64D-EFC1-45D8-8781-FC41040FE639}" srcOrd="1" destOrd="0" presId="urn:microsoft.com/office/officeart/2008/layout/SquareAccentList#1"/>
    <dgm:cxn modelId="{6BCE22AE-6D62-46C7-AE36-89BFCA2BC86F}" type="presParOf" srcId="{DB7CCD86-68D1-4379-9280-C7CA872A3658}" destId="{CB6ED10A-3A17-4660-9648-85462EBC4C42}" srcOrd="2" destOrd="0" presId="urn:microsoft.com/office/officeart/2008/layout/SquareAccentList#1"/>
    <dgm:cxn modelId="{532AD3DA-CCE0-4EE0-9FA9-45E57BE5BA3B}" type="presParOf" srcId="{CB6ED10A-3A17-4660-9648-85462EBC4C42}" destId="{64D44CB1-1FF9-4750-A98F-13AC660D37EC}" srcOrd="0" destOrd="0" presId="urn:microsoft.com/office/officeart/2008/layout/SquareAccentList#1"/>
    <dgm:cxn modelId="{967A85FA-E9C9-4B7F-B7B1-35CA1E5547FE}" type="presParOf" srcId="{CB6ED10A-3A17-4660-9648-85462EBC4C42}" destId="{B27D8779-5EB0-4067-9185-686BE8D30EAF}" srcOrd="1" destOrd="0" presId="urn:microsoft.com/office/officeart/2008/layout/SquareAccentList#1"/>
    <dgm:cxn modelId="{FC02F955-EABD-40EA-8F72-07C1ADE53D6C}" type="presParOf" srcId="{DB7CCD86-68D1-4379-9280-C7CA872A3658}" destId="{96EDDBBC-801A-4CD1-9CAB-DA86EAB2FAA6}" srcOrd="3" destOrd="0" presId="urn:microsoft.com/office/officeart/2008/layout/SquareAccentList#1"/>
    <dgm:cxn modelId="{2A6372E5-72BF-4C24-BA74-811C089E1862}" type="presParOf" srcId="{96EDDBBC-801A-4CD1-9CAB-DA86EAB2FAA6}" destId="{6CEFD66E-15EA-4CD8-AE74-B025AB01603D}" srcOrd="0" destOrd="0" presId="urn:microsoft.com/office/officeart/2008/layout/SquareAccentList#1"/>
    <dgm:cxn modelId="{7C0BE9C2-5F8D-4214-9107-64AF2C4474AD}" type="presParOf" srcId="{96EDDBBC-801A-4CD1-9CAB-DA86EAB2FAA6}" destId="{02C810CF-DF91-406E-8049-7EEBFBD90EA0}" srcOrd="1" destOrd="0" presId="urn:microsoft.com/office/officeart/2008/layout/SquareAccentList#1"/>
    <dgm:cxn modelId="{EE7BD97C-F2A1-4674-98F2-9F7BE081F936}" type="presParOf" srcId="{CFF59817-725B-4CB9-8AC8-8031D8BBA798}" destId="{A8120B85-7836-405E-8B90-7B20278EA7FF}" srcOrd="1" destOrd="0" presId="urn:microsoft.com/office/officeart/2008/layout/SquareAccentList#1"/>
    <dgm:cxn modelId="{F94DD272-8F15-4B57-AFE6-EDB6C781F4A7}" type="presParOf" srcId="{A8120B85-7836-405E-8B90-7B20278EA7FF}" destId="{F0A10BFA-3221-478F-90CB-0693FCCF5886}" srcOrd="0" destOrd="0" presId="urn:microsoft.com/office/officeart/2008/layout/SquareAccentList#1"/>
    <dgm:cxn modelId="{5A7BEDF3-6140-4C7A-89E2-1220FE0D04F3}" type="presParOf" srcId="{F0A10BFA-3221-478F-90CB-0693FCCF5886}" destId="{CB2A4995-A82B-416F-B79D-8E1A18C51C4A}" srcOrd="0" destOrd="0" presId="urn:microsoft.com/office/officeart/2008/layout/SquareAccentList#1"/>
    <dgm:cxn modelId="{137FAD2C-7D09-4C6C-8946-51DD2C042D7C}" type="presParOf" srcId="{F0A10BFA-3221-478F-90CB-0693FCCF5886}" destId="{0E56CA16-32BB-49FB-9DE5-A02DCEC73B4A}" srcOrd="1" destOrd="0" presId="urn:microsoft.com/office/officeart/2008/layout/SquareAccentList#1"/>
    <dgm:cxn modelId="{D19F1A9F-57BC-4946-84F6-8732759A2800}" type="presParOf" srcId="{F0A10BFA-3221-478F-90CB-0693FCCF5886}" destId="{E84B4CEB-B787-4526-BAA1-E839B6A035AE}" srcOrd="2" destOrd="0" presId="urn:microsoft.com/office/officeart/2008/layout/SquareAccentList#1"/>
    <dgm:cxn modelId="{98AA484D-3AEC-45AB-803E-4B862096DCBF}" type="presParOf" srcId="{A8120B85-7836-405E-8B90-7B20278EA7FF}" destId="{B0A9248E-A428-442C-B5A1-62A6F285C9FD}" srcOrd="1" destOrd="0" presId="urn:microsoft.com/office/officeart/2008/layout/SquareAccentList#1"/>
    <dgm:cxn modelId="{4C2E5F38-8F7D-4249-9DE8-A1713B7CC214}" type="presParOf" srcId="{B0A9248E-A428-442C-B5A1-62A6F285C9FD}" destId="{5CFD78B0-904E-417A-A142-38C583CF32A3}" srcOrd="0" destOrd="0" presId="urn:microsoft.com/office/officeart/2008/layout/SquareAccentList#1"/>
    <dgm:cxn modelId="{DE0EE9A6-0F59-4ABE-8C02-8AE581E9CABD}" type="presParOf" srcId="{5CFD78B0-904E-417A-A142-38C583CF32A3}" destId="{7583F063-1618-47DD-A04B-F94D883543E6}" srcOrd="0" destOrd="0" presId="urn:microsoft.com/office/officeart/2008/layout/SquareAccentList#1"/>
    <dgm:cxn modelId="{DDBB543C-0DD9-4BB2-82BB-368D130F8C3B}" type="presParOf" srcId="{5CFD78B0-904E-417A-A142-38C583CF32A3}" destId="{A34ED567-9FC9-480B-8EBA-D46A8A65E250}" srcOrd="1" destOrd="0" presId="urn:microsoft.com/office/officeart/2008/layout/SquareAccentList#1"/>
    <dgm:cxn modelId="{D30DFE75-DEE3-4BF1-ACFE-0CAFDD9339D4}" type="presParOf" srcId="{B0A9248E-A428-442C-B5A1-62A6F285C9FD}" destId="{FF68655D-A2B2-44CF-BE75-6B92B9B31E5C}" srcOrd="1" destOrd="0" presId="urn:microsoft.com/office/officeart/2008/layout/SquareAccentList#1"/>
    <dgm:cxn modelId="{F595F6E5-8CE5-437F-A2D3-80BA1BDD0F6B}" type="presParOf" srcId="{FF68655D-A2B2-44CF-BE75-6B92B9B31E5C}" destId="{5221AC91-1EF6-4389-88EE-440942929C89}" srcOrd="0" destOrd="0" presId="urn:microsoft.com/office/officeart/2008/layout/SquareAccentList#1"/>
    <dgm:cxn modelId="{4E7228D9-505E-456B-B4F9-105686FD5855}" type="presParOf" srcId="{FF68655D-A2B2-44CF-BE75-6B92B9B31E5C}" destId="{E1366680-1A73-4EC1-BE0E-97E7C81770C8}" srcOrd="1" destOrd="0" presId="urn:microsoft.com/office/officeart/2008/layout/SquareAccentList#1"/>
    <dgm:cxn modelId="{D74C57F4-F39D-43F2-A301-2DFB056A2482}" type="presParOf" srcId="{B0A9248E-A428-442C-B5A1-62A6F285C9FD}" destId="{FD1F1E69-44E6-4755-B344-AF9EED519944}" srcOrd="2" destOrd="0" presId="urn:microsoft.com/office/officeart/2008/layout/SquareAccentList#1"/>
    <dgm:cxn modelId="{3C5C53A5-BDD4-41AA-9B89-77851FE5A4E9}" type="presParOf" srcId="{FD1F1E69-44E6-4755-B344-AF9EED519944}" destId="{BC6AC961-8476-45B7-BC8A-0ABB721B8675}" srcOrd="0" destOrd="0" presId="urn:microsoft.com/office/officeart/2008/layout/SquareAccentList#1"/>
    <dgm:cxn modelId="{2B4A14D6-A163-4390-87C1-B3D2DCFFDB1E}" type="presParOf" srcId="{FD1F1E69-44E6-4755-B344-AF9EED519944}" destId="{5AA1E779-013C-4C52-9034-8AECFD733C92}" srcOrd="1" destOrd="0" presId="urn:microsoft.com/office/officeart/2008/layout/SquareAccentList#1"/>
    <dgm:cxn modelId="{3B771C76-D0F8-49C8-ABFE-4FF231F54C8D}" type="presParOf" srcId="{B0A9248E-A428-442C-B5A1-62A6F285C9FD}" destId="{AAF09079-1437-40DB-AB04-5E55D69AA6E8}" srcOrd="3" destOrd="0" presId="urn:microsoft.com/office/officeart/2008/layout/SquareAccentList#1"/>
    <dgm:cxn modelId="{A304EFCC-BAC1-4278-B7C7-EAD038122392}" type="presParOf" srcId="{AAF09079-1437-40DB-AB04-5E55D69AA6E8}" destId="{0D8C232F-F28D-400E-BD44-3E5B1752609C}" srcOrd="0" destOrd="0" presId="urn:microsoft.com/office/officeart/2008/layout/SquareAccentList#1"/>
    <dgm:cxn modelId="{05C162FD-EEFC-4175-BCD5-8376B8FA7647}" type="presParOf" srcId="{AAF09079-1437-40DB-AB04-5E55D69AA6E8}" destId="{B270BD0E-C5B1-4DEA-B35C-22949A1BB124}" srcOrd="1" destOrd="0" presId="urn:microsoft.com/office/officeart/2008/layout/SquareAccen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a:t>
          </a:r>
          <a:r>
            <a:rPr lang="en-US" sz="2000" b="1" kern="1200" noProof="0"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wijsheid</a:t>
          </a:r>
          <a:r>
            <a:rPr lang="en-US"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van God</a:t>
          </a:r>
          <a:endParaRPr lang="en-US" sz="20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waanzin van het kruis</a:t>
          </a:r>
          <a:endParaRPr lang="en-US" sz="20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a:t>
          </a:r>
          <a:r>
            <a:rPr lang="en-US" sz="2000" b="1" kern="1200" noProof="0"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kracht</a:t>
          </a:r>
          <a:r>
            <a:rPr lang="en-US"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van God</a:t>
          </a:r>
          <a:endParaRPr lang="en-US" sz="20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boodschap van het kruis</a:t>
          </a:r>
          <a:endParaRPr lang="en-US" sz="20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dwaasheid en zwakte van God</a:t>
          </a:r>
          <a:endParaRPr lang="en-US" sz="2000" kern="1200" noProof="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0960" rIns="113792" bIns="60960" numCol="1" spcCol="1270" anchor="ctr" anchorCtr="0">
          <a:noAutofit/>
        </a:bodyPr>
        <a:lstStyle/>
        <a:p>
          <a:pPr marL="0" lvl="0" indent="0" algn="ctr" defTabSz="711200">
            <a:lnSpc>
              <a:spcPct val="100000"/>
            </a:lnSpc>
            <a:spcBef>
              <a:spcPct val="0"/>
            </a:spcBef>
            <a:spcAft>
              <a:spcPct val="35000"/>
            </a:spcAft>
            <a:buNone/>
          </a:pPr>
          <a:r>
            <a:rPr lang="en-US" sz="1600" b="1" kern="1200" noProof="0" dirty="0">
              <a:latin typeface="Calibri" panose="020F0502020204030204" pitchFamily="34" charset="0"/>
              <a:ea typeface="Calibri" panose="020F0502020204030204" pitchFamily="34" charset="0"/>
              <a:cs typeface="Calibri" panose="020F0502020204030204" pitchFamily="34" charset="0"/>
            </a:rPr>
            <a:t>“</a:t>
          </a:r>
          <a:r>
            <a:rPr lang="nl-NL" sz="1600" b="1" kern="1200" noProof="0" dirty="0">
              <a:latin typeface="Calibri" panose="020F0502020204030204" pitchFamily="34" charset="0"/>
              <a:ea typeface="Calibri" panose="020F0502020204030204" pitchFamily="34" charset="0"/>
              <a:cs typeface="Calibri" panose="020F0502020204030204" pitchFamily="34" charset="0"/>
            </a:rPr>
            <a:t>De boodschap van het kruis is dwaasheid </a:t>
          </a:r>
          <a:r>
            <a:rPr lang="nl-NL" sz="1600" b="1"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voor degenen die verloren gaan</a:t>
          </a:r>
          <a:r>
            <a:rPr lang="en-US" sz="1600" b="1"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600" b="1" kern="1200" noProof="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600" b="1" kern="1200" noProof="0" dirty="0">
              <a:latin typeface="Calibri" panose="020F0502020204030204" pitchFamily="34" charset="0"/>
              <a:ea typeface="Calibri" panose="020F0502020204030204" pitchFamily="34" charset="0"/>
              <a:cs typeface="Calibri" panose="020F0502020204030204" pitchFamily="34" charset="0"/>
            </a:rPr>
            <a:t>(1 </a:t>
          </a:r>
          <a:r>
            <a:rPr lang="en-US" sz="1600" b="1" kern="1200" noProof="0" dirty="0" err="1">
              <a:latin typeface="Calibri" panose="020F0502020204030204" pitchFamily="34" charset="0"/>
              <a:ea typeface="Calibri" panose="020F0502020204030204" pitchFamily="34" charset="0"/>
              <a:cs typeface="Calibri" panose="020F0502020204030204" pitchFamily="34" charset="0"/>
            </a:rPr>
            <a:t>Korintiërs</a:t>
          </a:r>
          <a:r>
            <a:rPr lang="en-US" sz="1600" b="1" kern="1200" noProof="0" dirty="0">
              <a:latin typeface="Calibri" panose="020F0502020204030204" pitchFamily="34" charset="0"/>
              <a:ea typeface="Calibri" panose="020F0502020204030204" pitchFamily="34" charset="0"/>
              <a:cs typeface="Calibri" panose="020F0502020204030204" pitchFamily="34" charset="0"/>
            </a:rPr>
            <a:t> 1:18)</a:t>
          </a:r>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100000"/>
            </a:lnSpc>
            <a:spcBef>
              <a:spcPct val="0"/>
            </a:spcBef>
            <a:spcAft>
              <a:spcPct val="35000"/>
            </a:spcAft>
            <a:buNone/>
          </a:pPr>
          <a:r>
            <a:rPr lang="en-US" sz="1800" b="1" kern="1200" noProof="0" dirty="0">
              <a:latin typeface="Calibri" panose="020F0502020204030204" pitchFamily="34" charset="0"/>
              <a:ea typeface="Calibri" panose="020F0502020204030204" pitchFamily="34" charset="0"/>
              <a:cs typeface="Calibri" panose="020F0502020204030204" pitchFamily="34" charset="0"/>
            </a:rPr>
            <a:t>“</a:t>
          </a:r>
          <a:r>
            <a:rPr lang="nl-NL" sz="1600" b="1" kern="1200" noProof="0" dirty="0">
              <a:latin typeface="Calibri" panose="020F0502020204030204" pitchFamily="34" charset="0"/>
              <a:ea typeface="Calibri" panose="020F0502020204030204" pitchFamily="34" charset="0"/>
              <a:cs typeface="Calibri" panose="020F0502020204030204" pitchFamily="34" charset="0"/>
            </a:rPr>
            <a:t>Het behaagde God door de dwaasheid van het prediken om hen te redden die geloven</a:t>
          </a:r>
          <a:r>
            <a:rPr lang="en-US" sz="1600" b="1" kern="1200" noProof="0" dirty="0">
              <a:latin typeface="Calibri" panose="020F0502020204030204" pitchFamily="34" charset="0"/>
              <a:ea typeface="Calibri" panose="020F0502020204030204" pitchFamily="34" charset="0"/>
              <a:cs typeface="Calibri" panose="020F0502020204030204" pitchFamily="34" charset="0"/>
            </a:rPr>
            <a:t>” (1 Kor. 1:21)</a:t>
          </a:r>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1230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0960" rIns="113792" bIns="60960" numCol="1" spcCol="1270" anchor="ctr" anchorCtr="0">
          <a:noAutofit/>
        </a:bodyPr>
        <a:lstStyle/>
        <a:p>
          <a:pPr marL="0" lvl="0" indent="0" algn="ctr" defTabSz="711200">
            <a:lnSpc>
              <a:spcPct val="100000"/>
            </a:lnSpc>
            <a:spcBef>
              <a:spcPct val="0"/>
            </a:spcBef>
            <a:spcAft>
              <a:spcPct val="35000"/>
            </a:spcAft>
            <a:buNone/>
          </a:pPr>
          <a:r>
            <a:rPr lang="en-US" sz="1600" b="1" kern="1200" noProof="0" dirty="0">
              <a:latin typeface="Calibri" panose="020F0502020204030204" pitchFamily="34" charset="0"/>
              <a:ea typeface="Calibri" panose="020F0502020204030204" pitchFamily="34" charset="0"/>
              <a:cs typeface="Calibri" panose="020F0502020204030204" pitchFamily="34" charset="0"/>
            </a:rPr>
            <a:t>“</a:t>
          </a:r>
          <a:r>
            <a:rPr lang="nl-NL" sz="1600" b="1" kern="1200" noProof="0" dirty="0">
              <a:latin typeface="Calibri" panose="020F0502020204030204" pitchFamily="34" charset="0"/>
              <a:ea typeface="Calibri" panose="020F0502020204030204" pitchFamily="34" charset="0"/>
              <a:cs typeface="Calibri" panose="020F0502020204030204" pitchFamily="34" charset="0"/>
            </a:rPr>
            <a:t>Christus gekruisigd, [...] dwaasheid voor de heidenen</a:t>
          </a:r>
          <a:r>
            <a:rPr lang="en-US" sz="1600" b="1" kern="1200" noProof="0" dirty="0">
              <a:latin typeface="Calibri" panose="020F0502020204030204" pitchFamily="34" charset="0"/>
              <a:ea typeface="Calibri" panose="020F0502020204030204" pitchFamily="34" charset="0"/>
              <a:cs typeface="Calibri" panose="020F0502020204030204" pitchFamily="34" charset="0"/>
            </a:rPr>
            <a:t>” (1 Kor. 1:23)</a:t>
          </a:r>
        </a:p>
      </dsp:txBody>
      <dsp:txXfrm rot="10800000">
        <a:off x="135813" y="1412302"/>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0960" rIns="113792" bIns="60960" numCol="1" spcCol="1270" anchor="ctr" anchorCtr="0">
          <a:noAutofit/>
        </a:bodyPr>
        <a:lstStyle/>
        <a:p>
          <a:pPr marL="0" lvl="0" indent="0" algn="ctr" defTabSz="711200">
            <a:lnSpc>
              <a:spcPct val="100000"/>
            </a:lnSpc>
            <a:spcBef>
              <a:spcPct val="0"/>
            </a:spcBef>
            <a:spcAft>
              <a:spcPct val="35000"/>
            </a:spcAft>
            <a:buNone/>
          </a:pPr>
          <a:r>
            <a:rPr lang="en-US" sz="1600" b="1" kern="1200" noProof="0" dirty="0">
              <a:latin typeface="Calibri" panose="020F0502020204030204" pitchFamily="34" charset="0"/>
              <a:ea typeface="Calibri" panose="020F0502020204030204" pitchFamily="34" charset="0"/>
              <a:cs typeface="Calibri" panose="020F0502020204030204" pitchFamily="34" charset="0"/>
            </a:rPr>
            <a:t>“</a:t>
          </a:r>
          <a:r>
            <a:rPr lang="nl-NL" sz="1600" b="1" kern="1200" noProof="0" dirty="0">
              <a:latin typeface="Calibri" panose="020F0502020204030204" pitchFamily="34" charset="0"/>
              <a:ea typeface="Calibri" panose="020F0502020204030204" pitchFamily="34" charset="0"/>
              <a:cs typeface="Calibri" panose="020F0502020204030204" pitchFamily="34" charset="0"/>
            </a:rPr>
            <a:t>Voor de natuurlijke mens [...] zijn de dingen van de Geest van God [...] dwaasheid</a:t>
          </a:r>
          <a:r>
            <a:rPr lang="en-US" sz="1600" b="1" kern="1200" noProof="0" dirty="0">
              <a:latin typeface="Calibri" panose="020F0502020204030204" pitchFamily="34" charset="0"/>
              <a:ea typeface="Calibri" panose="020F0502020204030204" pitchFamily="34" charset="0"/>
              <a:cs typeface="Calibri" panose="020F0502020204030204" pitchFamily="34" charset="0"/>
            </a:rPr>
            <a:t>” (1 Kor. 2:14)</a:t>
          </a:r>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0960" rIns="113792" bIns="60960" numCol="1" spcCol="1270" anchor="ctr" anchorCtr="0">
          <a:noAutofit/>
        </a:bodyPr>
        <a:lstStyle/>
        <a:p>
          <a:pPr marL="0" lvl="0" indent="0" algn="ctr" defTabSz="711200">
            <a:lnSpc>
              <a:spcPct val="100000"/>
            </a:lnSpc>
            <a:spcBef>
              <a:spcPct val="0"/>
            </a:spcBef>
            <a:spcAft>
              <a:spcPct val="35000"/>
            </a:spcAft>
            <a:buNone/>
          </a:pPr>
          <a:r>
            <a:rPr lang="en-US" sz="1600" b="1" kern="1200" noProof="0" dirty="0">
              <a:latin typeface="Calibri" panose="020F0502020204030204" pitchFamily="34" charset="0"/>
              <a:ea typeface="Calibri" panose="020F0502020204030204" pitchFamily="34" charset="0"/>
              <a:cs typeface="Calibri" panose="020F0502020204030204" pitchFamily="34" charset="0"/>
            </a:rPr>
            <a:t>“</a:t>
          </a:r>
          <a:r>
            <a:rPr lang="nl-NL" sz="1600" b="1" kern="1200" noProof="0" dirty="0">
              <a:latin typeface="Calibri" panose="020F0502020204030204" pitchFamily="34" charset="0"/>
              <a:ea typeface="Calibri" panose="020F0502020204030204" pitchFamily="34" charset="0"/>
              <a:cs typeface="Calibri" panose="020F0502020204030204" pitchFamily="34" charset="0"/>
            </a:rPr>
            <a:t>Want de wijsheid van deze wereld is dwaasheid in Gods ogen</a:t>
          </a:r>
          <a:r>
            <a:rPr lang="en-US" sz="1600" b="1" kern="1200" noProof="0" dirty="0">
              <a:latin typeface="Calibri" panose="020F0502020204030204" pitchFamily="34" charset="0"/>
              <a:ea typeface="Calibri" panose="020F0502020204030204" pitchFamily="34" charset="0"/>
              <a:cs typeface="Calibri" panose="020F0502020204030204" pitchFamily="34" charset="0"/>
            </a:rPr>
            <a:t>” (1 </a:t>
          </a:r>
          <a:r>
            <a:rPr lang="en-US" sz="1600" b="1" kern="1200" noProof="0" dirty="0" err="1">
              <a:latin typeface="Calibri" panose="020F0502020204030204" pitchFamily="34" charset="0"/>
              <a:ea typeface="Calibri" panose="020F0502020204030204" pitchFamily="34" charset="0"/>
              <a:cs typeface="Calibri" panose="020F0502020204030204" pitchFamily="34" charset="0"/>
            </a:rPr>
            <a:t>Korintiërs</a:t>
          </a:r>
          <a:r>
            <a:rPr lang="en-US" sz="1600" b="1" kern="1200" noProof="0" dirty="0">
              <a:latin typeface="Calibri" panose="020F0502020204030204" pitchFamily="34" charset="0"/>
              <a:ea typeface="Calibri" panose="020F0502020204030204" pitchFamily="34" charset="0"/>
              <a:cs typeface="Calibri" panose="020F0502020204030204" pitchFamily="34" charset="0"/>
            </a:rPr>
            <a:t> 3:19)</a:t>
          </a:r>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883606" y="536861"/>
          <a:ext cx="2540229" cy="298850"/>
        </a:xfrm>
        <a:prstGeom prst="rect">
          <a:avLst/>
        </a:prstGeom>
        <a:gradFill rotWithShape="0">
          <a:gsLst>
            <a:gs pos="0">
              <a:srgbClr val="8D30F4">
                <a:hueOff val="3691835"/>
                <a:satOff val="10092"/>
                <a:lumOff val="-17254"/>
                <a:alphaOff val="0"/>
                <a:satMod val="103000"/>
                <a:lumMod val="102000"/>
                <a:tint val="94000"/>
              </a:srgbClr>
            </a:gs>
            <a:gs pos="50000">
              <a:srgbClr val="8D30F4">
                <a:hueOff val="3691835"/>
                <a:satOff val="10092"/>
                <a:lumOff val="-17254"/>
                <a:alphaOff val="0"/>
                <a:satMod val="110000"/>
                <a:lumMod val="100000"/>
                <a:shade val="100000"/>
              </a:srgbClr>
            </a:gs>
            <a:gs pos="100000">
              <a:srgbClr val="8D30F4">
                <a:hueOff val="3691835"/>
                <a:satOff val="10092"/>
                <a:lumOff val="-17254"/>
                <a:alphaOff val="0"/>
                <a:lumMod val="99000"/>
                <a:satMod val="120000"/>
                <a:shade val="78000"/>
              </a:srgbClr>
            </a:gs>
          </a:gsLst>
          <a:lin ang="5400000" scaled="0"/>
        </a:gradFill>
        <a:ln w="12700" cap="flat" cmpd="sng" algn="ctr">
          <a:solidFill>
            <a:srgbClr val="8D30F4">
              <a:hueOff val="3691835"/>
              <a:satOff val="10092"/>
              <a:lumOff val="-17254"/>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883606" y="649097"/>
          <a:ext cx="186614" cy="18661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bwMode="white">
        <a:xfrm>
          <a:off x="883606" y="0"/>
          <a:ext cx="2540229" cy="536861"/>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prstClr val="black">
                  <a:hueOff val="0"/>
                  <a:satOff val="0"/>
                  <a:lumOff val="0"/>
                  <a:alphaOff val="0"/>
                </a:prstClr>
              </a:solidFill>
              <a:latin typeface="Calibri" panose="020F0502020204030204" pitchFamily="34" charset="0"/>
              <a:ea typeface="+mn-ea"/>
              <a:cs typeface="+mn-cs"/>
            </a:rPr>
            <a:t>Het slechtste van de mens</a:t>
          </a:r>
          <a:endParaRPr lang="en-US" sz="2000" b="1" kern="1200" noProof="0" dirty="0">
            <a:solidFill>
              <a:prstClr val="black">
                <a:hueOff val="0"/>
                <a:satOff val="0"/>
                <a:lumOff val="0"/>
                <a:alphaOff val="0"/>
              </a:prstClr>
            </a:solidFill>
            <a:latin typeface="Calibri" panose="020F0502020204030204" pitchFamily="34" charset="0"/>
            <a:ea typeface="+mn-ea"/>
            <a:cs typeface="+mn-cs"/>
          </a:endParaRPr>
        </a:p>
      </dsp:txBody>
      <dsp:txXfrm>
        <a:off x="883606" y="0"/>
        <a:ext cx="2540229" cy="536861"/>
      </dsp:txXfrm>
    </dsp:sp>
    <dsp:sp modelId="{E7F4D5B1-82DC-4F0B-ACA5-D713CF6E241B}">
      <dsp:nvSpPr>
        <dsp:cNvPr id="0" name=""/>
        <dsp:cNvSpPr/>
      </dsp:nvSpPr>
      <dsp:spPr>
        <a:xfrm>
          <a:off x="883606" y="1084089"/>
          <a:ext cx="186609" cy="186609"/>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bwMode="white">
        <a:xfrm>
          <a:off x="1061422" y="959900"/>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latin typeface="Calibri" panose="020F0502020204030204" pitchFamily="34" charset="0"/>
              <a:ea typeface="Calibri" panose="020F0502020204030204" pitchFamily="34" charset="0"/>
              <a:cs typeface="Calibri" panose="020F0502020204030204" pitchFamily="34" charset="0"/>
            </a:rPr>
            <a:t>Waanzin</a:t>
          </a:r>
          <a:endParaRPr lang="en-US"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1061422" y="959900"/>
        <a:ext cx="2362413" cy="434987"/>
      </dsp:txXfrm>
    </dsp:sp>
    <dsp:sp modelId="{624BCA84-C5C0-415E-B6C0-97F62AE55C75}">
      <dsp:nvSpPr>
        <dsp:cNvPr id="0" name=""/>
        <dsp:cNvSpPr/>
      </dsp:nvSpPr>
      <dsp:spPr>
        <a:xfrm>
          <a:off x="883606" y="1519077"/>
          <a:ext cx="186609" cy="186609"/>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bwMode="white">
        <a:xfrm>
          <a:off x="1061422" y="1394888"/>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latin typeface="Calibri" panose="020F0502020204030204" pitchFamily="34" charset="0"/>
              <a:ea typeface="Calibri" panose="020F0502020204030204" pitchFamily="34" charset="0"/>
              <a:cs typeface="Calibri" panose="020F0502020204030204" pitchFamily="34" charset="0"/>
            </a:rPr>
            <a:t>Afwijzing</a:t>
          </a:r>
          <a:endParaRPr lang="en-US"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1061422" y="1394888"/>
        <a:ext cx="2362413" cy="434987"/>
      </dsp:txXfrm>
    </dsp:sp>
    <dsp:sp modelId="{64D44CB1-1FF9-4750-A98F-13AC660D37EC}">
      <dsp:nvSpPr>
        <dsp:cNvPr id="0" name=""/>
        <dsp:cNvSpPr/>
      </dsp:nvSpPr>
      <dsp:spPr>
        <a:xfrm>
          <a:off x="883606" y="1954065"/>
          <a:ext cx="186609" cy="186609"/>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bwMode="white">
        <a:xfrm>
          <a:off x="1061422" y="1829876"/>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latin typeface="Calibri" panose="020F0502020204030204" pitchFamily="34" charset="0"/>
              <a:ea typeface="Calibri" panose="020F0502020204030204" pitchFamily="34" charset="0"/>
              <a:cs typeface="Calibri" panose="020F0502020204030204" pitchFamily="34" charset="0"/>
            </a:rPr>
            <a:t>Zelfvernietiging</a:t>
          </a:r>
          <a:endParaRPr lang="en-US"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1061422" y="1829876"/>
        <a:ext cx="2362413" cy="434987"/>
      </dsp:txXfrm>
    </dsp:sp>
    <dsp:sp modelId="{6CEFD66E-15EA-4CD8-AE74-B025AB01603D}">
      <dsp:nvSpPr>
        <dsp:cNvPr id="0" name=""/>
        <dsp:cNvSpPr/>
      </dsp:nvSpPr>
      <dsp:spPr>
        <a:xfrm>
          <a:off x="883606" y="2389053"/>
          <a:ext cx="186609" cy="186609"/>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bwMode="white">
        <a:xfrm>
          <a:off x="1061422" y="2264864"/>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latin typeface="Calibri" panose="020F0502020204030204" pitchFamily="34" charset="0"/>
              <a:ea typeface="Calibri" panose="020F0502020204030204" pitchFamily="34" charset="0"/>
              <a:cs typeface="Calibri" panose="020F0502020204030204" pitchFamily="34" charset="0"/>
            </a:rPr>
            <a:t>Verderf</a:t>
          </a:r>
          <a:endParaRPr lang="en-US"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1061422" y="2264864"/>
        <a:ext cx="2362413" cy="434987"/>
      </dsp:txXfrm>
    </dsp:sp>
    <dsp:sp modelId="{CB2A4995-A82B-416F-B79D-8E1A18C51C4A}">
      <dsp:nvSpPr>
        <dsp:cNvPr id="0" name=""/>
        <dsp:cNvSpPr/>
      </dsp:nvSpPr>
      <dsp:spPr>
        <a:xfrm>
          <a:off x="3550847" y="536861"/>
          <a:ext cx="2540229" cy="298850"/>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3550847" y="649097"/>
          <a:ext cx="186614" cy="186614"/>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bwMode="white">
        <a:xfrm>
          <a:off x="3550847" y="0"/>
          <a:ext cx="2540229" cy="536861"/>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Calibri" panose="020F0502020204030204" pitchFamily="34" charset="0"/>
              <a:ea typeface="+mn-ea"/>
              <a:cs typeface="+mn-cs"/>
            </a:rPr>
            <a:t>Het </a:t>
          </a:r>
          <a:r>
            <a:rPr lang="en-US" sz="2000" b="1" kern="1200" noProof="0" dirty="0" err="1">
              <a:solidFill>
                <a:prstClr val="black">
                  <a:hueOff val="0"/>
                  <a:satOff val="0"/>
                  <a:lumOff val="0"/>
                  <a:alphaOff val="0"/>
                </a:prstClr>
              </a:solidFill>
              <a:latin typeface="Calibri" panose="020F0502020204030204" pitchFamily="34" charset="0"/>
              <a:ea typeface="+mn-ea"/>
              <a:cs typeface="+mn-cs"/>
            </a:rPr>
            <a:t>beste</a:t>
          </a:r>
          <a:r>
            <a:rPr lang="en-US" sz="2000" b="1" kern="1200" noProof="0" dirty="0">
              <a:solidFill>
                <a:prstClr val="black">
                  <a:hueOff val="0"/>
                  <a:satOff val="0"/>
                  <a:lumOff val="0"/>
                  <a:alphaOff val="0"/>
                </a:prstClr>
              </a:solidFill>
              <a:latin typeface="Calibri" panose="020F0502020204030204" pitchFamily="34" charset="0"/>
              <a:ea typeface="+mn-ea"/>
              <a:cs typeface="+mn-cs"/>
            </a:rPr>
            <a:t> van God</a:t>
          </a:r>
        </a:p>
      </dsp:txBody>
      <dsp:txXfrm>
        <a:off x="3550847" y="0"/>
        <a:ext cx="2540229" cy="536861"/>
      </dsp:txXfrm>
    </dsp:sp>
    <dsp:sp modelId="{7583F063-1618-47DD-A04B-F94D883543E6}">
      <dsp:nvSpPr>
        <dsp:cNvPr id="0" name=""/>
        <dsp:cNvSpPr/>
      </dsp:nvSpPr>
      <dsp:spPr>
        <a:xfrm>
          <a:off x="3550847" y="1084089"/>
          <a:ext cx="186609" cy="186609"/>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bwMode="white">
        <a:xfrm>
          <a:off x="3728663" y="959900"/>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latin typeface="Calibri" panose="020F0502020204030204" pitchFamily="34" charset="0"/>
              <a:ea typeface="Calibri" panose="020F0502020204030204" pitchFamily="34" charset="0"/>
              <a:cs typeface="Calibri" panose="020F0502020204030204" pitchFamily="34" charset="0"/>
            </a:rPr>
            <a:t>Macht</a:t>
          </a:r>
        </a:p>
      </dsp:txBody>
      <dsp:txXfrm>
        <a:off x="3728663" y="959900"/>
        <a:ext cx="2362413" cy="434987"/>
      </dsp:txXfrm>
    </dsp:sp>
    <dsp:sp modelId="{5221AC91-1EF6-4389-88EE-440942929C89}">
      <dsp:nvSpPr>
        <dsp:cNvPr id="0" name=""/>
        <dsp:cNvSpPr/>
      </dsp:nvSpPr>
      <dsp:spPr>
        <a:xfrm>
          <a:off x="3550847" y="1519077"/>
          <a:ext cx="186609" cy="186609"/>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bwMode="white">
        <a:xfrm>
          <a:off x="3728663" y="1394888"/>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latin typeface="Calibri" panose="020F0502020204030204" pitchFamily="34" charset="0"/>
              <a:ea typeface="Calibri" panose="020F0502020204030204" pitchFamily="34" charset="0"/>
              <a:cs typeface="Calibri" panose="020F0502020204030204" pitchFamily="34" charset="0"/>
            </a:rPr>
            <a:t>Acceptatie</a:t>
          </a:r>
          <a:endParaRPr lang="en-US"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3728663" y="1394888"/>
        <a:ext cx="2362413" cy="434987"/>
      </dsp:txXfrm>
    </dsp:sp>
    <dsp:sp modelId="{BC6AC961-8476-45B7-BC8A-0ABB721B8675}">
      <dsp:nvSpPr>
        <dsp:cNvPr id="0" name=""/>
        <dsp:cNvSpPr/>
      </dsp:nvSpPr>
      <dsp:spPr>
        <a:xfrm>
          <a:off x="3550847" y="1954065"/>
          <a:ext cx="186609" cy="186609"/>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bwMode="white">
        <a:xfrm>
          <a:off x="3728663" y="1829876"/>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latin typeface="Calibri" panose="020F0502020204030204" pitchFamily="34" charset="0"/>
              <a:ea typeface="Calibri" panose="020F0502020204030204" pitchFamily="34" charset="0"/>
              <a:cs typeface="Calibri" panose="020F0502020204030204" pitchFamily="34" charset="0"/>
            </a:rPr>
            <a:t>Vergeving</a:t>
          </a:r>
          <a:endParaRPr lang="en-US"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3728663" y="1829876"/>
        <a:ext cx="2362413" cy="434987"/>
      </dsp:txXfrm>
    </dsp:sp>
    <dsp:sp modelId="{0D8C232F-F28D-400E-BD44-3E5B1752609C}">
      <dsp:nvSpPr>
        <dsp:cNvPr id="0" name=""/>
        <dsp:cNvSpPr/>
      </dsp:nvSpPr>
      <dsp:spPr>
        <a:xfrm>
          <a:off x="3550847" y="2389053"/>
          <a:ext cx="186609" cy="186609"/>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bwMode="white">
        <a:xfrm>
          <a:off x="3728663" y="2264864"/>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latin typeface="Calibri" panose="020F0502020204030204" pitchFamily="34" charset="0"/>
              <a:ea typeface="Calibri" panose="020F0502020204030204" pitchFamily="34" charset="0"/>
              <a:cs typeface="Calibri" panose="020F0502020204030204" pitchFamily="34" charset="0"/>
            </a:rPr>
            <a:t>Verlossing</a:t>
          </a:r>
          <a:endParaRPr lang="en-US"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3728663" y="2264864"/>
        <a:ext cx="2362413" cy="434987"/>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1">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AC36A9A-C1B2-4083-96B6-2345E0454A27}" type="datetimeFigureOut">
              <a:rPr lang="es-ES" smtClean="0"/>
              <a:t>09/07/2026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AC36A9A-C1B2-4083-96B6-2345E0454A27}" type="datetimeFigureOut">
              <a:rPr lang="es-ES" smtClean="0"/>
              <a:t>09/07/2026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AC36A9A-C1B2-4083-96B6-2345E0454A27}" type="datetimeFigureOut">
              <a:rPr lang="es-ES" smtClean="0"/>
              <a:t>09/07/2026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09/07/2026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09/07/2026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09/07/2026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A057FF9-8B9C-473F-918D-2A10E69BC4BD}" type="datetimeFigureOut">
              <a:rPr lang="es-ES" smtClean="0"/>
              <a:t>09/07/2026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A057FF9-8B9C-473F-918D-2A10E69BC4BD}" type="datetimeFigureOut">
              <a:rPr lang="es-ES" smtClean="0"/>
              <a:t>09/07/2026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A057FF9-8B9C-473F-918D-2A10E69BC4BD}" type="datetimeFigureOut">
              <a:rPr lang="es-ES" smtClean="0"/>
              <a:t>09/07/2026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A057FF9-8B9C-473F-918D-2A10E69BC4BD}" type="datetimeFigureOut">
              <a:rPr lang="es-ES" smtClean="0"/>
              <a:t>09/07/2026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09/07/2026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AC36A9A-C1B2-4083-96B6-2345E0454A27}" type="datetimeFigureOut">
              <a:rPr lang="es-ES" smtClean="0"/>
              <a:t>09/07/2026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09/07/2026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09/07/2026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09/07/2026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AC36A9A-C1B2-4083-96B6-2345E0454A27}" type="datetimeFigureOut">
              <a:rPr lang="es-ES" smtClean="0"/>
              <a:t>09/07/2026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AC36A9A-C1B2-4083-96B6-2345E0454A27}" type="datetimeFigureOut">
              <a:rPr lang="es-ES" smtClean="0"/>
              <a:t>09/07/2026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AC36A9A-C1B2-4083-96B6-2345E0454A27}" type="datetimeFigureOut">
              <a:rPr lang="es-ES" smtClean="0"/>
              <a:t>09/07/2026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AC36A9A-C1B2-4083-96B6-2345E0454A27}" type="datetimeFigureOut">
              <a:rPr lang="es-ES" smtClean="0"/>
              <a:t>09/07/2026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AC36A9A-C1B2-4083-96B6-2345E0454A27}" type="datetimeFigureOut">
              <a:rPr lang="es-ES" smtClean="0"/>
              <a:t>09/07/2026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AC36A9A-C1B2-4083-96B6-2345E0454A27}" type="datetimeFigureOut">
              <a:rPr lang="es-ES" smtClean="0"/>
              <a:t>09/07/2026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AC36A9A-C1B2-4083-96B6-2345E0454A27}" type="datetimeFigureOut">
              <a:rPr lang="es-ES" smtClean="0"/>
              <a:t>09/07/2026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CAC36A9A-C1B2-4083-96B6-2345E0454A27}" type="datetimeFigureOut">
              <a:rPr lang="es-ES" smtClean="0"/>
              <a:t>09/07/2026</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2081371-0CA0-452E-9507-DE8FDC365E49}"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4A057FF9-8B9C-473F-918D-2A10E69BC4BD}" type="datetimeFigureOut">
              <a:rPr lang="es-ES" smtClean="0"/>
              <a:t>09/07/2026</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9708B9C2-8BC7-4B1B-BF5E-F269DBC37FAC}"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447925" y="6505575"/>
            <a:ext cx="5438775" cy="338554"/>
          </a:xfrm>
          <a:prstGeom prst="rect">
            <a:avLst/>
          </a:prstGeom>
          <a:noFill/>
        </p:spPr>
        <p:txBody>
          <a:bodyPr wrap="square" rtlCol="0">
            <a:spAutoFit/>
          </a:bodyPr>
          <a:lstStyle/>
          <a:p>
            <a:pPr algn="ctr"/>
            <a:r>
              <a:rPr lang="en-US" sz="1600" b="1" dirty="0">
                <a:solidFill>
                  <a:srgbClr val="EBD4B3"/>
                </a:solidFill>
                <a:effectLst>
                  <a:outerShdw blurRad="38100" dist="38100" dir="2700000" algn="tl">
                    <a:srgbClr val="000000"/>
                  </a:outerShdw>
                </a:effectLst>
                <a:latin typeface="Calibri" panose="020F0502020204030204" pitchFamily="34" charset="0"/>
              </a:rPr>
              <a:t>Les 2 </a:t>
            </a:r>
            <a:r>
              <a:rPr lang="en-US" sz="1600" b="1" dirty="0" err="1">
                <a:solidFill>
                  <a:srgbClr val="EBD4B3"/>
                </a:solidFill>
                <a:effectLst>
                  <a:outerShdw blurRad="38100" dist="38100" dir="2700000" algn="tl">
                    <a:srgbClr val="000000"/>
                  </a:outerShdw>
                </a:effectLst>
                <a:latin typeface="Calibri" panose="020F0502020204030204" pitchFamily="34" charset="0"/>
              </a:rPr>
              <a:t>voor</a:t>
            </a:r>
            <a:r>
              <a:rPr lang="en-US" sz="1600" b="1" dirty="0">
                <a:solidFill>
                  <a:srgbClr val="EBD4B3"/>
                </a:solidFill>
                <a:effectLst>
                  <a:outerShdw blurRad="38100" dist="38100" dir="2700000" algn="tl">
                    <a:srgbClr val="000000"/>
                  </a:outerShdw>
                </a:effectLst>
                <a:latin typeface="Calibri" panose="020F0502020204030204" pitchFamily="34" charset="0"/>
              </a:rPr>
              <a:t> 11 </a:t>
            </a:r>
            <a:r>
              <a:rPr lang="en-US" sz="1600" b="1" dirty="0" err="1">
                <a:solidFill>
                  <a:srgbClr val="EBD4B3"/>
                </a:solidFill>
                <a:effectLst>
                  <a:outerShdw blurRad="38100" dist="38100" dir="2700000" algn="tl">
                    <a:srgbClr val="000000"/>
                  </a:outerShdw>
                </a:effectLst>
                <a:latin typeface="Calibri" panose="020F0502020204030204" pitchFamily="34" charset="0"/>
              </a:rPr>
              <a:t>juli</a:t>
            </a:r>
            <a:r>
              <a:rPr lang="en-US" sz="1600" b="1" dirty="0">
                <a:solidFill>
                  <a:srgbClr val="EBD4B3"/>
                </a:solidFill>
                <a:effectLst>
                  <a:outerShdw blurRad="38100" dist="38100" dir="2700000" algn="tl">
                    <a:srgbClr val="000000"/>
                  </a:outerShdw>
                </a:effectLst>
                <a:latin typeface="Calibri" panose="020F0502020204030204" pitchFamily="34" charset="0"/>
              </a:rPr>
              <a:t> 2026</a:t>
            </a:r>
            <a:endParaRPr lang="en-US" sz="1600" b="1" noProof="0" dirty="0">
              <a:solidFill>
                <a:srgbClr val="EBD4B3"/>
              </a:solidFill>
              <a:effectLst>
                <a:outerShdw blurRad="38100" dist="38100" dir="2700000" algn="tl">
                  <a:srgbClr val="000000"/>
                </a:outerShdw>
              </a:effectLst>
              <a:latin typeface="Calibri" panose="020F0502020204030204" pitchFamily="34" charset="0"/>
            </a:endParaRPr>
          </a:p>
        </p:txBody>
      </p:sp>
      <p:sp>
        <p:nvSpPr>
          <p:cNvPr id="3" name="CuadroTexto 2">
            <a:extLst>
              <a:ext uri="{FF2B5EF4-FFF2-40B4-BE49-F238E27FC236}">
                <a16:creationId xmlns:a16="http://schemas.microsoft.com/office/drawing/2014/main" id="{3AD71958-AB62-6A87-FAFB-4A030A0F6994}"/>
              </a:ext>
            </a:extLst>
          </p:cNvPr>
          <p:cNvSpPr txBox="1"/>
          <p:nvPr/>
        </p:nvSpPr>
        <p:spPr>
          <a:xfrm>
            <a:off x="4476750" y="238125"/>
            <a:ext cx="7715250" cy="830997"/>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es-ES" sz="4800" b="1" dirty="0" err="1">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ZONDE</a:t>
            </a:r>
            <a:r>
              <a:rPr lang="es-ES" sz="4800" b="1"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 IN DE KERK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119360"/>
            <a:ext cx="5705476" cy="221599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r>
              <a:rPr kumimoji="0" lang="nl-NL"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Want het woord van het kruis is voor hen die verloren gaan wel dwaasheid, maar voor ons die behouden worden, is het een kracht van God.</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p>
          <a:p>
            <a:pPr lvl="0" algn="ctr">
              <a:defRPr/>
            </a:pP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r>
              <a:rPr lang="en-US" b="1" dirty="0">
                <a:solidFill>
                  <a:srgbClr val="FCE996"/>
                </a:solidFill>
                <a:effectLst>
                  <a:glow rad="127000">
                    <a:srgbClr val="030303"/>
                  </a:glow>
                </a:effectLst>
                <a:latin typeface="Comic Sans MS" panose="030F0702030302020204" pitchFamily="66" charset="0"/>
              </a:rPr>
              <a:t>1 </a:t>
            </a:r>
            <a:r>
              <a:rPr lang="en-US" b="1" dirty="0" err="1">
                <a:solidFill>
                  <a:srgbClr val="FCE996"/>
                </a:solidFill>
                <a:effectLst>
                  <a:glow rad="127000">
                    <a:srgbClr val="030303"/>
                  </a:glow>
                </a:effectLst>
                <a:latin typeface="Comic Sans MS" panose="030F0702030302020204" pitchFamily="66" charset="0"/>
              </a:rPr>
              <a:t>Korintiërs</a:t>
            </a:r>
            <a:r>
              <a:rPr lang="en-US" b="1" dirty="0">
                <a:solidFill>
                  <a:srgbClr val="FCE996"/>
                </a:solidFill>
                <a:effectLst>
                  <a:glow rad="127000">
                    <a:srgbClr val="030303"/>
                  </a:glow>
                </a:effectLst>
                <a:latin typeface="Comic Sans MS" panose="030F0702030302020204" pitchFamily="66" charset="0"/>
              </a:rPr>
              <a:t> 1:18</a:t>
            </a: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p:cNvGraphicFramePr/>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0" y="105013"/>
            <a:ext cx="7686675"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1 Korintiërs 1:17-31 spreekt over de manier waarop het kruis het leven van mensen beïnvloedt.</a:t>
            </a:r>
            <a:endParaRPr lang="en-US" sz="2000" b="1" noProof="0" dirty="0">
              <a:latin typeface="Calibri" panose="020F0502020204030204" pitchFamily="34" charset="0"/>
            </a:endParaRPr>
          </a:p>
        </p:txBody>
      </p:sp>
      <p:pic>
        <p:nvPicPr>
          <p:cNvPr id="7" name="Imagen 6"/>
          <p:cNvPicPr>
            <a:picLocks noChangeAspect="1"/>
          </p:cNvPicPr>
          <p:nvPr/>
        </p:nvPicPr>
        <p:blipFill>
          <a:blip r:embed="rId8" cstate="email"/>
          <a:stretch>
            <a:fillRect/>
          </a:stretch>
        </p:blipFill>
        <p:spPr>
          <a:xfrm>
            <a:off x="266699" y="3617417"/>
            <a:ext cx="5297987" cy="3021508"/>
          </a:xfrm>
          <a:prstGeom prst="rect">
            <a:avLst/>
          </a:prstGeom>
          <a:effectLst>
            <a:innerShdw blurRad="114300">
              <a:prstClr val="black"/>
            </a:innerShdw>
          </a:effectLst>
        </p:spPr>
      </p:pic>
      <p:pic>
        <p:nvPicPr>
          <p:cNvPr id="9" name="Imagen 8"/>
          <p:cNvPicPr>
            <a:picLocks noChangeAspect="1"/>
          </p:cNvPicPr>
          <p:nvPr/>
        </p:nvPicPr>
        <p:blipFill rotWithShape="1">
          <a:blip r:embed="rId9" cstate="email"/>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headEnd/>
            <a:tailEnd/>
          </a:ln>
          <a:effectLst>
            <a:outerShdw blurRad="254000" algn="tl" rotWithShape="0">
              <a:srgbClr val="000000">
                <a:alpha val="43000"/>
              </a:srgbClr>
            </a:outerShdw>
          </a:effectLst>
          <a:scene3d>
            <a:camera prst="orthographicFront"/>
            <a:lightRig rig="threePt" dir="t"/>
          </a:scene3d>
          <a:sp3d>
            <a:bevelT/>
          </a:sp3d>
        </p:spPr>
      </p:pic>
      <p:pic>
        <p:nvPicPr>
          <p:cNvPr id="11" name="Imagen 10"/>
          <p:cNvPicPr>
            <a:picLocks noChangeAspect="1"/>
          </p:cNvPicPr>
          <p:nvPr/>
        </p:nvPicPr>
        <p:blipFill rotWithShape="1">
          <a:blip r:embed="rId10" cstate="email"/>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headEnd/>
            <a:tailEnd/>
          </a:ln>
          <a:effectLst>
            <a:outerShdw blurRad="254000" algn="tl" rotWithShape="0">
              <a:srgbClr val="000000">
                <a:alpha val="43000"/>
              </a:srgbClr>
            </a:outerShdw>
          </a:effectLst>
          <a:scene3d>
            <a:camera prst="orthographicFront"/>
            <a:lightRig rig="threePt" dir="t"/>
          </a:scene3d>
          <a:sp3d>
            <a:bevelT/>
          </a:sp3d>
        </p:spPr>
      </p:pic>
      <p:sp>
        <p:nvSpPr>
          <p:cNvPr id="5" name="CuadroTexto 4"/>
          <p:cNvSpPr txBox="1"/>
          <p:nvPr/>
        </p:nvSpPr>
        <p:spPr>
          <a:xfrm>
            <a:off x="0" y="1813173"/>
            <a:ext cx="7686675" cy="1630045"/>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Gered door iemand die stierf aan een kruis en daarna weer opstond? </a:t>
            </a:r>
            <a:r>
              <a:rPr lang="nl-NL" sz="2000" b="1" dirty="0">
                <a:latin typeface="Calibri" panose="020F0502020204030204" pitchFamily="34" charset="0"/>
              </a:rPr>
              <a:t>Voor de mens is </a:t>
            </a:r>
            <a:r>
              <a:rPr lang="nl-NL" sz="2000" b="1" dirty="0">
                <a:solidFill>
                  <a:prstClr val="black"/>
                </a:solidFill>
                <a:latin typeface="Calibri" panose="020F0502020204030204" pitchFamily="34" charset="0"/>
              </a:rPr>
              <a:t>het dwaasheid, zinloosheid en zwakte. Maar voor degenen onder ons die ons hart hebben geopend voor de roeping van de Heilige Geest, is het kruis "de kracht van God, [...] wijsheid, gerechtigheid, heiliging en verlossing" (1 Kor. 1:18, 30).</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CuadroTexto 7"/>
          <p:cNvSpPr txBox="1"/>
          <p:nvPr/>
        </p:nvSpPr>
        <p:spPr>
          <a:xfrm>
            <a:off x="0" y="812899"/>
            <a:ext cx="7686675"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Voor gelovigen is het kruis een symbool van verlossing. Maar voor mensen die in de eerste eeuw leefden, stond het kruis alleen voor de beschamende dood van een crimineel.</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070361" y="0"/>
            <a:ext cx="6051278" cy="738664"/>
          </a:xfrm>
          <a:prstGeom prst="rect">
            <a:avLst/>
          </a:prstGeom>
          <a:noFill/>
        </p:spPr>
        <p:txBody>
          <a:bodyPr wrap="square">
            <a:spAutoFit/>
          </a:bodyPr>
          <a:lstStyle/>
          <a:p>
            <a:pPr algn="ctr"/>
            <a:r>
              <a:rPr lang="en-US" sz="4200" b="1" dirty="0">
                <a:ln w="9525">
                  <a:solidFill>
                    <a:schemeClr val="bg1"/>
                  </a:solidFill>
                  <a:prstDash val="solid"/>
                </a:ln>
                <a:solidFill>
                  <a:srgbClr val="7030A0"/>
                </a:solidFill>
                <a:effectLst>
                  <a:outerShdw blurRad="12700" dist="38100" dir="2700000" algn="tl" rotWithShape="0">
                    <a:schemeClr val="accent5">
                      <a:lumMod val="75000"/>
                    </a:schemeClr>
                  </a:outerShdw>
                </a:effectLst>
                <a:latin typeface="Calibri" panose="020F0502020204030204" pitchFamily="34" charset="0"/>
              </a:rPr>
              <a:t>DE WIJSHEID VAN GOD</a:t>
            </a:r>
            <a:endParaRPr lang="en-US" sz="42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latin typeface="Calibri" panose="020F0502020204030204" pitchFamily="34" charset="0"/>
            </a:endParaRPr>
          </a:p>
        </p:txBody>
      </p:sp>
      <p:sp>
        <p:nvSpPr>
          <p:cNvPr id="5" name="CuadroTexto 4"/>
          <p:cNvSpPr txBox="1"/>
          <p:nvPr/>
        </p:nvSpPr>
        <p:spPr>
          <a:xfrm>
            <a:off x="3293377" y="792206"/>
            <a:ext cx="6051278" cy="923330"/>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en-US" b="1" noProof="0" dirty="0">
                <a:solidFill>
                  <a:schemeClr val="accent4">
                    <a:lumMod val="50000"/>
                  </a:schemeClr>
                </a:solidFill>
                <a:latin typeface="Comic Sans MS" panose="030F0702030302020204" pitchFamily="66" charset="0"/>
              </a:rPr>
              <a:t>“</a:t>
            </a:r>
            <a:r>
              <a:rPr lang="nl-NL" b="1" dirty="0">
                <a:solidFill>
                  <a:schemeClr val="accent4">
                    <a:lumMod val="50000"/>
                  </a:schemeClr>
                </a:solidFill>
                <a:latin typeface="Comic Sans MS" panose="030F0702030302020204" pitchFamily="66" charset="0"/>
              </a:rPr>
              <a:t>Maar voor hen die geroepen zijn, zowel Joden als Grieken, prediken wij Christus, de kracht van God en de wijsheid van God.</a:t>
            </a:r>
            <a:r>
              <a:rPr lang="en-US" b="1" noProof="0" dirty="0">
                <a:solidFill>
                  <a:schemeClr val="accent4">
                    <a:lumMod val="50000"/>
                  </a:schemeClr>
                </a:solidFill>
                <a:latin typeface="Comic Sans MS" panose="030F0702030302020204" pitchFamily="66" charset="0"/>
              </a:rPr>
              <a:t>” </a:t>
            </a:r>
            <a:r>
              <a:rPr lang="en-US" sz="1400" b="1" noProof="0" dirty="0">
                <a:solidFill>
                  <a:schemeClr val="accent4">
                    <a:lumMod val="50000"/>
                  </a:schemeClr>
                </a:solidFill>
                <a:latin typeface="Comic Sans MS" panose="030F0702030302020204" pitchFamily="66" charset="0"/>
              </a:rPr>
              <a:t>(</a:t>
            </a:r>
            <a:r>
              <a:rPr lang="en-US" sz="1400" b="1" dirty="0">
                <a:solidFill>
                  <a:schemeClr val="accent4">
                    <a:lumMod val="50000"/>
                  </a:schemeClr>
                </a:solidFill>
                <a:latin typeface="Comic Sans MS" panose="030F0702030302020204" pitchFamily="66" charset="0"/>
              </a:rPr>
              <a:t>1 </a:t>
            </a:r>
            <a:r>
              <a:rPr lang="en-US" sz="1400" b="1" dirty="0" err="1">
                <a:solidFill>
                  <a:schemeClr val="accent4">
                    <a:lumMod val="50000"/>
                  </a:schemeClr>
                </a:solidFill>
                <a:latin typeface="Comic Sans MS" panose="030F0702030302020204" pitchFamily="66" charset="0"/>
              </a:rPr>
              <a:t>Korintiërs</a:t>
            </a:r>
            <a:r>
              <a:rPr lang="en-US" sz="1400" b="1" dirty="0">
                <a:solidFill>
                  <a:schemeClr val="accent4">
                    <a:lumMod val="50000"/>
                  </a:schemeClr>
                </a:solidFill>
                <a:latin typeface="Comic Sans MS" panose="030F0702030302020204" pitchFamily="66" charset="0"/>
              </a:rPr>
              <a:t> 1:24</a:t>
            </a:r>
            <a:r>
              <a:rPr lang="en-US" sz="1400" b="1" noProof="0" dirty="0">
                <a:solidFill>
                  <a:schemeClr val="accent4">
                    <a:lumMod val="50000"/>
                  </a:schemeClr>
                </a:solidFill>
                <a:latin typeface="Comic Sans MS" panose="030F0702030302020204" pitchFamily="66" charset="0"/>
              </a:rPr>
              <a:t>)</a:t>
            </a:r>
            <a:endParaRPr lang="en-US" b="1" noProof="0" dirty="0">
              <a:solidFill>
                <a:schemeClr val="accent4">
                  <a:lumMod val="50000"/>
                </a:schemeClr>
              </a:solidFill>
              <a:latin typeface="Comic Sans MS" panose="030F0702030302020204" pitchFamily="66" charset="0"/>
            </a:endParaRPr>
          </a:p>
        </p:txBody>
      </p:sp>
      <p:sp>
        <p:nvSpPr>
          <p:cNvPr id="6" name="CuadroTexto 5"/>
          <p:cNvSpPr txBox="1"/>
          <p:nvPr/>
        </p:nvSpPr>
        <p:spPr>
          <a:xfrm>
            <a:off x="3214741" y="1769077"/>
            <a:ext cx="5699619"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Athene had Paulus menselijke wijsheid gebruikt om de wijzen te overtuigen. Vanaf dat moment besloot hij alleen goddelijke wijsheid te gebruiken.</a:t>
            </a:r>
            <a:endParaRPr lang="en-US" sz="2000" b="1" noProof="0" dirty="0">
              <a:latin typeface="Calibri" panose="020F0502020204030204" pitchFamily="34" charset="0"/>
            </a:endParaRPr>
          </a:p>
        </p:txBody>
      </p:sp>
      <p:pic>
        <p:nvPicPr>
          <p:cNvPr id="4" name="Imagen 3"/>
          <p:cNvPicPr>
            <a:picLocks noChangeAspect="1"/>
          </p:cNvPicPr>
          <p:nvPr/>
        </p:nvPicPr>
        <p:blipFill>
          <a:blip r:embed="rId3" cstate="email"/>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a:blip r:embed="rId4" cstate="email"/>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a:blip r:embed="rId5" cstate="email"/>
          <a:stretch>
            <a:fillRect/>
          </a:stretch>
        </p:blipFill>
        <p:spPr>
          <a:xfrm>
            <a:off x="9537977" y="738663"/>
            <a:ext cx="2509643" cy="3346191"/>
          </a:xfrm>
          <a:prstGeom prst="snip2DiagRect">
            <a:avLst>
              <a:gd name="adj1" fmla="val 16602"/>
              <a:gd name="adj2" fmla="val 0"/>
            </a:avLst>
          </a:prstGeom>
          <a:solidFill>
            <a:srgbClr val="FFFFFF">
              <a:shade val="85000"/>
            </a:srgbClr>
          </a:solidFill>
          <a:ln w="88900" cap="sq">
            <a:solidFill>
              <a:schemeClr val="tx2">
                <a:lumMod val="5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144381" y="4666206"/>
            <a:ext cx="737084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De wijsheid van God vernietigt "de wijsheid van de wijzen"; het verwerpt "het begrip van de wijzen" (1 Kor. 1:19); en "heeft dwaas gemaakt ... de wijsheid van de wereld" (1 Kor. 1:20).</a:t>
            </a:r>
            <a:endParaRPr lang="en-US" sz="2000" b="1" noProof="0" dirty="0">
              <a:latin typeface="Calibri" panose="020F0502020204030204" pitchFamily="34" charset="0"/>
            </a:endParaRPr>
          </a:p>
        </p:txBody>
      </p:sp>
      <p:sp>
        <p:nvSpPr>
          <p:cNvPr id="11" name="CuadroTexto 10"/>
          <p:cNvSpPr txBox="1"/>
          <p:nvPr/>
        </p:nvSpPr>
        <p:spPr>
          <a:xfrm>
            <a:off x="144380" y="4179443"/>
            <a:ext cx="7370845" cy="400110"/>
          </a:xfrm>
          <a:prstGeom prst="rect">
            <a:avLst/>
          </a:prstGeom>
          <a:noFill/>
        </p:spPr>
        <p:txBody>
          <a:bodyPr wrap="square">
            <a:spAutoFit/>
          </a:bodyPr>
          <a:lstStyle/>
          <a:p>
            <a:pPr>
              <a:spcBef>
                <a:spcPts val="600"/>
              </a:spcBef>
            </a:pPr>
            <a:r>
              <a:rPr lang="nl-NL" sz="2000" b="1" dirty="0">
                <a:latin typeface="Calibri" panose="020F0502020204030204" pitchFamily="34" charset="0"/>
              </a:rPr>
              <a:t>Wat is de goddelijke wijsheid die Paulus predikt?</a:t>
            </a:r>
            <a:endParaRPr lang="en-US" sz="2000" b="1" noProof="0" dirty="0">
              <a:latin typeface="Calibri" panose="020F0502020204030204" pitchFamily="34" charset="0"/>
            </a:endParaRPr>
          </a:p>
        </p:txBody>
      </p:sp>
      <p:sp>
        <p:nvSpPr>
          <p:cNvPr id="15" name="CuadroTexto 14"/>
          <p:cNvSpPr txBox="1"/>
          <p:nvPr/>
        </p:nvSpPr>
        <p:spPr>
          <a:xfrm>
            <a:off x="144380" y="5768521"/>
            <a:ext cx="7447045"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In tegenstelling tot alle menselijke logica bestaat Gods wijsheid uit "het redden van gelovigen door de dwaasheid van het prediken"</a:t>
            </a:r>
            <a:br>
              <a:rPr lang="nl-NL" sz="2000" b="1" dirty="0">
                <a:latin typeface="Calibri" panose="020F0502020204030204" pitchFamily="34" charset="0"/>
              </a:rPr>
            </a:br>
            <a:r>
              <a:rPr lang="nl-NL" sz="2000" b="1" dirty="0">
                <a:latin typeface="Calibri" panose="020F0502020204030204" pitchFamily="34" charset="0"/>
              </a:rPr>
              <a:t>(1 Korintiërs 1:21).</a:t>
            </a:r>
            <a:endParaRPr lang="en-US" sz="2000" b="1" noProof="0" dirty="0">
              <a:latin typeface="Calibri" panose="020F0502020204030204" pitchFamily="34" charset="0"/>
            </a:endParaRPr>
          </a:p>
        </p:txBody>
      </p:sp>
      <p:sp>
        <p:nvSpPr>
          <p:cNvPr id="9" name="CuadroTexto 8"/>
          <p:cNvSpPr txBox="1"/>
          <p:nvPr/>
        </p:nvSpPr>
        <p:spPr>
          <a:xfrm>
            <a:off x="3214741" y="2790963"/>
            <a:ext cx="5683881"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God zelf had hem gezonden om Zijn boodschap te prediken "zonder menselijke wijsheid, zodat het kruis van Christus niet van zijn kracht zou worden ontdaan" (1 Kor. 1:17).</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1080575" y="167909"/>
            <a:ext cx="967045" cy="332743"/>
          </a:xfrm>
          <a:prstGeom prst="round2DiagRect">
            <a:avLst/>
          </a:prstGeom>
          <a:solidFill>
            <a:srgbClr val="FFC000"/>
          </a:solidFill>
          <a:ln w="28575">
            <a:noFill/>
          </a:ln>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solidFill>
                  <a:srgbClr val="7030A0"/>
                </a:solidFill>
                <a:uLnTx/>
                <a:uFillTx/>
                <a:latin typeface="Comic Sans MS" panose="030F0702030302020204" pitchFamily="66" charset="0"/>
              </a:rPr>
              <a:t>zondag</a:t>
            </a:r>
            <a:r>
              <a:rPr kumimoji="0" lang="nl-NL" sz="1600" b="1" i="0" u="none" strike="noStrike" kern="0" normalizeH="0" baseline="0" noProof="0" dirty="0">
                <a:solidFill>
                  <a:srgbClr val="545069"/>
                </a:solidFill>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Right)">
                                      <p:cBhvr>
                                        <p:cTn id="25" dur="500"/>
                                        <p:tgtEl>
                                          <p:spTgt spid="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trips(downLeft)">
                                      <p:cBhvr>
                                        <p:cTn id="34" dur="500"/>
                                        <p:tgtEl>
                                          <p:spTgt spid="1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1000" fill="hold"/>
                                        <p:tgtEl>
                                          <p:spTgt spid="8"/>
                                        </p:tgtEl>
                                        <p:attrNameLst>
                                          <p:attrName>ppt_w</p:attrName>
                                        </p:attrNameLst>
                                      </p:cBhvr>
                                      <p:tavLst>
                                        <p:tav tm="0">
                                          <p:val>
                                            <p:strVal val="#ppt_w+.3"/>
                                          </p:val>
                                        </p:tav>
                                        <p:tav tm="100000">
                                          <p:val>
                                            <p:strVal val="#ppt_w"/>
                                          </p:val>
                                        </p:tav>
                                      </p:tavLst>
                                    </p:anim>
                                    <p:anim calcmode="lin" valueType="num">
                                      <p:cBhvr>
                                        <p:cTn id="61" dur="1000" fill="hold"/>
                                        <p:tgtEl>
                                          <p:spTgt spid="8"/>
                                        </p:tgtEl>
                                        <p:attrNameLst>
                                          <p:attrName>ppt_h</p:attrName>
                                        </p:attrNameLst>
                                      </p:cBhvr>
                                      <p:tavLst>
                                        <p:tav tm="0">
                                          <p:val>
                                            <p:strVal val="#ppt_h"/>
                                          </p:val>
                                        </p:tav>
                                        <p:tav tm="100000">
                                          <p:val>
                                            <p:strVal val="#ppt_h"/>
                                          </p:val>
                                        </p:tav>
                                      </p:tavLst>
                                    </p:anim>
                                    <p:animEffect transition="in" filter="fade">
                                      <p:cBhvr>
                                        <p:cTn id="62" dur="1000"/>
                                        <p:tgtEl>
                                          <p:spTgt spid="8"/>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512468" y="0"/>
            <a:ext cx="7679532"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solidFill>
                  <a:schemeClr val="accent3"/>
                </a:solidFill>
                <a:latin typeface="Calibri" panose="020F0502020204030204" pitchFamily="34" charset="0"/>
              </a:rPr>
              <a:t>DE WAANZIN VAN HET KRUIS</a:t>
            </a:r>
            <a:endParaRPr lang="en-US" sz="4400" b="1" noProof="0" dirty="0">
              <a:solidFill>
                <a:schemeClr val="accent3"/>
              </a:solidFill>
              <a:latin typeface="Calibri" panose="020F0502020204030204" pitchFamily="34" charset="0"/>
            </a:endParaRPr>
          </a:p>
        </p:txBody>
      </p:sp>
      <p:sp>
        <p:nvSpPr>
          <p:cNvPr id="5" name="CuadroTexto 4"/>
          <p:cNvSpPr txBox="1"/>
          <p:nvPr/>
        </p:nvSpPr>
        <p:spPr>
          <a:xfrm>
            <a:off x="4880371" y="655941"/>
            <a:ext cx="6943726" cy="861774"/>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50000"/>
                  </a:schemeClr>
                </a:solidFill>
                <a:latin typeface="Comic Sans MS" panose="030F0702030302020204" pitchFamily="66" charset="0"/>
              </a:rPr>
              <a:t>“</a:t>
            </a:r>
            <a:r>
              <a:rPr lang="nl-NL" b="1" dirty="0">
                <a:solidFill>
                  <a:schemeClr val="accent1">
                    <a:lumMod val="50000"/>
                  </a:schemeClr>
                </a:solidFill>
                <a:latin typeface="Comic Sans MS" panose="030F0702030302020204" pitchFamily="66" charset="0"/>
              </a:rPr>
              <a:t>Wij echter prediken Christus, de Gekruisigde, voor de Joden een struikelblok en voor de Grieken een dwaasheid.</a:t>
            </a:r>
            <a:r>
              <a:rPr lang="en-US" b="1" noProof="0" dirty="0">
                <a:solidFill>
                  <a:schemeClr val="accent1">
                    <a:lumMod val="50000"/>
                  </a:schemeClr>
                </a:solidFill>
                <a:latin typeface="Comic Sans MS" panose="030F0702030302020204" pitchFamily="66" charset="0"/>
              </a:rPr>
              <a:t>” </a:t>
            </a:r>
            <a:r>
              <a:rPr lang="en-US" sz="1400" b="1" noProof="0" dirty="0">
                <a:solidFill>
                  <a:schemeClr val="accent1">
                    <a:lumMod val="50000"/>
                  </a:schemeClr>
                </a:solidFill>
                <a:latin typeface="Comic Sans MS" panose="030F0702030302020204" pitchFamily="66" charset="0"/>
              </a:rPr>
              <a:t>(</a:t>
            </a:r>
            <a:r>
              <a:rPr lang="en-US" sz="1400" b="1" dirty="0">
                <a:solidFill>
                  <a:schemeClr val="accent1">
                    <a:lumMod val="50000"/>
                  </a:schemeClr>
                </a:solidFill>
                <a:latin typeface="Comic Sans MS" panose="030F0702030302020204" pitchFamily="66" charset="0"/>
              </a:rPr>
              <a:t>1 </a:t>
            </a:r>
            <a:r>
              <a:rPr lang="en-US" sz="1400" b="1" dirty="0" err="1">
                <a:solidFill>
                  <a:schemeClr val="accent1">
                    <a:lumMod val="50000"/>
                  </a:schemeClr>
                </a:solidFill>
                <a:latin typeface="Comic Sans MS" panose="030F0702030302020204" pitchFamily="66" charset="0"/>
              </a:rPr>
              <a:t>Korintiërs</a:t>
            </a:r>
            <a:r>
              <a:rPr lang="en-US" sz="1400" b="1" dirty="0">
                <a:solidFill>
                  <a:schemeClr val="accent1">
                    <a:lumMod val="50000"/>
                  </a:schemeClr>
                </a:solidFill>
                <a:latin typeface="Comic Sans MS" panose="030F0702030302020204" pitchFamily="66" charset="0"/>
              </a:rPr>
              <a:t> 1:23</a:t>
            </a:r>
            <a:r>
              <a:rPr lang="en-US" sz="1400" b="1" noProof="0" dirty="0">
                <a:solidFill>
                  <a:schemeClr val="accent1">
                    <a:lumMod val="50000"/>
                  </a:schemeClr>
                </a:solidFill>
                <a:latin typeface="Comic Sans MS" panose="030F0702030302020204" pitchFamily="66" charset="0"/>
              </a:rPr>
              <a:t>)</a:t>
            </a:r>
          </a:p>
        </p:txBody>
      </p:sp>
      <p:sp>
        <p:nvSpPr>
          <p:cNvPr id="6" name="CuadroTexto 5"/>
          <p:cNvSpPr txBox="1"/>
          <p:nvPr/>
        </p:nvSpPr>
        <p:spPr>
          <a:xfrm>
            <a:off x="37095" y="2391438"/>
            <a:ext cx="5756486"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Griekse woord </a:t>
            </a:r>
            <a:r>
              <a:rPr lang="nl-NL" sz="2000" b="1" dirty="0" err="1">
                <a:latin typeface="Calibri" panose="020F0502020204030204" pitchFamily="34" charset="0"/>
              </a:rPr>
              <a:t>mōria</a:t>
            </a:r>
            <a:r>
              <a:rPr lang="nl-NL" sz="2000" b="1" dirty="0">
                <a:latin typeface="Calibri" panose="020F0502020204030204" pitchFamily="34" charset="0"/>
              </a:rPr>
              <a:t> (waanzin, dwaas, dwaasheid) wordt vijf keer gebruikt in 1 Korintiërs:</a:t>
            </a:r>
            <a:endParaRPr lang="en-US" sz="2000" b="1" noProof="0" dirty="0">
              <a:latin typeface="Calibri" panose="020F0502020204030204" pitchFamily="34" charset="0"/>
            </a:endParaRPr>
          </a:p>
        </p:txBody>
      </p:sp>
      <p:graphicFrame>
        <p:nvGraphicFramePr>
          <p:cNvPr id="2" name="Diagrama 1"/>
          <p:cNvGraphicFramePr/>
          <p:nvPr>
            <p:extLst>
              <p:ext uri="{D42A27DB-BD31-4B8C-83A1-F6EECF244321}">
                <p14:modId xmlns:p14="http://schemas.microsoft.com/office/powerpoint/2010/main" val="1850749202"/>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6024557" y="4047552"/>
            <a:ext cx="6069806" cy="1630045"/>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kruis is dwaasheid voor degenen die verdwaald zijn; voor hen die God niet kennen (heidenen); voor hen die alleen aan deze wereld denken (natuurlijke mens); voor hen die alleen door hun eigen wijsheid worden geregeerd.</a:t>
            </a:r>
            <a:endParaRPr lang="en-US" sz="2000" b="1" noProof="0" dirty="0">
              <a:latin typeface="Calibri" panose="020F0502020204030204" pitchFamily="34" charset="0"/>
            </a:endParaRPr>
          </a:p>
        </p:txBody>
      </p:sp>
      <p:pic>
        <p:nvPicPr>
          <p:cNvPr id="9" name="Imagen 8"/>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Lst>
          </a:blip>
          <a:srcRect l="-67"/>
          <a:stretch>
            <a:fillRect/>
          </a:stretch>
        </p:blipFill>
        <p:spPr>
          <a:xfrm>
            <a:off x="185868" y="684397"/>
            <a:ext cx="4114670" cy="1613654"/>
          </a:xfrm>
          <a:prstGeom prst="rect">
            <a:avLst/>
          </a:prstGeom>
          <a:ln w="88900" cap="sq" cmpd="thickThin">
            <a:solidFill>
              <a:schemeClr val="accent1">
                <a:lumMod val="50000"/>
              </a:schemeClr>
            </a:solidFill>
            <a:prstDash val="solid"/>
            <a:miter lim="800000"/>
            <a:headEnd/>
            <a:tailEnd/>
          </a:ln>
          <a:effectLst>
            <a:innerShdw blurRad="76200">
              <a:srgbClr val="000000"/>
            </a:innerShdw>
          </a:effectLst>
        </p:spPr>
      </p:pic>
      <p:pic>
        <p:nvPicPr>
          <p:cNvPr id="11" name="Imagen 10"/>
          <p:cNvPicPr>
            <a:picLocks noChangeAspect="1"/>
          </p:cNvPicPr>
          <p:nvPr/>
        </p:nvPicPr>
        <p:blipFill rotWithShape="1">
          <a:blip r:embed="rId10" cstate="email"/>
          <a:srcRect/>
          <a:stretch>
            <a:fillRect/>
          </a:stretch>
        </p:blipFill>
        <p:spPr>
          <a:xfrm>
            <a:off x="6150769" y="1649765"/>
            <a:ext cx="4612980" cy="2349678"/>
          </a:xfrm>
          <a:prstGeom prst="rect">
            <a:avLst/>
          </a:prstGeom>
          <a:ln w="38100" cap="sq">
            <a:solidFill>
              <a:schemeClr val="accent2">
                <a:lumMod val="75000"/>
              </a:schemeClr>
            </a:solidFill>
            <a:prstDash val="solid"/>
            <a:miter lim="800000"/>
            <a:headEnd/>
            <a:tailEnd/>
          </a:ln>
          <a:effectLst>
            <a:outerShdw blurRad="50800" dist="38100" dir="2700000" algn="tl" rotWithShape="0">
              <a:srgbClr val="000000">
                <a:alpha val="43000"/>
              </a:srgbClr>
            </a:outerShdw>
          </a:effectLst>
        </p:spPr>
      </p:pic>
      <p:sp>
        <p:nvSpPr>
          <p:cNvPr id="7" name="CuadroTexto 6"/>
          <p:cNvSpPr txBox="1"/>
          <p:nvPr/>
        </p:nvSpPr>
        <p:spPr>
          <a:xfrm>
            <a:off x="6024556" y="5726877"/>
            <a:ext cx="6069807"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Maar het kruis is een zegen voor hen die gered zijn, dat wil zeggen, voor hen die bereid zijn het kruis vanuit Gods perspectief te zien.</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Tekstvak 3"/>
          <p:cNvSpPr txBox="1"/>
          <p:nvPr/>
        </p:nvSpPr>
        <p:spPr>
          <a:xfrm>
            <a:off x="128401" y="138589"/>
            <a:ext cx="1081632" cy="300749"/>
          </a:xfrm>
          <a:prstGeom prst="rect">
            <a:avLst/>
          </a:prstGeom>
          <a:solidFill>
            <a:srgbClr val="FFC000"/>
          </a:solidFill>
          <a:ln w="28575">
            <a:noFill/>
          </a:ln>
          <a:effectLst>
            <a:outerShdw blurRad="50800" dist="38100" dir="2700000" algn="tl" rotWithShape="0">
              <a:prstClr val="black">
                <a:alpha val="40000"/>
              </a:prstClr>
            </a:outerShdw>
          </a:effectLst>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uLnTx/>
                <a:uFillTx/>
                <a:latin typeface="Comic Sans MS" panose="030F0702030302020204" pitchFamily="66" charset="0"/>
              </a:rPr>
              <a:t>maandag</a:t>
            </a:r>
            <a:r>
              <a:rPr kumimoji="0" lang="nl-NL" sz="1600" b="1" i="0" u="none" strike="noStrike" kern="0" normalizeH="0" baseline="0" noProof="0" dirty="0">
                <a:solidFill>
                  <a:srgbClr val="545069"/>
                </a:solidFill>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6"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7942F575-A43E-45B0-9800-AD4DDCBA2EB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42" dur="500"/>
                                        <p:tgtEl>
                                          <p:spTgt spid="2">
                                            <p:graphicEl>
                                              <a:dgm id="{842B6DB2-780B-479A-93F6-916A2C3C0CE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7"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AACB4B34-B920-43F8-A145-6153CD80800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53" dur="500"/>
                                        <p:tgtEl>
                                          <p:spTgt spid="2">
                                            <p:graphicEl>
                                              <a:dgm id="{9E3A5DC8-0140-44E1-AF6E-2C9A0D87983B}"/>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8"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39D982C7-D34F-432B-B9F2-59999BDDC9C0}"/>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4" dur="500"/>
                                        <p:tgtEl>
                                          <p:spTgt spid="2">
                                            <p:graphicEl>
                                              <a:dgm id="{CC43C6AB-8D5F-452C-A005-7F1D104D5CA4}"/>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9"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66A9998C-B03C-4000-A764-1A37BBE8B347}"/>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5" dur="500"/>
                                        <p:tgtEl>
                                          <p:spTgt spid="2">
                                            <p:graphicEl>
                                              <a:dgm id="{17DDA5E7-A296-453C-B22E-16D7DF436E04}"/>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80"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B7F53545-1615-4EC4-91E7-460EA1C6E685}"/>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6" dur="500"/>
                                        <p:tgtEl>
                                          <p:spTgt spid="2">
                                            <p:graphicEl>
                                              <a:dgm id="{91B7DA58-EBFC-48BA-9C53-ECFBB0260672}"/>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1000"/>
                                        <p:tgtEl>
                                          <p:spTgt spid="8"/>
                                        </p:tgtEl>
                                      </p:cBhvr>
                                    </p:animEffect>
                                    <p:anim calcmode="lin" valueType="num">
                                      <p:cBhvr>
                                        <p:cTn id="92" dur="1000" fill="hold"/>
                                        <p:tgtEl>
                                          <p:spTgt spid="8"/>
                                        </p:tgtEl>
                                        <p:attrNameLst>
                                          <p:attrName>ppt_x</p:attrName>
                                        </p:attrNameLst>
                                      </p:cBhvr>
                                      <p:tavLst>
                                        <p:tav tm="0">
                                          <p:val>
                                            <p:strVal val="#ppt_x"/>
                                          </p:val>
                                        </p:tav>
                                        <p:tav tm="100000">
                                          <p:val>
                                            <p:strVal val="#ppt_x"/>
                                          </p:val>
                                        </p:tav>
                                      </p:tavLst>
                                    </p:anim>
                                    <p:anim calcmode="lin" valueType="num">
                                      <p:cBhvr>
                                        <p:cTn id="93" dur="900" decel="100000" fill="hold"/>
                                        <p:tgtEl>
                                          <p:spTgt spid="8"/>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fade">
                                      <p:cBhvr>
                                        <p:cTn id="97" dur="1000"/>
                                        <p:tgtEl>
                                          <p:spTgt spid="11"/>
                                        </p:tgtEl>
                                      </p:cBhvr>
                                    </p:animEffect>
                                    <p:anim calcmode="lin" valueType="num">
                                      <p:cBhvr>
                                        <p:cTn id="98" dur="1000" fill="hold"/>
                                        <p:tgtEl>
                                          <p:spTgt spid="11"/>
                                        </p:tgtEl>
                                        <p:attrNameLst>
                                          <p:attrName>ppt_x</p:attrName>
                                        </p:attrNameLst>
                                      </p:cBhvr>
                                      <p:tavLst>
                                        <p:tav tm="0">
                                          <p:val>
                                            <p:strVal val="#ppt_x"/>
                                          </p:val>
                                        </p:tav>
                                        <p:tav tm="100000">
                                          <p:val>
                                            <p:strVal val="#ppt_x"/>
                                          </p:val>
                                        </p:tav>
                                      </p:tavLst>
                                    </p:anim>
                                    <p:anim calcmode="lin" valueType="num">
                                      <p:cBhvr>
                                        <p:cTn id="99" dur="900" decel="100000" fill="hold"/>
                                        <p:tgtEl>
                                          <p:spTgt spid="1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wipe(left)">
                                      <p:cBhvr>
                                        <p:cTn id="10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9565481" cy="769441"/>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rPr>
              <a:t>DE KRACHT VAN GOD</a:t>
            </a:r>
            <a:endParaRPr 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endParaRPr>
          </a:p>
        </p:txBody>
      </p:sp>
      <p:sp>
        <p:nvSpPr>
          <p:cNvPr id="5" name="CuadroTexto 4"/>
          <p:cNvSpPr txBox="1"/>
          <p:nvPr/>
        </p:nvSpPr>
        <p:spPr>
          <a:xfrm>
            <a:off x="1" y="657522"/>
            <a:ext cx="9386888" cy="645160"/>
          </a:xfrm>
          <a:prstGeom prst="rect">
            <a:avLst/>
          </a:prstGeom>
          <a:noFill/>
        </p:spPr>
        <p:txBody>
          <a:bodyPr wrap="square">
            <a:spAutoFit/>
          </a:bodyPr>
          <a:lstStyle/>
          <a:p>
            <a:pPr algn="ctr"/>
            <a:r>
              <a:rPr lang="en-US" b="1" noProof="0" dirty="0">
                <a:solidFill>
                  <a:schemeClr val="accent4">
                    <a:lumMod val="50000"/>
                  </a:schemeClr>
                </a:solidFill>
                <a:latin typeface="Comic Sans MS" panose="030F0702030302020204" pitchFamily="66" charset="0"/>
              </a:rPr>
              <a:t>“</a:t>
            </a:r>
            <a:r>
              <a:rPr lang="nl-NL" b="1" dirty="0">
                <a:solidFill>
                  <a:schemeClr val="accent4">
                    <a:lumMod val="50000"/>
                  </a:schemeClr>
                </a:solidFill>
                <a:latin typeface="Comic Sans MS" panose="030F0702030302020204" pitchFamily="66" charset="0"/>
              </a:rPr>
              <a:t>Want de boodschap van het kruis is dwaasheid voor hen </a:t>
            </a:r>
            <a:r>
              <a:rPr lang="nl-NL" b="1" dirty="0">
                <a:latin typeface="Comic Sans MS" panose="030F0702030302020204" pitchFamily="66" charset="0"/>
              </a:rPr>
              <a:t>die verloren gaan, </a:t>
            </a:r>
            <a:r>
              <a:rPr lang="nl-NL" b="1" dirty="0">
                <a:solidFill>
                  <a:schemeClr val="accent4">
                    <a:lumMod val="50000"/>
                  </a:schemeClr>
                </a:solidFill>
                <a:latin typeface="Comic Sans MS" panose="030F0702030302020204" pitchFamily="66" charset="0"/>
              </a:rPr>
              <a:t>maar voor ons die gered worden is het de kracht van God</a:t>
            </a:r>
            <a:r>
              <a:rPr lang="en-US" b="1" noProof="0" dirty="0">
                <a:solidFill>
                  <a:schemeClr val="accent4">
                    <a:lumMod val="50000"/>
                  </a:schemeClr>
                </a:solidFill>
                <a:latin typeface="Comic Sans MS" panose="030F0702030302020204" pitchFamily="66" charset="0"/>
              </a:rPr>
              <a:t>.” </a:t>
            </a:r>
            <a:r>
              <a:rPr lang="en-US" sz="1400" b="1" noProof="0" dirty="0">
                <a:solidFill>
                  <a:schemeClr val="accent4">
                    <a:lumMod val="50000"/>
                  </a:schemeClr>
                </a:solidFill>
                <a:latin typeface="Comic Sans MS" panose="030F0702030302020204" pitchFamily="66" charset="0"/>
              </a:rPr>
              <a:t>(</a:t>
            </a:r>
            <a:r>
              <a:rPr lang="en-US" sz="1400" b="1" dirty="0">
                <a:solidFill>
                  <a:schemeClr val="accent4">
                    <a:lumMod val="50000"/>
                  </a:schemeClr>
                </a:solidFill>
                <a:latin typeface="Comic Sans MS" panose="030F0702030302020204" pitchFamily="66" charset="0"/>
              </a:rPr>
              <a:t>1 </a:t>
            </a:r>
            <a:r>
              <a:rPr lang="en-US" sz="1400" b="1" dirty="0" err="1">
                <a:solidFill>
                  <a:schemeClr val="accent4">
                    <a:lumMod val="50000"/>
                  </a:schemeClr>
                </a:solidFill>
                <a:latin typeface="Comic Sans MS" panose="030F0702030302020204" pitchFamily="66" charset="0"/>
              </a:rPr>
              <a:t>Korintiërs</a:t>
            </a:r>
            <a:r>
              <a:rPr lang="en-US" sz="1400" b="1" dirty="0">
                <a:solidFill>
                  <a:schemeClr val="accent4">
                    <a:lumMod val="50000"/>
                  </a:schemeClr>
                </a:solidFill>
                <a:latin typeface="Comic Sans MS" panose="030F0702030302020204" pitchFamily="66" charset="0"/>
              </a:rPr>
              <a:t> 1:18</a:t>
            </a:r>
            <a:r>
              <a:rPr lang="en-US" sz="1400" b="1" noProof="0" dirty="0">
                <a:solidFill>
                  <a:schemeClr val="accent4">
                    <a:lumMod val="50000"/>
                  </a:schemeClr>
                </a:solidFill>
                <a:latin typeface="Comic Sans MS" panose="030F0702030302020204" pitchFamily="66" charset="0"/>
              </a:rPr>
              <a:t>)</a:t>
            </a:r>
          </a:p>
        </p:txBody>
      </p:sp>
      <p:sp>
        <p:nvSpPr>
          <p:cNvPr id="7" name="CuadroTexto 6"/>
          <p:cNvSpPr txBox="1"/>
          <p:nvPr/>
        </p:nvSpPr>
        <p:spPr>
          <a:xfrm>
            <a:off x="104772" y="1317467"/>
            <a:ext cx="6581776" cy="707886"/>
          </a:xfrm>
          <a:prstGeom prst="rect">
            <a:avLst/>
          </a:prstGeom>
          <a:noFill/>
        </p:spPr>
        <p:txBody>
          <a:bodyPr wrap="square">
            <a:spAutoFit/>
          </a:bodyPr>
          <a:lstStyle/>
          <a:p>
            <a:r>
              <a:rPr lang="nl-NL" sz="2000" b="1" dirty="0">
                <a:solidFill>
                  <a:prstClr val="black"/>
                </a:solidFill>
                <a:latin typeface="Calibri" panose="020F0502020204030204" pitchFamily="34" charset="0"/>
              </a:rPr>
              <a:t>Het kruis heeft de kracht om het slechtste van de mens en het beste van God te tonen (1 Kor. 1:18).</a:t>
            </a:r>
            <a:endParaRPr lang="en-US" noProof="0" dirty="0">
              <a:latin typeface="Calibri" panose="020F0502020204030204" pitchFamily="34" charset="0"/>
            </a:endParaRPr>
          </a:p>
        </p:txBody>
      </p:sp>
      <p:graphicFrame>
        <p:nvGraphicFramePr>
          <p:cNvPr id="8" name="Diagrama 7"/>
          <p:cNvGraphicFramePr/>
          <p:nvPr/>
        </p:nvGraphicFramePr>
        <p:xfrm>
          <a:off x="104772" y="2101568"/>
          <a:ext cx="6974684"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104774" y="4756432"/>
            <a:ext cx="6581776" cy="1014730"/>
          </a:xfrm>
          <a:prstGeom prst="rect">
            <a:avLst/>
          </a:prstGeom>
          <a:noFill/>
        </p:spPr>
        <p:txBody>
          <a:bodyPr wrap="square">
            <a:spAutoFit/>
          </a:bodyPr>
          <a:lstStyle/>
          <a:p>
            <a:pPr>
              <a:spcBef>
                <a:spcPts val="600"/>
              </a:spcBef>
            </a:pPr>
            <a:r>
              <a:rPr lang="nl-NL" sz="2000" b="1" dirty="0">
                <a:solidFill>
                  <a:prstClr val="black"/>
                </a:solidFill>
                <a:latin typeface="Calibri" panose="020F0502020204030204" pitchFamily="34" charset="0"/>
              </a:rPr>
              <a:t>Degenen die het kruis afwijzen, </a:t>
            </a:r>
            <a:r>
              <a:rPr lang="nl-NL" sz="2000" b="1" dirty="0">
                <a:latin typeface="Calibri" panose="020F0502020204030204" pitchFamily="34" charset="0"/>
              </a:rPr>
              <a:t>oogsten de gevolgen van hun verkeerde daden en zullen uiteindelijk vernietigd worden door Degene Die ze verworpen hebben.</a:t>
            </a:r>
            <a:endParaRPr kumimoji="0" lang="nl-NL" sz="2000" b="1" i="0" u="none" strike="noStrike" kern="1200" cap="none" spc="0" normalizeH="0" baseline="0" noProof="0" dirty="0">
              <a:ln>
                <a:noFill/>
              </a:ln>
              <a:effectLst/>
              <a:uLnTx/>
              <a:uFillTx/>
              <a:latin typeface="Calibri" panose="020F0502020204030204" pitchFamily="34" charset="0"/>
            </a:endParaRPr>
          </a:p>
        </p:txBody>
      </p:sp>
      <p:pic>
        <p:nvPicPr>
          <p:cNvPr id="4" name="Imagen 3"/>
          <p:cNvPicPr>
            <a:picLocks noChangeAspect="1"/>
          </p:cNvPicPr>
          <p:nvPr/>
        </p:nvPicPr>
        <p:blipFill rotWithShape="1">
          <a:blip r:embed="rId8" cstate="email"/>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p:cNvSpPr txBox="1"/>
          <p:nvPr/>
        </p:nvSpPr>
        <p:spPr>
          <a:xfrm>
            <a:off x="104774" y="5785708"/>
            <a:ext cx="7031832"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De kracht van God, getoond aan het kruis, is in staat de mens met God te verzoenen door al zijn zonden te vergeven en hem het eeuwige leven te schenken (Kol. 1:20; 1Petr. 2:24).</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0778067" y="269218"/>
            <a:ext cx="1081632" cy="300749"/>
          </a:xfrm>
          <a:prstGeom prst="rect">
            <a:avLst/>
          </a:prstGeom>
          <a:solidFill>
            <a:srgbClr val="B0DD7F"/>
          </a:solidFill>
          <a:ln w="19050">
            <a:solidFill>
              <a:srgbClr val="3F601A"/>
            </a:solidFill>
          </a:ln>
          <a:effectLst>
            <a:outerShdw blurRad="50800" dist="38100" dir="2700000" algn="tl" rotWithShape="0">
              <a:prstClr val="black">
                <a:alpha val="40000"/>
              </a:prstClr>
            </a:outerShdw>
          </a:effectLst>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uLnTx/>
                <a:uFillTx/>
                <a:latin typeface="Comic Sans MS" panose="030F0702030302020204" pitchFamily="66" charset="0"/>
              </a:rPr>
              <a:t>dinsdag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5250"/>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par>
                          <p:cTn id="28" fill="hold">
                            <p:stCondLst>
                              <p:cond delay="575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41" dur="500"/>
                                        <p:tgtEl>
                                          <p:spTgt spid="8">
                                            <p:graphicEl>
                                              <a:dgm id="{25054C57-80EB-438A-B34F-C43C140D9487}"/>
                                            </p:graphicEl>
                                          </p:spTgt>
                                        </p:tgtEl>
                                      </p:cBhvr>
                                    </p:animEffect>
                                    <p:anim calcmode="lin" valueType="num">
                                      <p:cBhvr>
                                        <p:cTn id="42"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43"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6" dur="500"/>
                                        <p:tgtEl>
                                          <p:spTgt spid="8">
                                            <p:graphicEl>
                                              <a:dgm id="{70BB5423-44C2-4264-A302-7EF7C470D129}"/>
                                            </p:graphicEl>
                                          </p:spTgt>
                                        </p:tgtEl>
                                      </p:cBhvr>
                                    </p:animEffect>
                                    <p:anim calcmode="lin" valueType="num">
                                      <p:cBhvr>
                                        <p:cTn id="47"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8"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51" dur="500"/>
                                        <p:tgtEl>
                                          <p:spTgt spid="8">
                                            <p:graphicEl>
                                              <a:dgm id="{03A699E0-4414-4A67-A2ED-2C550AF981F1}"/>
                                            </p:graphicEl>
                                          </p:spTgt>
                                        </p:tgtEl>
                                      </p:cBhvr>
                                    </p:animEffect>
                                    <p:anim calcmode="lin" valueType="num">
                                      <p:cBhvr>
                                        <p:cTn id="52"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53"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8" dur="500"/>
                                        <p:tgtEl>
                                          <p:spTgt spid="8">
                                            <p:graphicEl>
                                              <a:dgm id="{E7F4D5B1-82DC-4F0B-ACA5-D713CF6E241B}"/>
                                            </p:graphicEl>
                                          </p:spTgt>
                                        </p:tgtEl>
                                      </p:cBhvr>
                                    </p:animEffect>
                                    <p:anim calcmode="lin" valueType="num">
                                      <p:cBhvr>
                                        <p:cTn id="59"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60"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63" dur="500"/>
                                        <p:tgtEl>
                                          <p:spTgt spid="8">
                                            <p:graphicEl>
                                              <a:dgm id="{4355E25E-6589-42EB-8782-7DD0B8C5DA7C}"/>
                                            </p:graphicEl>
                                          </p:spTgt>
                                        </p:tgtEl>
                                      </p:cBhvr>
                                    </p:animEffect>
                                    <p:anim calcmode="lin" valueType="num">
                                      <p:cBhvr>
                                        <p:cTn id="64"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5"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70" dur="500"/>
                                        <p:tgtEl>
                                          <p:spTgt spid="8">
                                            <p:graphicEl>
                                              <a:dgm id="{624BCA84-C5C0-415E-B6C0-97F62AE55C75}"/>
                                            </p:graphicEl>
                                          </p:spTgt>
                                        </p:tgtEl>
                                      </p:cBhvr>
                                    </p:animEffect>
                                    <p:anim calcmode="lin" valueType="num">
                                      <p:cBhvr>
                                        <p:cTn id="71"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72"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5" dur="500"/>
                                        <p:tgtEl>
                                          <p:spTgt spid="8">
                                            <p:graphicEl>
                                              <a:dgm id="{7874D64D-EFC1-45D8-8781-FC41040FE639}"/>
                                            </p:graphicEl>
                                          </p:spTgt>
                                        </p:tgtEl>
                                      </p:cBhvr>
                                    </p:animEffect>
                                    <p:anim calcmode="lin" valueType="num">
                                      <p:cBhvr>
                                        <p:cTn id="76"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7"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82" dur="500"/>
                                        <p:tgtEl>
                                          <p:spTgt spid="8">
                                            <p:graphicEl>
                                              <a:dgm id="{64D44CB1-1FF9-4750-A98F-13AC660D37EC}"/>
                                            </p:graphicEl>
                                          </p:spTgt>
                                        </p:tgtEl>
                                      </p:cBhvr>
                                    </p:animEffect>
                                    <p:anim calcmode="lin" valueType="num">
                                      <p:cBhvr>
                                        <p:cTn id="83"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4"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7" dur="500"/>
                                        <p:tgtEl>
                                          <p:spTgt spid="8">
                                            <p:graphicEl>
                                              <a:dgm id="{B27D8779-5EB0-4067-9185-686BE8D30EAF}"/>
                                            </p:graphicEl>
                                          </p:spTgt>
                                        </p:tgtEl>
                                      </p:cBhvr>
                                    </p:animEffect>
                                    <p:anim calcmode="lin" valueType="num">
                                      <p:cBhvr>
                                        <p:cTn id="88"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9"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4" dur="500"/>
                                        <p:tgtEl>
                                          <p:spTgt spid="8">
                                            <p:graphicEl>
                                              <a:dgm id="{6CEFD66E-15EA-4CD8-AE74-B025AB01603D}"/>
                                            </p:graphicEl>
                                          </p:spTgt>
                                        </p:tgtEl>
                                      </p:cBhvr>
                                    </p:animEffect>
                                    <p:anim calcmode="lin" valueType="num">
                                      <p:cBhvr>
                                        <p:cTn id="95"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6"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9" dur="500"/>
                                        <p:tgtEl>
                                          <p:spTgt spid="8">
                                            <p:graphicEl>
                                              <a:dgm id="{02C810CF-DF91-406E-8049-7EEBFBD90EA0}"/>
                                            </p:graphicEl>
                                          </p:spTgt>
                                        </p:tgtEl>
                                      </p:cBhvr>
                                    </p:animEffect>
                                    <p:anim calcmode="lin" valueType="num">
                                      <p:cBhvr>
                                        <p:cTn id="100"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101"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6" dur="500"/>
                                        <p:tgtEl>
                                          <p:spTgt spid="8">
                                            <p:graphicEl>
                                              <a:dgm id="{CB2A4995-A82B-416F-B79D-8E1A18C51C4A}"/>
                                            </p:graphicEl>
                                          </p:spTgt>
                                        </p:tgtEl>
                                      </p:cBhvr>
                                    </p:animEffect>
                                    <p:anim calcmode="lin" valueType="num">
                                      <p:cBhvr>
                                        <p:cTn id="107"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8"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11" dur="500"/>
                                        <p:tgtEl>
                                          <p:spTgt spid="8">
                                            <p:graphicEl>
                                              <a:dgm id="{0E56CA16-32BB-49FB-9DE5-A02DCEC73B4A}"/>
                                            </p:graphicEl>
                                          </p:spTgt>
                                        </p:tgtEl>
                                      </p:cBhvr>
                                    </p:animEffect>
                                    <p:anim calcmode="lin" valueType="num">
                                      <p:cBhvr>
                                        <p:cTn id="112"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13"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6" dur="500"/>
                                        <p:tgtEl>
                                          <p:spTgt spid="8">
                                            <p:graphicEl>
                                              <a:dgm id="{E84B4CEB-B787-4526-BAA1-E839B6A035AE}"/>
                                            </p:graphicEl>
                                          </p:spTgt>
                                        </p:tgtEl>
                                      </p:cBhvr>
                                    </p:animEffect>
                                    <p:anim calcmode="lin" valueType="num">
                                      <p:cBhvr>
                                        <p:cTn id="117"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8"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23" dur="500"/>
                                        <p:tgtEl>
                                          <p:spTgt spid="8">
                                            <p:graphicEl>
                                              <a:dgm id="{7583F063-1618-47DD-A04B-F94D883543E6}"/>
                                            </p:graphicEl>
                                          </p:spTgt>
                                        </p:tgtEl>
                                      </p:cBhvr>
                                    </p:animEffect>
                                    <p:anim calcmode="lin" valueType="num">
                                      <p:cBhvr>
                                        <p:cTn id="124"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5"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8" dur="500"/>
                                        <p:tgtEl>
                                          <p:spTgt spid="8">
                                            <p:graphicEl>
                                              <a:dgm id="{A34ED567-9FC9-480B-8EBA-D46A8A65E250}"/>
                                            </p:graphicEl>
                                          </p:spTgt>
                                        </p:tgtEl>
                                      </p:cBhvr>
                                    </p:animEffect>
                                    <p:anim calcmode="lin" valueType="num">
                                      <p:cBhvr>
                                        <p:cTn id="129"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30"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5" dur="500"/>
                                        <p:tgtEl>
                                          <p:spTgt spid="8">
                                            <p:graphicEl>
                                              <a:dgm id="{5221AC91-1EF6-4389-88EE-440942929C89}"/>
                                            </p:graphicEl>
                                          </p:spTgt>
                                        </p:tgtEl>
                                      </p:cBhvr>
                                    </p:animEffect>
                                    <p:anim calcmode="lin" valueType="num">
                                      <p:cBhvr>
                                        <p:cTn id="136"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7"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40" dur="500"/>
                                        <p:tgtEl>
                                          <p:spTgt spid="8">
                                            <p:graphicEl>
                                              <a:dgm id="{E1366680-1A73-4EC1-BE0E-97E7C81770C8}"/>
                                            </p:graphicEl>
                                          </p:spTgt>
                                        </p:tgtEl>
                                      </p:cBhvr>
                                    </p:animEffect>
                                    <p:anim calcmode="lin" valueType="num">
                                      <p:cBhvr>
                                        <p:cTn id="141"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42"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7" dur="500"/>
                                        <p:tgtEl>
                                          <p:spTgt spid="8">
                                            <p:graphicEl>
                                              <a:dgm id="{BC6AC961-8476-45B7-BC8A-0ABB721B8675}"/>
                                            </p:graphicEl>
                                          </p:spTgt>
                                        </p:tgtEl>
                                      </p:cBhvr>
                                    </p:animEffect>
                                    <p:anim calcmode="lin" valueType="num">
                                      <p:cBhvr>
                                        <p:cTn id="148"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9"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52" dur="500"/>
                                        <p:tgtEl>
                                          <p:spTgt spid="8">
                                            <p:graphicEl>
                                              <a:dgm id="{5AA1E779-013C-4C52-9034-8AECFD733C92}"/>
                                            </p:graphicEl>
                                          </p:spTgt>
                                        </p:tgtEl>
                                      </p:cBhvr>
                                    </p:animEffect>
                                    <p:anim calcmode="lin" valueType="num">
                                      <p:cBhvr>
                                        <p:cTn id="153"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4"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grpId="0" nodeType="clickEffect">
                                  <p:stCondLst>
                                    <p:cond delay="0"/>
                                  </p:stCondLst>
                                  <p:childTnLst>
                                    <p:set>
                                      <p:cBhvr>
                                        <p:cTn id="158"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9" dur="500"/>
                                        <p:tgtEl>
                                          <p:spTgt spid="8">
                                            <p:graphicEl>
                                              <a:dgm id="{0D8C232F-F28D-400E-BD44-3E5B1752609C}"/>
                                            </p:graphicEl>
                                          </p:spTgt>
                                        </p:tgtEl>
                                      </p:cBhvr>
                                    </p:animEffect>
                                    <p:anim calcmode="lin" valueType="num">
                                      <p:cBhvr>
                                        <p:cTn id="160"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61"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4" dur="500"/>
                                        <p:tgtEl>
                                          <p:spTgt spid="8">
                                            <p:graphicEl>
                                              <a:dgm id="{B270BD0E-C5B1-4DEA-B35C-22949A1BB124}"/>
                                            </p:graphicEl>
                                          </p:spTgt>
                                        </p:tgtEl>
                                      </p:cBhvr>
                                    </p:animEffect>
                                    <p:anim calcmode="lin" valueType="num">
                                      <p:cBhvr>
                                        <p:cTn id="165"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6"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wipe(left)">
                                      <p:cBhvr>
                                        <p:cTn id="171" dur="500"/>
                                        <p:tgtEl>
                                          <p:spTgt spid="9"/>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6"/>
                                        </p:tgtEl>
                                        <p:attrNameLst>
                                          <p:attrName>style.visibility</p:attrName>
                                        </p:attrNameLst>
                                      </p:cBhvr>
                                      <p:to>
                                        <p:strVal val="visible"/>
                                      </p:to>
                                    </p:set>
                                    <p:animEffect transition="in" filter="wipe(left)">
                                      <p:cBhvr>
                                        <p:cTn id="17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229100" y="0"/>
            <a:ext cx="7962899" cy="706755"/>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nl-NL" sz="4000" b="1" dirty="0">
                <a:ln w="13462">
                  <a:noFill/>
                  <a:prstDash val="solid"/>
                </a:ln>
                <a:solidFill>
                  <a:srgbClr val="0070C0"/>
                </a:solidFill>
                <a:effectLst>
                  <a:outerShdw dist="38100" dir="2700000" algn="bl" rotWithShape="0">
                    <a:srgbClr val="002060"/>
                  </a:outerShdw>
                </a:effectLst>
                <a:latin typeface="Calibri" panose="020F0502020204030204" pitchFamily="34" charset="0"/>
              </a:rPr>
              <a:t>DE BOODSCHAP VAN</a:t>
            </a:r>
            <a:r>
              <a:rPr lang="nl-NL" sz="4000" b="1" dirty="0">
                <a:ln w="13462">
                  <a:noFill/>
                  <a:prstDash val="solid"/>
                </a:ln>
                <a:solidFill>
                  <a:srgbClr val="FF0000"/>
                </a:solidFill>
                <a:effectLst>
                  <a:outerShdw dist="38100" dir="2700000" algn="bl" rotWithShape="0">
                    <a:srgbClr val="002060"/>
                  </a:outerShdw>
                </a:effectLst>
                <a:latin typeface="Calibri" panose="020F0502020204030204" pitchFamily="34" charset="0"/>
              </a:rPr>
              <a:t> </a:t>
            </a:r>
            <a:r>
              <a:rPr lang="nl-NL" sz="4000" b="1" dirty="0">
                <a:ln w="13462">
                  <a:noFill/>
                  <a:prstDash val="solid"/>
                </a:ln>
                <a:solidFill>
                  <a:srgbClr val="0070C0"/>
                </a:solidFill>
                <a:effectLst>
                  <a:outerShdw dist="38100" dir="2700000" algn="bl" rotWithShape="0">
                    <a:srgbClr val="002060"/>
                  </a:outerShdw>
                </a:effectLst>
                <a:latin typeface="Calibri" panose="020F0502020204030204" pitchFamily="34" charset="0"/>
              </a:rPr>
              <a:t>HET KRUIS</a:t>
            </a:r>
            <a:endParaRPr lang="en-US" sz="4000" b="1" noProof="0" dirty="0">
              <a:ln w="13462">
                <a:noFill/>
                <a:prstDash val="solid"/>
              </a:ln>
              <a:solidFill>
                <a:srgbClr val="0070C0"/>
              </a:solidFill>
              <a:effectLst>
                <a:outerShdw dist="38100" dir="2700000" algn="bl" rotWithShape="0">
                  <a:srgbClr val="002060"/>
                </a:outerShdw>
              </a:effectLst>
              <a:latin typeface="Calibri" panose="020F0502020204030204" pitchFamily="34" charset="0"/>
            </a:endParaRPr>
          </a:p>
        </p:txBody>
      </p:sp>
      <p:sp>
        <p:nvSpPr>
          <p:cNvPr id="5" name="CuadroTexto 4"/>
          <p:cNvSpPr txBox="1"/>
          <p:nvPr/>
        </p:nvSpPr>
        <p:spPr>
          <a:xfrm>
            <a:off x="3814763" y="684865"/>
            <a:ext cx="8377238" cy="923330"/>
          </a:xfrm>
          <a:prstGeom prst="rect">
            <a:avLst/>
          </a:prstGeom>
          <a:noFill/>
        </p:spPr>
        <p:txBody>
          <a:bodyPr wrap="square">
            <a:spAutoFit/>
          </a:bodyPr>
          <a:lstStyle/>
          <a:p>
            <a:pPr algn="ctr"/>
            <a:r>
              <a:rPr lang="en-US" b="1" noProof="0" dirty="0">
                <a:solidFill>
                  <a:schemeClr val="accent5">
                    <a:lumMod val="50000"/>
                  </a:schemeClr>
                </a:solidFill>
                <a:latin typeface="Comic Sans MS" panose="030F0702030302020204" pitchFamily="66" charset="0"/>
              </a:rPr>
              <a:t>“</a:t>
            </a:r>
            <a:r>
              <a:rPr lang="nl-NL" b="1" dirty="0">
                <a:solidFill>
                  <a:schemeClr val="accent5">
                    <a:lumMod val="50000"/>
                  </a:schemeClr>
                </a:solidFill>
                <a:latin typeface="Comic Sans MS" panose="030F0702030302020204" pitchFamily="66" charset="0"/>
              </a:rPr>
              <a:t>Want aangezien in de wijsheid van God de wereld door haar wijsheid Hem niet kende, was God tevreden door de dwaasheid van wat werd gepredikt om hen te redden die geloven</a:t>
            </a:r>
            <a:r>
              <a:rPr lang="en-US" b="1" noProof="0" dirty="0">
                <a:solidFill>
                  <a:schemeClr val="accent5">
                    <a:lumMod val="50000"/>
                  </a:schemeClr>
                </a:solidFill>
                <a:latin typeface="Comic Sans MS" panose="030F0702030302020204" pitchFamily="66" charset="0"/>
              </a:rPr>
              <a:t>.” </a:t>
            </a:r>
            <a:r>
              <a:rPr lang="en-US" sz="1400" b="1" noProof="0" dirty="0">
                <a:solidFill>
                  <a:schemeClr val="accent5">
                    <a:lumMod val="50000"/>
                  </a:schemeClr>
                </a:solidFill>
                <a:latin typeface="Comic Sans MS" panose="030F0702030302020204" pitchFamily="66" charset="0"/>
              </a:rPr>
              <a:t>(</a:t>
            </a:r>
            <a:r>
              <a:rPr lang="en-US" sz="1400" b="1" dirty="0">
                <a:solidFill>
                  <a:schemeClr val="accent5">
                    <a:lumMod val="50000"/>
                  </a:schemeClr>
                </a:solidFill>
                <a:latin typeface="Comic Sans MS" panose="030F0702030302020204" pitchFamily="66" charset="0"/>
              </a:rPr>
              <a:t>1 </a:t>
            </a:r>
            <a:r>
              <a:rPr lang="en-US" sz="1400" b="1" dirty="0" err="1">
                <a:solidFill>
                  <a:schemeClr val="accent5">
                    <a:lumMod val="50000"/>
                  </a:schemeClr>
                </a:solidFill>
                <a:latin typeface="Comic Sans MS" panose="030F0702030302020204" pitchFamily="66" charset="0"/>
              </a:rPr>
              <a:t>Korintiërs</a:t>
            </a:r>
            <a:r>
              <a:rPr lang="en-US" sz="1400" b="1" dirty="0">
                <a:solidFill>
                  <a:schemeClr val="accent5">
                    <a:lumMod val="50000"/>
                  </a:schemeClr>
                </a:solidFill>
                <a:latin typeface="Comic Sans MS" panose="030F0702030302020204" pitchFamily="66" charset="0"/>
              </a:rPr>
              <a:t> 1:21</a:t>
            </a:r>
            <a:r>
              <a:rPr lang="en-US" sz="1400" b="1" noProof="0" dirty="0">
                <a:solidFill>
                  <a:schemeClr val="accent5">
                    <a:lumMod val="50000"/>
                  </a:schemeClr>
                </a:solidFill>
                <a:latin typeface="Comic Sans MS" panose="030F0702030302020204" pitchFamily="66" charset="0"/>
              </a:rPr>
              <a:t>)</a:t>
            </a:r>
          </a:p>
        </p:txBody>
      </p:sp>
      <p:sp>
        <p:nvSpPr>
          <p:cNvPr id="6" name="CuadroTexto 5"/>
          <p:cNvSpPr txBox="1"/>
          <p:nvPr/>
        </p:nvSpPr>
        <p:spPr>
          <a:xfrm>
            <a:off x="4421976" y="1790446"/>
            <a:ext cx="7393782"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Waarom is het verkondigen van de boodschap van het kruis dwaas (1 Korintiërs 1:21-24)?</a:t>
            </a:r>
            <a:endParaRPr lang="en-US" sz="2000" b="1" noProof="0" dirty="0">
              <a:latin typeface="Calibri" panose="020F0502020204030204" pitchFamily="34" charset="0"/>
            </a:endParaRPr>
          </a:p>
        </p:txBody>
      </p:sp>
      <p:pic>
        <p:nvPicPr>
          <p:cNvPr id="4" name="Imagen 3"/>
          <p:cNvPicPr>
            <a:picLocks noChangeAspect="1"/>
          </p:cNvPicPr>
          <p:nvPr/>
        </p:nvPicPr>
        <p:blipFill rotWithShape="1">
          <a:blip r:embed="rId3" cstate="email"/>
          <a:srcRect/>
          <a:stretch>
            <a:fillRect/>
          </a:stretch>
        </p:blipFill>
        <p:spPr>
          <a:xfrm>
            <a:off x="200025" y="748946"/>
            <a:ext cx="4079081" cy="26800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p:cNvPicPr>
            <a:picLocks noChangeAspect="1"/>
          </p:cNvPicPr>
          <p:nvPr/>
        </p:nvPicPr>
        <p:blipFill>
          <a:blip r:embed="rId4" cstate="email"/>
          <a:srcRect/>
          <a:stretch>
            <a:fillRect/>
          </a:stretch>
        </p:blipFill>
        <p:spPr>
          <a:xfrm>
            <a:off x="200025" y="3707516"/>
            <a:ext cx="4029075" cy="3021806"/>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p:cNvSpPr txBox="1"/>
          <p:nvPr/>
        </p:nvSpPr>
        <p:spPr>
          <a:xfrm>
            <a:off x="4421976" y="6021436"/>
            <a:ext cx="7770024"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De boodschap van het kruis laat zien hoe ver God bereid is te gaan om ons redding te schenken.</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CuadroTexto 8"/>
          <p:cNvSpPr txBox="1"/>
          <p:nvPr/>
        </p:nvSpPr>
        <p:spPr>
          <a:xfrm>
            <a:off x="4421982" y="4611106"/>
            <a:ext cx="7770018" cy="1322070"/>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Voor de engelen was de boodschap van het kruis echter iets heel anders</a:t>
            </a:r>
            <a:r>
              <a:rPr lang="nl-NL" sz="2000" b="1" dirty="0">
                <a:latin typeface="Calibri" panose="020F0502020204030204" pitchFamily="34" charset="0"/>
              </a:rPr>
              <a:t>. Jezus, Die zij in de hemel hadden gekend, stond toe dat Hij gedood werd, uit liefde voor een ras dat Hem had verstoten. Dit is het perspectief dat Paulus wilde overbrengen met zijn prediking.</a:t>
            </a:r>
            <a:endParaRPr kumimoji="0" lang="en-US" sz="2000" b="1" i="0" u="none" strike="noStrike" kern="1200" cap="none" spc="0" normalizeH="0" baseline="0" noProof="0" dirty="0">
              <a:ln>
                <a:noFill/>
              </a:ln>
              <a:effectLst/>
              <a:uLnTx/>
              <a:uFillTx/>
              <a:latin typeface="Calibri" panose="020F0502020204030204" pitchFamily="34" charset="0"/>
            </a:endParaRPr>
          </a:p>
        </p:txBody>
      </p:sp>
      <p:sp>
        <p:nvSpPr>
          <p:cNvPr id="12" name="CuadroTexto 11"/>
          <p:cNvSpPr txBox="1"/>
          <p:nvPr/>
        </p:nvSpPr>
        <p:spPr>
          <a:xfrm>
            <a:off x="4421981" y="2585223"/>
            <a:ext cx="7770019" cy="1938020"/>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De Joden verwachtten een </a:t>
            </a:r>
            <a:r>
              <a:rPr lang="nl-NL" sz="2000" b="1" dirty="0">
                <a:latin typeface="Calibri" panose="020F0502020204030204" pitchFamily="34" charset="0"/>
              </a:rPr>
              <a:t>Messias Die hen zou bevrijden van Romeinse onderdrukking. Toen Jezus aankondigde dat Hij gekruisigd zou worden, waren Zijn eigen discipelen geschokt. Bovendien was voor een Jood een man die aan een boom hing een door God vervloekte persoon (Deut. 21:23). Voor een heiden, die niet eens een Verlosser verwachtte, was de conclusie hetzelfde: het </a:t>
            </a:r>
            <a:r>
              <a:rPr lang="nl-NL" sz="2000" b="1" dirty="0">
                <a:solidFill>
                  <a:prstClr val="black"/>
                </a:solidFill>
                <a:latin typeface="Calibri" panose="020F0502020204030204" pitchFamily="34" charset="0"/>
              </a:rPr>
              <a:t>kruis is waanzin.</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28400" y="138589"/>
            <a:ext cx="1439143" cy="448468"/>
          </a:xfrm>
          <a:prstGeom prst="roundRect">
            <a:avLst>
              <a:gd name="adj" fmla="val 50000"/>
            </a:avLst>
          </a:prstGeom>
          <a:solidFill>
            <a:srgbClr val="FFE471"/>
          </a:solidFill>
          <a:ln w="28575">
            <a:noFill/>
          </a:ln>
          <a:effectLst>
            <a:outerShdw blurRad="50800" dist="38100" dir="2700000" algn="tl" rotWithShape="0">
              <a:prstClr val="black">
                <a:alpha val="40000"/>
              </a:prstClr>
            </a:outerShdw>
          </a:effectLst>
        </p:spPr>
        <p:txBody>
          <a:bodyPr wrap="square" lIns="0" tIns="18000" rIns="0" bIns="43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uLnTx/>
                <a:uFillTx/>
                <a:latin typeface="Comic Sans MS" panose="030F0702030302020204" pitchFamily="66" charset="0"/>
              </a:rPr>
              <a:t>woensdag</a:t>
            </a:r>
            <a:r>
              <a:rPr kumimoji="0" lang="nl-NL" sz="1600" b="1" i="0" u="none" strike="noStrike" kern="0" normalizeH="0" baseline="0" noProof="0" dirty="0">
                <a:solidFill>
                  <a:srgbClr val="545069"/>
                </a:solidFill>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3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4*#ppt_w"/>
                                          </p:val>
                                        </p:tav>
                                        <p:tav tm="100000">
                                          <p:val>
                                            <p:strVal val="#ppt_w"/>
                                          </p:val>
                                        </p:tav>
                                      </p:tavLst>
                                    </p:anim>
                                    <p:anim calcmode="lin" valueType="num">
                                      <p:cBhvr>
                                        <p:cTn id="43" dur="500" fill="hold"/>
                                        <p:tgtEl>
                                          <p:spTgt spid="10"/>
                                        </p:tgtEl>
                                        <p:attrNameLst>
                                          <p:attrName>ppt_h</p:attrName>
                                        </p:attrNameLst>
                                      </p:cBhvr>
                                      <p:tavLst>
                                        <p:tav tm="0">
                                          <p:val>
                                            <p:strVal val="4*#ppt_h"/>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47625"/>
            <a:ext cx="8887759" cy="707886"/>
          </a:xfrm>
          <a:prstGeom prst="rect">
            <a:avLst/>
          </a:prstGeom>
          <a:noFill/>
        </p:spPr>
        <p:txBody>
          <a:bodyPr wrap="square">
            <a:spAutoFit/>
            <a:scene3d>
              <a:camera prst="orthographicFront"/>
              <a:lightRig rig="threePt" dir="t"/>
            </a:scene3d>
            <a:sp3d extrusionH="57150">
              <a:bevelT h="25400" prst="softRound"/>
            </a:sp3d>
          </a:bodyPr>
          <a:lstStyle/>
          <a:p>
            <a:pPr algn="ctr"/>
            <a:r>
              <a:rPr lang="nl-NL" sz="4000" b="1" dirty="0">
                <a:ln w="6600">
                  <a:solidFill>
                    <a:schemeClr val="accent2"/>
                  </a:solidFill>
                  <a:prstDash val="solid"/>
                </a:ln>
                <a:solidFill>
                  <a:srgbClr val="993300"/>
                </a:solidFill>
                <a:effectLst>
                  <a:outerShdw dist="25400" dir="2700000" algn="tl" rotWithShape="0">
                    <a:schemeClr val="accent2"/>
                  </a:outerShdw>
                </a:effectLst>
                <a:latin typeface="Calibri" panose="020F0502020204030204" pitchFamily="34" charset="0"/>
              </a:rPr>
              <a:t>DE DWAASHEID EN ZWAKTE VAN GOD</a:t>
            </a:r>
            <a:endParaRPr lang="en-US" sz="3200" b="1" noProof="0" dirty="0">
              <a:ln w="6600">
                <a:solidFill>
                  <a:schemeClr val="accent2"/>
                </a:solidFill>
                <a:prstDash val="solid"/>
              </a:ln>
              <a:solidFill>
                <a:srgbClr val="993300"/>
              </a:solidFill>
              <a:effectLst>
                <a:outerShdw dist="25400" dir="2700000" algn="tl" rotWithShape="0">
                  <a:schemeClr val="accent2"/>
                </a:outerShdw>
              </a:effectLst>
              <a:latin typeface="Calibri" panose="020F0502020204030204" pitchFamily="34" charset="0"/>
            </a:endParaRPr>
          </a:p>
        </p:txBody>
      </p:sp>
      <p:sp>
        <p:nvSpPr>
          <p:cNvPr id="5" name="CuadroTexto 4"/>
          <p:cNvSpPr txBox="1"/>
          <p:nvPr/>
        </p:nvSpPr>
        <p:spPr>
          <a:xfrm>
            <a:off x="141873" y="954633"/>
            <a:ext cx="8543487" cy="687409"/>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en-US" b="1" noProof="0" dirty="0">
                <a:latin typeface="Comic Sans MS" panose="030F0702030302020204" pitchFamily="66" charset="0"/>
              </a:rPr>
              <a:t>“</a:t>
            </a:r>
            <a:r>
              <a:rPr lang="nl-NL" b="1" dirty="0">
                <a:latin typeface="Comic Sans MS" panose="030F0702030302020204" pitchFamily="66" charset="0"/>
              </a:rPr>
              <a:t>Want het dwaze van God is wijzer dan de mensen en het zwakke van God is sterker dan de mensen</a:t>
            </a:r>
            <a:r>
              <a:rPr lang="en-US" b="1" noProof="0" dirty="0">
                <a:latin typeface="Comic Sans MS" panose="030F0702030302020204" pitchFamily="66" charset="0"/>
              </a:rPr>
              <a:t>.” </a:t>
            </a:r>
            <a:r>
              <a:rPr lang="en-US" sz="1400" b="1" noProof="0" dirty="0">
                <a:latin typeface="Comic Sans MS" panose="030F0702030302020204" pitchFamily="66" charset="0"/>
              </a:rPr>
              <a:t>(</a:t>
            </a:r>
            <a:r>
              <a:rPr lang="en-US" sz="1400" b="1" dirty="0">
                <a:latin typeface="Comic Sans MS" panose="030F0702030302020204" pitchFamily="66" charset="0"/>
              </a:rPr>
              <a:t>1 Korintiërs 1:25</a:t>
            </a:r>
            <a:r>
              <a:rPr lang="en-US" sz="1400" b="1" noProof="0" dirty="0">
                <a:latin typeface="Comic Sans MS" panose="030F0702030302020204" pitchFamily="66" charset="0"/>
              </a:rPr>
              <a:t>)</a:t>
            </a:r>
          </a:p>
        </p:txBody>
      </p:sp>
      <p:sp>
        <p:nvSpPr>
          <p:cNvPr id="6" name="CuadroTexto 5"/>
          <p:cNvSpPr txBox="1"/>
          <p:nvPr/>
        </p:nvSpPr>
        <p:spPr>
          <a:xfrm>
            <a:off x="59529" y="1737140"/>
            <a:ext cx="8403652"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Is God op enigerlei wijze dwaas of zwak (1 Kor. 1:25)?</a:t>
            </a:r>
            <a:endParaRPr lang="en-US" sz="2000" b="1" noProof="0" dirty="0">
              <a:latin typeface="Calibri" panose="020F0502020204030204" pitchFamily="34" charset="0"/>
            </a:endParaRPr>
          </a:p>
        </p:txBody>
      </p:sp>
      <p:pic>
        <p:nvPicPr>
          <p:cNvPr id="4" name="Imagen 3"/>
          <p:cNvPicPr>
            <a:picLocks noChangeAspect="1"/>
          </p:cNvPicPr>
          <p:nvPr/>
        </p:nvPicPr>
        <p:blipFill rotWithShape="1">
          <a:blip r:embed="rId3" cstate="email"/>
          <a:srcRect l="1047" t="-429" r="7857" b="429"/>
          <a:stretch>
            <a:fillRect/>
          </a:stretch>
        </p:blipFill>
        <p:spPr>
          <a:xfrm>
            <a:off x="141873" y="3607594"/>
            <a:ext cx="5106483" cy="3134511"/>
          </a:xfrm>
          <a:prstGeom prst="roundRect">
            <a:avLst>
              <a:gd name="adj" fmla="val 8969"/>
            </a:avLst>
          </a:prstGeom>
          <a:solidFill>
            <a:srgbClr val="FFFFFF"/>
          </a:solidFill>
          <a:ln w="76200" cap="sq">
            <a:solidFill>
              <a:schemeClr val="tx2">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8" name="CuadroTexto 7"/>
          <p:cNvSpPr txBox="1"/>
          <p:nvPr/>
        </p:nvSpPr>
        <p:spPr>
          <a:xfrm>
            <a:off x="5419428" y="3132563"/>
            <a:ext cx="677257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Alle wijsheid die van de wijste mensen wordt verzameld, is niet in staat een plan van verlossing voor de mensheid te bedenken</a:t>
            </a:r>
            <a:r>
              <a:rPr lang="en-US" sz="2000" b="1" noProof="0" dirty="0">
                <a:latin typeface="Calibri" panose="020F0502020204030204" pitchFamily="34" charset="0"/>
              </a:rPr>
              <a:t>.</a:t>
            </a:r>
          </a:p>
        </p:txBody>
      </p:sp>
      <p:pic>
        <p:nvPicPr>
          <p:cNvPr id="10" name="Imagen 9"/>
          <p:cNvPicPr>
            <a:picLocks noChangeAspect="1"/>
          </p:cNvPicPr>
          <p:nvPr/>
        </p:nvPicPr>
        <p:blipFill>
          <a:blip r:embed="rId4" cstate="email"/>
          <a:stretch>
            <a:fillRect/>
          </a:stretch>
        </p:blipFill>
        <p:spPr>
          <a:xfrm>
            <a:off x="8887760" y="530223"/>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p:cNvSpPr txBox="1"/>
          <p:nvPr/>
        </p:nvSpPr>
        <p:spPr>
          <a:xfrm>
            <a:off x="5419428" y="5799830"/>
            <a:ext cx="5106483"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Let op dat alleen degenen die in Jezus </a:t>
            </a:r>
            <a:r>
              <a:rPr lang="nl-NL" sz="2000" b="1" i="1" u="sng" dirty="0">
                <a:latin typeface="Calibri" panose="020F0502020204030204" pitchFamily="34" charset="0"/>
              </a:rPr>
              <a:t>geloven</a:t>
            </a:r>
            <a:r>
              <a:rPr lang="nl-NL" sz="2000" b="1" dirty="0">
                <a:latin typeface="Calibri" panose="020F0502020204030204" pitchFamily="34" charset="0"/>
              </a:rPr>
              <a:t> als reactie op de </a:t>
            </a:r>
            <a:r>
              <a:rPr lang="nl-NL" sz="2000" b="1" i="1" u="sng" dirty="0">
                <a:latin typeface="Calibri" panose="020F0502020204030204" pitchFamily="34" charset="0"/>
              </a:rPr>
              <a:t>roeping</a:t>
            </a:r>
            <a:r>
              <a:rPr lang="nl-NL" sz="2000" b="1" dirty="0">
                <a:latin typeface="Calibri" panose="020F0502020204030204" pitchFamily="34" charset="0"/>
              </a:rPr>
              <a:t> van de Heilige Geest </a:t>
            </a:r>
            <a:r>
              <a:rPr lang="nl-NL" sz="2000" b="1" i="1" u="sng" dirty="0">
                <a:latin typeface="Calibri" panose="020F0502020204030204" pitchFamily="34" charset="0"/>
              </a:rPr>
              <a:t>gered</a:t>
            </a:r>
            <a:r>
              <a:rPr lang="nl-NL" sz="2000" b="1" dirty="0">
                <a:latin typeface="Calibri" panose="020F0502020204030204" pitchFamily="34" charset="0"/>
              </a:rPr>
              <a:t> zullen worden.</a:t>
            </a:r>
            <a:endParaRPr lang="en-US" sz="2000" b="1" i="1" u="sng" noProof="0" dirty="0">
              <a:latin typeface="Calibri" panose="020F0502020204030204" pitchFamily="34" charset="0"/>
            </a:endParaRPr>
          </a:p>
        </p:txBody>
      </p:sp>
      <p:pic>
        <p:nvPicPr>
          <p:cNvPr id="16" name="Imagen 15"/>
          <p:cNvPicPr>
            <a:picLocks noChangeAspect="1"/>
          </p:cNvPicPr>
          <p:nvPr/>
        </p:nvPicPr>
        <p:blipFill>
          <a:blip r:embed="rId5" cstate="email"/>
          <a:stretch>
            <a:fillRect/>
          </a:stretch>
        </p:blipFill>
        <p:spPr>
          <a:xfrm>
            <a:off x="10696984" y="5143500"/>
            <a:ext cx="1352141" cy="161785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p:cNvSpPr txBox="1"/>
          <p:nvPr/>
        </p:nvSpPr>
        <p:spPr>
          <a:xfrm>
            <a:off x="59529" y="2210288"/>
            <a:ext cx="12102705"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Natuurlijk niet, want God heeft geen imperfecties. Paulus maakt simpelweg een figuurlijke vergelijking: Als God dwaze gedachten had, zou Hij wijzer zijn dan de wijste gedachte van een mens; of als er zwakke argumenten </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p:cNvSpPr txBox="1"/>
          <p:nvPr/>
        </p:nvSpPr>
        <p:spPr>
          <a:xfrm>
            <a:off x="5419428" y="4168614"/>
            <a:ext cx="5824835" cy="163121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Alleen God heeft verlossing kunnen schenken, door de kracht van Jezus' offer dat aan het kruis werd gebracht, "aan hen die gered worden" (1 Kor. 1:18); "aan gelovigen" (1 Kor. 1:21); en "aan hen die geroepen zijn" (1 Kor. 1:24).</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CuadroTexto 6"/>
          <p:cNvSpPr txBox="1"/>
          <p:nvPr/>
        </p:nvSpPr>
        <p:spPr>
          <a:xfrm>
            <a:off x="59530" y="2826670"/>
            <a:ext cx="4988639"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in God waren, zouden die veel sterker zijn dan de sterkste menselijke argumenten.</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p:cNvSpPr txBox="1"/>
          <p:nvPr/>
        </p:nvSpPr>
        <p:spPr>
          <a:xfrm>
            <a:off x="10445844" y="96645"/>
            <a:ext cx="1387959" cy="350195"/>
          </a:xfrm>
          <a:prstGeom prst="roundRect">
            <a:avLst>
              <a:gd name="adj" fmla="val 25122"/>
            </a:avLst>
          </a:prstGeom>
          <a:solidFill>
            <a:srgbClr val="FFEC90"/>
          </a:solidFill>
          <a:ln w="28575">
            <a:noFill/>
          </a:ln>
          <a:effectLst>
            <a:outerShdw blurRad="50800" dist="38100" dir="2700000" algn="tl" rotWithShape="0">
              <a:prstClr val="black">
                <a:alpha val="40000"/>
              </a:prstClr>
            </a:outerShdw>
          </a:effectLst>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nl-NL" sz="1600" b="1" i="0" u="none" strike="noStrike" kern="0" normalizeH="0" baseline="0" noProof="0" dirty="0">
                <a:solidFill>
                  <a:srgbClr val="0D4F34"/>
                </a:solidFill>
                <a:uLnTx/>
                <a:uFillTx/>
                <a:latin typeface="Comic Sans MS" panose="030F0702030302020204" pitchFamily="66" charset="0"/>
              </a:rPr>
              <a:t>donderdag</a:t>
            </a:r>
            <a:r>
              <a:rPr kumimoji="0" lang="nl-NL" sz="1600" b="1" i="0" u="none" strike="noStrike" kern="0" normalizeH="0" baseline="0" noProof="0" dirty="0">
                <a:solidFill>
                  <a:srgbClr val="545069"/>
                </a:solidFill>
                <a:uLnTx/>
                <a:uFillTx/>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strVal val="#ppt_w+.3"/>
                                          </p:val>
                                        </p:tav>
                                        <p:tav tm="100000">
                                          <p:val>
                                            <p:strVal val="#ppt_w"/>
                                          </p:val>
                                        </p:tav>
                                      </p:tavLst>
                                    </p:anim>
                                    <p:anim calcmode="lin" valueType="num">
                                      <p:cBhvr>
                                        <p:cTn id="51" dur="1000" fill="hold"/>
                                        <p:tgtEl>
                                          <p:spTgt spid="10"/>
                                        </p:tgtEl>
                                        <p:attrNameLst>
                                          <p:attrName>ppt_h</p:attrName>
                                        </p:attrNameLst>
                                      </p:cBhvr>
                                      <p:tavLst>
                                        <p:tav tm="0">
                                          <p:val>
                                            <p:strVal val="#ppt_h"/>
                                          </p:val>
                                        </p:tav>
                                        <p:tav tm="100000">
                                          <p:val>
                                            <p:strVal val="#ppt_h"/>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750" fill="hold"/>
                                        <p:tgtEl>
                                          <p:spTgt spid="16"/>
                                        </p:tgtEl>
                                        <p:attrNameLst>
                                          <p:attrName>ppt_w</p:attrName>
                                        </p:attrNameLst>
                                      </p:cBhvr>
                                      <p:tavLst>
                                        <p:tav tm="0">
                                          <p:val>
                                            <p:fltVal val="0"/>
                                          </p:val>
                                        </p:tav>
                                        <p:tav tm="100000">
                                          <p:val>
                                            <p:strVal val="#ppt_w"/>
                                          </p:val>
                                        </p:tav>
                                      </p:tavLst>
                                    </p:anim>
                                    <p:anim calcmode="lin" valueType="num">
                                      <p:cBhvr>
                                        <p:cTn id="62" dur="750" fill="hold"/>
                                        <p:tgtEl>
                                          <p:spTgt spid="16"/>
                                        </p:tgtEl>
                                        <p:attrNameLst>
                                          <p:attrName>ppt_h</p:attrName>
                                        </p:attrNameLst>
                                      </p:cBhvr>
                                      <p:tavLst>
                                        <p:tav tm="0">
                                          <p:val>
                                            <p:fltVal val="0"/>
                                          </p:val>
                                        </p:tav>
                                        <p:tav tm="100000">
                                          <p:val>
                                            <p:strVal val="#ppt_h"/>
                                          </p:val>
                                        </p:tav>
                                      </p:tavLst>
                                    </p:anim>
                                    <p:anim calcmode="lin" valueType="num">
                                      <p:cBhvr>
                                        <p:cTn id="63" dur="750" fill="hold"/>
                                        <p:tgtEl>
                                          <p:spTgt spid="16"/>
                                        </p:tgtEl>
                                        <p:attrNameLst>
                                          <p:attrName>style.rotation</p:attrName>
                                        </p:attrNameLst>
                                      </p:cBhvr>
                                      <p:tavLst>
                                        <p:tav tm="0">
                                          <p:val>
                                            <p:fltVal val="90"/>
                                          </p:val>
                                        </p:tav>
                                        <p:tav tm="100000">
                                          <p:val>
                                            <p:fltVal val="0"/>
                                          </p:val>
                                        </p:tav>
                                      </p:tavLst>
                                    </p:anim>
                                    <p:animEffect transition="in" filter="fade">
                                      <p:cBhvr>
                                        <p:cTn id="64" dur="750"/>
                                        <p:tgtEl>
                                          <p:spTgt spid="16"/>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P spid="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885524" y="630562"/>
            <a:ext cx="10616665" cy="5416868"/>
          </a:xfrm>
          <a:prstGeom prst="rect">
            <a:avLst/>
          </a:prstGeom>
          <a:noFill/>
        </p:spPr>
        <p:txBody>
          <a:bodyPr wrap="square">
            <a:spAutoFit/>
          </a:bodyPr>
          <a:lstStyle/>
          <a:p>
            <a:pPr algn="just">
              <a:spcBef>
                <a:spcPts val="600"/>
              </a:spcBef>
            </a:pPr>
            <a:r>
              <a:rPr lang="en-US" sz="2400" b="1" noProof="0" dirty="0">
                <a:latin typeface="Constantia" panose="02030602050306030303" pitchFamily="18" charset="0"/>
              </a:rPr>
              <a:t>“</a:t>
            </a:r>
            <a:r>
              <a:rPr lang="nl-NL" sz="2400" b="1" dirty="0">
                <a:latin typeface="Constantia" panose="02030602050306030303" pitchFamily="18" charset="0"/>
              </a:rPr>
              <a:t>Voor de geesten van menigten die tegenwoordig leven, is het kruis van Calvarie omgeven door heilige herinneringen. Heilige associaties zijn verbonden met de scènes van de kruisiging. Maar in Paulus' tijd werd het kruis met gevoelens van afkeer en afschuw bekeken. Om vast te houden aan de Verlosser van de mensheid terwijl Deze aan het kruis was gestorven, zou natuurlijk spot en tegenstand oproepen. […]</a:t>
            </a:r>
            <a:r>
              <a:rPr lang="nl-NL" sz="2400" b="1" dirty="0">
                <a:solidFill>
                  <a:srgbClr val="FF0000"/>
                </a:solidFill>
                <a:latin typeface="Constantia" panose="02030602050306030303" pitchFamily="18" charset="0"/>
              </a:rPr>
              <a:t>
</a:t>
            </a:r>
            <a:r>
              <a:rPr lang="nl-NL" sz="2400" b="1" dirty="0">
                <a:latin typeface="Constantia" panose="02030602050306030303" pitchFamily="18" charset="0"/>
              </a:rPr>
              <a:t>Hij zou als zwak van geest worden beschouwd omdat hij probeerde aan te tonen hoe het kruis enige verband kon hebben met de verheffing van het ras of de redding van de mensheid.</a:t>
            </a:r>
          </a:p>
          <a:p>
            <a:pPr algn="just">
              <a:spcBef>
                <a:spcPts val="600"/>
              </a:spcBef>
            </a:pPr>
            <a:r>
              <a:rPr lang="nl-NL" sz="2400" b="1" dirty="0">
                <a:latin typeface="Constantia" panose="02030602050306030303" pitchFamily="18" charset="0"/>
              </a:rPr>
              <a:t>Maar voor Paulus was het kruis het enige object van het grootste belang. […] Hij wist uit eigen ervaring dat wanneer een zondaar eenmaal de liefde van de Vader aanschouwt, zoals gezien in het offer van Zijn Zoon, en zich overgeeft aan de goddelijke invloed, er een verandering van hart plaatsvindt, en voortaan is Christus alles en in alles."</a:t>
            </a:r>
            <a:endParaRPr lang="en-US" sz="2400" b="1" noProof="0" dirty="0">
              <a:latin typeface="Constantia" panose="02030602050306030303" pitchFamily="18" charset="0"/>
            </a:endParaRPr>
          </a:p>
        </p:txBody>
      </p:sp>
      <p:sp>
        <p:nvSpPr>
          <p:cNvPr id="4" name="CuadroTexto 3"/>
          <p:cNvSpPr txBox="1"/>
          <p:nvPr/>
        </p:nvSpPr>
        <p:spPr>
          <a:xfrm>
            <a:off x="4314690" y="5977088"/>
            <a:ext cx="6991786" cy="338554"/>
          </a:xfrm>
          <a:prstGeom prst="rect">
            <a:avLst/>
          </a:prstGeom>
          <a:noFill/>
        </p:spPr>
        <p:txBody>
          <a:bodyPr wrap="none" rtlCol="0">
            <a:spAutoFit/>
          </a:bodyPr>
          <a:lstStyle/>
          <a:p>
            <a:pPr algn="r"/>
            <a:r>
              <a:rPr lang="en-US" sz="1600" b="1" noProof="0" dirty="0">
                <a:latin typeface="Calibri" panose="020F0502020204030204" pitchFamily="34" charset="0"/>
              </a:rPr>
              <a:t>Ellen G. White (</a:t>
            </a:r>
            <a:r>
              <a:rPr lang="nl-NL" sz="1600" b="1" dirty="0">
                <a:latin typeface="Calibri" panose="020F0502020204030204" pitchFamily="34" charset="0"/>
              </a:rPr>
              <a:t>De Handelingen van de Apostelen, </a:t>
            </a:r>
            <a:r>
              <a:rPr lang="nl-NL" sz="1600" b="1" dirty="0" err="1">
                <a:latin typeface="Calibri" panose="020F0502020204030204" pitchFamily="34" charset="0"/>
              </a:rPr>
              <a:t>hfdst</a:t>
            </a:r>
            <a:r>
              <a:rPr lang="nl-NL" sz="1600" b="1" dirty="0">
                <a:latin typeface="Calibri" panose="020F0502020204030204" pitchFamily="34" charset="0"/>
              </a:rPr>
              <a:t>. 24 - Korinthe, pag. 181</a:t>
            </a:r>
            <a:r>
              <a:rPr lang="en-US" sz="1600" b="1" noProof="0" dirty="0">
                <a:latin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1336</Words>
  <Application>Microsoft Office PowerPoint</Application>
  <PresentationFormat>Panorámica</PresentationFormat>
  <Paragraphs>66</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Comic Sans MS</vt:lpstr>
      <vt:lpstr>Calibri</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78</cp:revision>
  <dcterms:created xsi:type="dcterms:W3CDTF">2026-05-30T13:56:00Z</dcterms:created>
  <dcterms:modified xsi:type="dcterms:W3CDTF">2026-07-09T14:32:17Z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59D4BC747A5A43519940F6561B0AC29B_13</vt:lpwstr>
  </property>
  <property fmtid="{D5CDD505-2E9C-101B-9397-08002B2CF9AE}" pid="3" name="KSOProductBuildVer">
    <vt:lpwstr>1033-12.2.0.22549</vt:lpwstr>
  </property>
</Properties>
</file>