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AFA02"/>
    <a:srgbClr val="9F3F25"/>
    <a:srgbClr val="E19480"/>
    <a:srgbClr val="000000"/>
    <a:srgbClr val="66FFCC"/>
    <a:srgbClr val="27582B"/>
    <a:srgbClr val="FFFF66"/>
    <a:srgbClr val="1F4924"/>
    <a:srgbClr val="D5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0" autoAdjust="0"/>
    <p:restoredTop sz="94660"/>
  </p:normalViewPr>
  <p:slideViewPr>
    <p:cSldViewPr snapToGrid="0">
      <p:cViewPr varScale="1">
        <p:scale>
          <a:sx n="101" d="100"/>
          <a:sy n="101" d="100"/>
        </p:scale>
        <p:origin x="624"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nl-NL" b="1"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Onvolwassen</a:t>
          </a:r>
          <a:endParaRPr lang="en" b="1"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nl-NL" sz="2000" b="1"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zijn als kinderen (1 Kor. 3:1)</a:t>
          </a:r>
          <a:endParaRPr lang="en" sz="2000" b="1"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nl-NL" sz="20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voeden zich met melk (1 Kor. 3:2)</a:t>
          </a:r>
          <a:endParaRPr lang="en" sz="20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nl-NL" sz="20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zijn vleselijk</a:t>
          </a:r>
          <a:br>
            <a:rPr lang="nl-NL" sz="20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br>
          <a:r>
            <a:rPr lang="nl-NL" sz="20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(1 Kor. 3:3)</a:t>
          </a:r>
          <a:endParaRPr lang="en" sz="20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pPr>
            <a:lnSpc>
              <a:spcPct val="70000"/>
            </a:lnSpc>
          </a:pPr>
          <a:r>
            <a:rPr lang="nl-NL" sz="19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laten zich beïnvloeden door de meningen van anderen (1 Kor. 3:4)</a:t>
          </a:r>
          <a:endParaRPr lang="en" sz="1900" b="1"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nl-NL" b="1"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Volwassen</a:t>
          </a:r>
          <a:endParaRPr lang="en" b="1"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Ze zijn volwassen</a:t>
          </a:r>
          <a:b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(1 Kor. 14:20)</a:t>
          </a:r>
          <a:endParaRPr lang="en"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Ze eten vast voedsel (Hebr. 5:14)</a:t>
          </a:r>
          <a:endParaRPr lang="en"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Ze zijn geestelijk</a:t>
          </a:r>
          <a:b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(1 Kor. 2:13)</a:t>
          </a:r>
          <a:endParaRPr lang="en"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lIns="0" rIns="0"/>
        <a:lstStyle/>
        <a:p>
          <a:r>
            <a:rPr lang="nl-NL" sz="2000" b="1" spc="-50" baseline="0" noProof="0" dirty="0">
              <a:solidFill>
                <a:schemeClr val="tx1"/>
              </a:solidFill>
              <a:latin typeface="Calibri" panose="020F0502020204030204" pitchFamily="34" charset="0"/>
              <a:ea typeface="Calibri" panose="020F0502020204030204" pitchFamily="34" charset="0"/>
              <a:cs typeface="Calibri" panose="020F0502020204030204" pitchFamily="34" charset="0"/>
            </a:rPr>
            <a:t>Zij hebben geestelijk onderscheidingsvermogen (1 Kor. 2:14)</a:t>
          </a:r>
          <a:endParaRPr lang="en" sz="2000" b="1" spc="-50" baseline="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marL="0" lvl="0" indent="0" algn="ctr" defTabSz="2311400">
            <a:lnSpc>
              <a:spcPct val="90000"/>
            </a:lnSpc>
            <a:spcBef>
              <a:spcPct val="0"/>
            </a:spcBef>
            <a:spcAft>
              <a:spcPct val="35000"/>
            </a:spcAft>
            <a:buNone/>
          </a:pPr>
          <a:r>
            <a:rPr lang="nl-NL" sz="5200" b="1" kern="1200"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Onvolwassen</a:t>
          </a:r>
          <a:endParaRPr lang="en" sz="5200" b="1" kern="1200"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zijn als kinderen (1 Kor. 3:1)</a:t>
          </a:r>
          <a:endParaRPr lang="en" sz="2000" b="1" kern="1200"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voeden zich met melk (1 Kor. 3:2)</a:t>
          </a:r>
          <a:endParaRPr lang="en" sz="20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zijn vleselijk</a:t>
          </a:r>
          <a:br>
            <a:rPr lang="nl-NL" sz="20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br>
          <a:r>
            <a:rPr lang="nl-NL" sz="20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(1 Kor. 3:3)</a:t>
          </a:r>
          <a:endParaRPr lang="en" sz="20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70000"/>
            </a:lnSpc>
            <a:spcBef>
              <a:spcPct val="0"/>
            </a:spcBef>
            <a:spcAft>
              <a:spcPct val="35000"/>
            </a:spcAft>
            <a:buNone/>
          </a:pPr>
          <a:r>
            <a:rPr lang="nl-NL" sz="19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Ze laten zich beïnvloeden door de meningen van anderen (1 Kor. 3:4)</a:t>
          </a:r>
          <a:endParaRPr lang="en" sz="1900" b="1" kern="1200" noProof="0" dirty="0">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nl-NL" sz="5300" b="1" kern="1200"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Volwassen</a:t>
          </a:r>
          <a:endParaRPr lang="en" sz="5300" b="1" kern="1200" noProof="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Ze zijn volwassen</a:t>
          </a:r>
          <a:b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(1 Kor. 14:20)</a:t>
          </a:r>
          <a:endParaRPr lang="en"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Ze eten vast voedsel (Hebr. 5:14)</a:t>
          </a:r>
          <a:endParaRPr lang="en"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Ze zijn geestelijk</a:t>
          </a:r>
          <a:b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(1 Kor. 2:13)</a:t>
          </a:r>
          <a:endParaRPr lang="en"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0" tIns="142240" rIns="0" bIns="142240" numCol="1" spcCol="1270" anchor="ctr" anchorCtr="0">
          <a:noAutofit/>
        </a:bodyPr>
        <a:lstStyle/>
        <a:p>
          <a:pPr marL="0" lvl="0" indent="0" algn="ctr" defTabSz="889000">
            <a:lnSpc>
              <a:spcPct val="90000"/>
            </a:lnSpc>
            <a:spcBef>
              <a:spcPct val="0"/>
            </a:spcBef>
            <a:spcAft>
              <a:spcPct val="35000"/>
            </a:spcAft>
            <a:buNone/>
          </a:pPr>
          <a:r>
            <a:rPr lang="nl-NL" sz="2000" b="1" kern="1200" spc="-50" baseline="0" noProof="0" dirty="0">
              <a:solidFill>
                <a:schemeClr val="tx1"/>
              </a:solidFill>
              <a:latin typeface="Calibri" panose="020F0502020204030204" pitchFamily="34" charset="0"/>
              <a:ea typeface="Calibri" panose="020F0502020204030204" pitchFamily="34" charset="0"/>
              <a:cs typeface="Calibri" panose="020F0502020204030204" pitchFamily="34" charset="0"/>
            </a:rPr>
            <a:t>Zij hebben geestelijk onderscheidingsvermogen (1 Kor. 2:14)</a:t>
          </a:r>
          <a:endParaRPr lang="en" sz="2000" b="1" kern="1200" spc="-50" baseline="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7DAAEEF8-11A6-45CA-9353-BAE32DC1B3FB}" type="datetimeFigureOut">
              <a:rPr lang="es-ES" smtClean="0"/>
              <a:pPr/>
              <a:t>16/07/2026</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6AC7434B-99D2-463D-BB41-1BE5A1D0D585}" type="slidenum">
              <a:rPr lang="es-ES" smtClean="0"/>
              <a:pPr/>
              <a:t>‹Nº›</a:t>
            </a:fld>
            <a:endParaRPr lang="es-ES" dirty="0"/>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BBB1B51B-372F-4898-8313-27799A10FC85}" type="datetimeFigureOut">
              <a:rPr lang="es-ES" smtClean="0"/>
              <a:pPr/>
              <a:t>16/07/2026</a:t>
            </a:fld>
            <a:endParaRPr lang="es-ES" dirty="0"/>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1CD5D872-F671-4EBC-9726-5CFAA893A4E5}" type="slidenum">
              <a:rPr lang="es-ES" smtClean="0"/>
              <a:pPr/>
              <a:t>‹Nº›</a:t>
            </a:fld>
            <a:endParaRPr lang="es-ES" dirty="0"/>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16/07/2026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latin typeface="Calibri" panose="020F0502020204030204" pitchFamily="34" charset="0"/>
            </a:endParaRPr>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latin typeface="Calibri" panose="020F0502020204030204" pitchFamily="34" charset="0"/>
            </a:endParaRPr>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nl-NL" sz="7200" b="1" spc="600" dirty="0">
                <a:ln w="22225">
                  <a:solidFill>
                    <a:schemeClr val="accent2"/>
                  </a:solidFill>
                  <a:prstDash val="solid"/>
                </a:ln>
                <a:solidFill>
                  <a:srgbClr val="CFC0A1"/>
                </a:solidFill>
                <a:effectLst>
                  <a:outerShdw blurRad="50800" dist="50800" dir="5400000" algn="ctr" rotWithShape="0">
                    <a:schemeClr val="tx1"/>
                  </a:outerShdw>
                </a:effectLst>
                <a:latin typeface="Calibri" panose="020F0502020204030204" pitchFamily="34" charset="0"/>
              </a:rPr>
              <a:t>EENHEID IN CHRISTUS</a:t>
            </a:r>
            <a:endParaRPr lang="en" sz="7200" b="1" spc="600" noProof="0" dirty="0">
              <a:ln w="22225">
                <a:solidFill>
                  <a:schemeClr val="accent2"/>
                </a:solidFill>
                <a:prstDash val="solid"/>
              </a:ln>
              <a:solidFill>
                <a:srgbClr val="CFC0A1"/>
              </a:solidFill>
              <a:effectLst>
                <a:outerShdw blurRad="50800" dist="50800" dir="5400000" algn="ctr" rotWithShape="0">
                  <a:schemeClr val="tx1"/>
                </a:outerShdw>
              </a:effectLst>
              <a:latin typeface="Calibri" panose="020F0502020204030204" pitchFamily="34" charset="0"/>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nl-NL" sz="1600" b="1" dirty="0">
                <a:solidFill>
                  <a:schemeClr val="accent5">
                    <a:lumMod val="60000"/>
                    <a:lumOff val="40000"/>
                  </a:schemeClr>
                </a:solidFill>
                <a:latin typeface="Calibri" panose="020F0502020204030204" pitchFamily="34" charset="0"/>
              </a:rPr>
              <a:t>Les 3 voor 18 juli 2026</a:t>
            </a:r>
            <a:endParaRPr lang="en" sz="1600" b="1" noProof="0" dirty="0">
              <a:solidFill>
                <a:schemeClr val="accent5">
                  <a:lumMod val="60000"/>
                  <a:lumOff val="40000"/>
                </a:schemeClr>
              </a:solidFill>
              <a:latin typeface="Calibri" panose="020F0502020204030204" pitchFamily="34" charset="0"/>
            </a:endParaRPr>
          </a:p>
        </p:txBody>
      </p:sp>
      <p:sp>
        <p:nvSpPr>
          <p:cNvPr id="8" name="Estrella: 7 puntas 7">
            <a:extLst>
              <a:ext uri="{FF2B5EF4-FFF2-40B4-BE49-F238E27FC236}">
                <a16:creationId xmlns:a16="http://schemas.microsoft.com/office/drawing/2014/main" id="{4CB705FD-9C17-012A-F9AE-C06D8F86EE70}"/>
              </a:ext>
            </a:extLst>
          </p:cNvPr>
          <p:cNvSpPr/>
          <p:nvPr/>
        </p:nvSpPr>
        <p:spPr>
          <a:xfrm>
            <a:off x="528638" y="622372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latin typeface="Calibri" panose="020F0502020204030204" pitchFamily="34" charset="0"/>
            </a:endParaRPr>
          </a:p>
        </p:txBody>
      </p:sp>
      <p:sp>
        <p:nvSpPr>
          <p:cNvPr id="9" name="Estrella: 7 puntas 8">
            <a:extLst>
              <a:ext uri="{FF2B5EF4-FFF2-40B4-BE49-F238E27FC236}">
                <a16:creationId xmlns:a16="http://schemas.microsoft.com/office/drawing/2014/main" id="{7413A08F-0722-B128-EA7B-C6D7DA5CDF01}"/>
              </a:ext>
            </a:extLst>
          </p:cNvPr>
          <p:cNvSpPr/>
          <p:nvPr/>
        </p:nvSpPr>
        <p:spPr>
          <a:xfrm>
            <a:off x="11318649" y="622372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latin typeface="Calibri" panose="020F0502020204030204" pitchFamily="34" charset="0"/>
            </a:endParaRPr>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1948376" y="0"/>
            <a:ext cx="7226629"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nl-NL" sz="4400" b="1" spc="600" dirty="0">
                <a:ln w="22225">
                  <a:noFill/>
                  <a:prstDash val="solid"/>
                </a:ln>
                <a:solidFill>
                  <a:srgbClr val="FFFF00"/>
                </a:solidFill>
                <a:effectLst>
                  <a:outerShdw blurRad="50800" dist="50800" dir="5400000" algn="ctr" rotWithShape="0">
                    <a:schemeClr val="tx1"/>
                  </a:outerShdw>
                </a:effectLst>
                <a:latin typeface="Calibri" panose="020F0502020204030204" pitchFamily="34" charset="0"/>
              </a:rPr>
              <a:t>RESPECT VOOR LEIDERS</a:t>
            </a:r>
            <a:endParaRPr lang="en" sz="4400" b="1" spc="600" noProof="0" dirty="0">
              <a:ln w="22225">
                <a:noFill/>
                <a:prstDash val="solid"/>
              </a:ln>
              <a:solidFill>
                <a:srgbClr val="FFFF00"/>
              </a:solidFill>
              <a:effectLst>
                <a:outerShdw blurRad="50800" dist="50800" dir="5400000" algn="ctr" rotWithShape="0">
                  <a:schemeClr val="tx1"/>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en" b="1" noProof="0" dirty="0">
                <a:solidFill>
                  <a:srgbClr val="66FFFF"/>
                </a:solidFill>
                <a:effectLst>
                  <a:outerShdw blurRad="38100" dist="38100" dir="2700000" algn="tl">
                    <a:srgbClr val="000000"/>
                  </a:outerShdw>
                </a:effectLst>
                <a:latin typeface="Comic Sans MS" panose="030F0702030302020204" pitchFamily="66" charset="0"/>
              </a:rPr>
              <a:t>“</a:t>
            </a:r>
            <a:r>
              <a:rPr lang="nl-NL" b="1" dirty="0">
                <a:solidFill>
                  <a:srgbClr val="66FFFF"/>
                </a:solidFill>
                <a:effectLst>
                  <a:outerShdw blurRad="38100" dist="38100" dir="2700000" algn="tl">
                    <a:srgbClr val="000000"/>
                  </a:outerShdw>
                </a:effectLst>
                <a:latin typeface="Comic Sans MS" panose="030F0702030302020204" pitchFamily="66" charset="0"/>
              </a:rPr>
              <a:t>En verder wordt van de beheerders verlangd dat zij betrouwbaar blijken te zijn</a:t>
            </a:r>
            <a:r>
              <a:rPr lang="en" b="1" noProof="0" dirty="0">
                <a:solidFill>
                  <a:srgbClr val="66FFFF"/>
                </a:solidFill>
                <a:effectLst>
                  <a:outerShdw blurRad="38100" dist="38100" dir="2700000" algn="tl">
                    <a:srgbClr val="000000"/>
                  </a:outerShdw>
                </a:effectLst>
                <a:latin typeface="Comic Sans MS" panose="030F0702030302020204" pitchFamily="66" charset="0"/>
              </a:rPr>
              <a:t>.” </a:t>
            </a:r>
            <a:r>
              <a:rPr lang="en" sz="1400" b="1" noProof="0" dirty="0">
                <a:solidFill>
                  <a:srgbClr val="66FFFF"/>
                </a:solidFill>
                <a:effectLst>
                  <a:outerShdw blurRad="38100" dist="38100" dir="2700000" algn="tl">
                    <a:srgbClr val="000000"/>
                  </a:outerShdw>
                </a:effectLst>
                <a:latin typeface="Comic Sans MS" panose="030F0702030302020204" pitchFamily="66" charset="0"/>
              </a:rPr>
              <a:t>(</a:t>
            </a:r>
            <a:r>
              <a:rPr lang="nl-NL" sz="1400" b="1" dirty="0">
                <a:solidFill>
                  <a:srgbClr val="66FFFF"/>
                </a:solidFill>
                <a:effectLst>
                  <a:outerShdw blurRad="38100" dist="38100" dir="2700000" algn="tl">
                    <a:srgbClr val="000000"/>
                  </a:outerShdw>
                </a:effectLst>
                <a:latin typeface="Comic Sans MS" panose="030F0702030302020204" pitchFamily="66" charset="0"/>
              </a:rPr>
              <a:t>1 Korintiërs 4:2</a:t>
            </a:r>
            <a:r>
              <a:rPr lang="en" sz="1400" b="1" noProof="0" dirty="0">
                <a:solidFill>
                  <a:srgbClr val="66FFFF"/>
                </a:solidFill>
                <a:effectLst>
                  <a:outerShdw blurRad="38100" dist="38100" dir="2700000" algn="tl">
                    <a:srgbClr val="000000"/>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323439"/>
          </a:xfrm>
          <a:prstGeom prst="rect">
            <a:avLst/>
          </a:prstGeom>
          <a:noFill/>
        </p:spPr>
        <p:txBody>
          <a:bodyPr wrap="square" rtlCol="0">
            <a:spAutoFit/>
          </a:bodyPr>
          <a:lstStyle/>
          <a:p>
            <a:pPr>
              <a:spcBef>
                <a:spcPts val="600"/>
              </a:spcBef>
            </a:pPr>
            <a:r>
              <a:rPr lang="nl-NL" sz="2000" b="1" dirty="0">
                <a:latin typeface="Calibri" panose="020F0502020204030204" pitchFamily="34" charset="0"/>
              </a:rPr>
              <a:t>Het bestaan van rivaliteiten en facties rondom leiders betekent niet dat we ze moeten afwijzen. Integendeel, Paulus steunde en verdedigde het ambt van </a:t>
            </a:r>
            <a:r>
              <a:rPr lang="nl-NL" sz="2000" b="1" dirty="0" err="1">
                <a:latin typeface="Calibri" panose="020F0502020204030204" pitchFamily="34" charset="0"/>
              </a:rPr>
              <a:t>Apollos</a:t>
            </a:r>
            <a:r>
              <a:rPr lang="nl-NL" sz="2000" b="1" dirty="0">
                <a:latin typeface="Calibri" panose="020F0502020204030204" pitchFamily="34" charset="0"/>
              </a:rPr>
              <a:t> en zijn werk in Korinthe (1 Kor. 3:5-6; 4:6; 16:12).</a:t>
            </a:r>
            <a:endParaRPr lang="en" sz="2000" b="1" noProof="0" dirty="0">
              <a:latin typeface="Calibri" panose="020F0502020204030204" pitchFamily="34" charset="0"/>
            </a:endParaRP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795607"/>
            <a:chOff x="9365230" y="1587500"/>
            <a:chExt cx="2626744" cy="2795607"/>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954107"/>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nl-NL" sz="1400" b="1" dirty="0">
                  <a:latin typeface="Calibri" panose="020F0502020204030204" pitchFamily="34" charset="0"/>
                </a:rPr>
                <a:t>Frank en Walter Bond waren de eerste missionarissen in Spanje. Walter stierf in 1914 vanwege zijn geloof in </a:t>
              </a:r>
              <a:r>
                <a:rPr lang="nl-NL" sz="1400" b="1" dirty="0" err="1">
                  <a:latin typeface="Calibri" panose="020F0502020204030204" pitchFamily="34" charset="0"/>
                </a:rPr>
                <a:t>Jaen</a:t>
              </a:r>
              <a:r>
                <a:rPr lang="nl-NL" sz="1400" b="1" dirty="0">
                  <a:latin typeface="Calibri" panose="020F0502020204030204" pitchFamily="34" charset="0"/>
                </a:rPr>
                <a:t>.</a:t>
              </a:r>
              <a:endParaRPr lang="en" sz="1400" b="1" noProof="0" dirty="0">
                <a:latin typeface="Calibri" panose="020F0502020204030204" pitchFamily="34" charset="0"/>
              </a:endParaRP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882733"/>
            <a:ext cx="5076825" cy="1631216"/>
          </a:xfrm>
          <a:prstGeom prst="rect">
            <a:avLst/>
          </a:prstGeom>
          <a:noFill/>
        </p:spPr>
        <p:txBody>
          <a:bodyPr wrap="square">
            <a:spAutoFit/>
          </a:bodyPr>
          <a:lstStyle/>
          <a:p>
            <a:pPr>
              <a:spcBef>
                <a:spcPts val="600"/>
              </a:spcBef>
            </a:pPr>
            <a:r>
              <a:rPr lang="nl-NL" sz="2000" b="1" dirty="0">
                <a:latin typeface="Calibri" panose="020F0502020204030204" pitchFamily="34" charset="0"/>
              </a:rPr>
              <a:t>Christelijke leiders volgen in de voetsporen van Jezus door bereid te zijn te lijden voor hun broeders en zusters, en zelfs, indien nodig, te sterven voor hun bediening (1 Kor. 4:11-13; 2 Kor. 11:23-28).</a:t>
            </a:r>
            <a:endParaRPr lang="en" sz="2000" b="1" noProof="0" dirty="0">
              <a:latin typeface="Calibri" panose="020F0502020204030204" pitchFamily="34" charset="0"/>
            </a:endParaRPr>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8" y="2570797"/>
            <a:ext cx="7115021"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Wanneer leiders trouw handelen, zijn zij het waard om eer te behalen (1 Kor. 4:2; 1 Tim. 5:17). Maar zelfs wanneer zij die eer niet ontvangen, blijven zij trouw omdat zij weten dat God Zelf het is, niet de mensen, die hen moet beoordelen (1 Kor. 4:3-4).</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13949"/>
            <a:ext cx="5076825"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Noch leiders, noch leden zijn geroepen om met elkaar te vechten of te discussiëren, maar om samen Jezus te prijzen en de boodschap van het kruis te prediken.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9BCF2C7E-FBD9-0A0C-9B09-5EBFAF9DE975}"/>
              </a:ext>
            </a:extLst>
          </p:cNvPr>
          <p:cNvSpPr txBox="1"/>
          <p:nvPr/>
        </p:nvSpPr>
        <p:spPr>
          <a:xfrm>
            <a:off x="211408" y="190440"/>
            <a:ext cx="1189120" cy="406323"/>
          </a:xfrm>
          <a:prstGeom prst="roundRect">
            <a:avLst>
              <a:gd name="adj" fmla="val 42430"/>
            </a:avLst>
          </a:prstGeom>
          <a:noFill/>
          <a:ln w="28575">
            <a:solidFill>
              <a:srgbClr val="66FFFF"/>
            </a:solidFill>
          </a:ln>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nl-NL" sz="1600" b="1" i="0" u="none" strike="noStrike" kern="0" normalizeH="0" baseline="0" noProof="0" dirty="0">
                <a:solidFill>
                  <a:srgbClr val="FAFA02"/>
                </a:solidFill>
                <a:uLnTx/>
                <a:uFillTx/>
                <a:latin typeface="Comic Sans MS" panose="030F0702030302020204" pitchFamily="66" charset="0"/>
              </a:rPr>
              <a:t>donderdag</a:t>
            </a:r>
            <a:r>
              <a:rPr kumimoji="0" lang="nl-NL" sz="1600" b="1" i="0" u="none" strike="noStrike" kern="0" normalizeH="0" baseline="0" noProof="0" dirty="0">
                <a:solidFill>
                  <a:srgbClr val="9F3F25"/>
                </a:solidFill>
                <a:uLnTx/>
                <a:uFillTx/>
                <a:latin typeface="Comic Sans MS" panose="030F0702030302020204" pitchFamily="66" charset="0"/>
              </a:rPr>
              <a:t> </a:t>
            </a: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left)">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900" decel="100000" fill="hold"/>
                                        <p:tgtEl>
                                          <p:spTgt spid="4"/>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2" presetID="37"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900" decel="100000" fill="hold"/>
                                        <p:tgtEl>
                                          <p:spTgt spid="6"/>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1000" fill="hold"/>
                                        <p:tgtEl>
                                          <p:spTgt spid="15"/>
                                        </p:tgtEl>
                                        <p:attrNameLst>
                                          <p:attrName>ppt_w</p:attrName>
                                        </p:attrNameLst>
                                      </p:cBhvr>
                                      <p:tavLst>
                                        <p:tav tm="0">
                                          <p:val>
                                            <p:fltVal val="0"/>
                                          </p:val>
                                        </p:tav>
                                        <p:tav tm="100000">
                                          <p:val>
                                            <p:strVal val="#ppt_w"/>
                                          </p:val>
                                        </p:tav>
                                      </p:tavLst>
                                    </p:anim>
                                    <p:anim calcmode="lin" valueType="num">
                                      <p:cBhvr>
                                        <p:cTn id="53" dur="1000" fill="hold"/>
                                        <p:tgtEl>
                                          <p:spTgt spid="15"/>
                                        </p:tgtEl>
                                        <p:attrNameLst>
                                          <p:attrName>ppt_h</p:attrName>
                                        </p:attrNameLst>
                                      </p:cBhvr>
                                      <p:tavLst>
                                        <p:tav tm="0">
                                          <p:val>
                                            <p:fltVal val="0"/>
                                          </p:val>
                                        </p:tav>
                                        <p:tav tm="100000">
                                          <p:val>
                                            <p:strVal val="#ppt_h"/>
                                          </p:val>
                                        </p:tav>
                                      </p:tavLst>
                                    </p:anim>
                                    <p:anim calcmode="lin" valueType="num">
                                      <p:cBhvr>
                                        <p:cTn id="54" dur="1000" fill="hold"/>
                                        <p:tgtEl>
                                          <p:spTgt spid="15"/>
                                        </p:tgtEl>
                                        <p:attrNameLst>
                                          <p:attrName>style.rotation</p:attrName>
                                        </p:attrNameLst>
                                      </p:cBhvr>
                                      <p:tavLst>
                                        <p:tav tm="0">
                                          <p:val>
                                            <p:fltVal val="90"/>
                                          </p:val>
                                        </p:tav>
                                        <p:tav tm="100000">
                                          <p:val>
                                            <p:fltVal val="0"/>
                                          </p:val>
                                        </p:tav>
                                      </p:tavLst>
                                    </p:anim>
                                    <p:animEffect transition="in" filter="fade">
                                      <p:cBhvr>
                                        <p:cTn id="55" dur="1000"/>
                                        <p:tgtEl>
                                          <p:spTgt spid="15"/>
                                        </p:tgtEl>
                                      </p:cBhvr>
                                    </p:animEffect>
                                  </p:childTnLst>
                                </p:cTn>
                              </p:par>
                            </p:childTnLst>
                          </p:cTn>
                        </p:par>
                        <p:par>
                          <p:cTn id="56" fill="hold">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wipe(left)">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30" presetClass="entr" presetSubtype="0" fill="hold"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800" decel="100000"/>
                                        <p:tgtEl>
                                          <p:spTgt spid="11"/>
                                        </p:tgtEl>
                                      </p:cBhvr>
                                    </p:animEffect>
                                    <p:anim calcmode="lin" valueType="num">
                                      <p:cBhvr>
                                        <p:cTn id="65" dur="800" decel="100000" fill="hold"/>
                                        <p:tgtEl>
                                          <p:spTgt spid="11"/>
                                        </p:tgtEl>
                                        <p:attrNameLst>
                                          <p:attrName>style.rotation</p:attrName>
                                        </p:attrNameLst>
                                      </p:cBhvr>
                                      <p:tavLst>
                                        <p:tav tm="0">
                                          <p:val>
                                            <p:fltVal val="-90"/>
                                          </p:val>
                                        </p:tav>
                                        <p:tav tm="100000">
                                          <p:val>
                                            <p:fltVal val="0"/>
                                          </p:val>
                                        </p:tav>
                                      </p:tavLst>
                                    </p:anim>
                                    <p:anim calcmode="lin" valueType="num">
                                      <p:cBhvr>
                                        <p:cTn id="66" dur="800" decel="100000" fill="hold"/>
                                        <p:tgtEl>
                                          <p:spTgt spid="11"/>
                                        </p:tgtEl>
                                        <p:attrNameLst>
                                          <p:attrName>ppt_x</p:attrName>
                                        </p:attrNameLst>
                                      </p:cBhvr>
                                      <p:tavLst>
                                        <p:tav tm="0">
                                          <p:val>
                                            <p:strVal val="#ppt_x+0.4"/>
                                          </p:val>
                                        </p:tav>
                                        <p:tav tm="100000">
                                          <p:val>
                                            <p:strVal val="#ppt_x-0.05"/>
                                          </p:val>
                                        </p:tav>
                                      </p:tavLst>
                                    </p:anim>
                                    <p:anim calcmode="lin" valueType="num">
                                      <p:cBhvr>
                                        <p:cTn id="67" dur="800" decel="100000" fill="hold"/>
                                        <p:tgtEl>
                                          <p:spTgt spid="11"/>
                                        </p:tgtEl>
                                        <p:attrNameLst>
                                          <p:attrName>ppt_y</p:attrName>
                                        </p:attrNameLst>
                                      </p:cBhvr>
                                      <p:tavLst>
                                        <p:tav tm="0">
                                          <p:val>
                                            <p:strVal val="#ppt_y-0.4"/>
                                          </p:val>
                                        </p:tav>
                                        <p:tav tm="100000">
                                          <p:val>
                                            <p:strVal val="#ppt_y+0.1"/>
                                          </p:val>
                                        </p:tav>
                                      </p:tavLst>
                                    </p:anim>
                                    <p:anim calcmode="lin" valueType="num">
                                      <p:cBhvr>
                                        <p:cTn id="68"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9"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70" fill="hold">
                            <p:stCondLst>
                              <p:cond delay="1000"/>
                            </p:stCondLst>
                            <p:childTnLst>
                              <p:par>
                                <p:cTn id="71" presetID="22" presetClass="entr" presetSubtype="8"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wipe(left)">
                                      <p:cBhvr>
                                        <p:cTn id="73" dur="5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23" presetClass="entr" presetSubtype="288" fill="hold" nodeType="click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p:cTn id="78" dur="500" fill="hold"/>
                                        <p:tgtEl>
                                          <p:spTgt spid="17"/>
                                        </p:tgtEl>
                                        <p:attrNameLst>
                                          <p:attrName>ppt_w</p:attrName>
                                        </p:attrNameLst>
                                      </p:cBhvr>
                                      <p:tavLst>
                                        <p:tav tm="0">
                                          <p:val>
                                            <p:strVal val="4/3*#ppt_w"/>
                                          </p:val>
                                        </p:tav>
                                        <p:tav tm="100000">
                                          <p:val>
                                            <p:strVal val="#ppt_w"/>
                                          </p:val>
                                        </p:tav>
                                      </p:tavLst>
                                    </p:anim>
                                    <p:anim calcmode="lin" valueType="num">
                                      <p:cBhvr>
                                        <p:cTn id="79" dur="500" fill="hold"/>
                                        <p:tgtEl>
                                          <p:spTgt spid="17"/>
                                        </p:tgtEl>
                                        <p:attrNameLst>
                                          <p:attrName>ppt_h</p:attrName>
                                        </p:attrNameLst>
                                      </p:cBhvr>
                                      <p:tavLst>
                                        <p:tav tm="0">
                                          <p:val>
                                            <p:strVal val="4/3*#ppt_h"/>
                                          </p:val>
                                        </p:tav>
                                        <p:tav tm="100000">
                                          <p:val>
                                            <p:strVal val="#ppt_h"/>
                                          </p:val>
                                        </p:tav>
                                      </p:tavLst>
                                    </p:anim>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12"/>
                                        </p:tgtEl>
                                        <p:attrNameLst>
                                          <p:attrName>style.visibility</p:attrName>
                                        </p:attrNameLst>
                                      </p:cBhvr>
                                      <p:to>
                                        <p:strVal val="visible"/>
                                      </p:to>
                                    </p:set>
                                    <p:animEffect transition="in" filter="wipe(left)">
                                      <p:cBhvr>
                                        <p:cTn id="8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099211" y="412701"/>
            <a:ext cx="7777212" cy="5632311"/>
          </a:xfrm>
          <a:prstGeom prst="rect">
            <a:avLst/>
          </a:prstGeom>
          <a:noFill/>
        </p:spPr>
        <p:txBody>
          <a:bodyPr wrap="square">
            <a:spAutoFit/>
          </a:bodyPr>
          <a:lstStyle/>
          <a:p>
            <a:pPr algn="just">
              <a:spcBef>
                <a:spcPts val="600"/>
              </a:spcBef>
            </a:pPr>
            <a:r>
              <a:rPr lang="nl-NL" sz="2400" b="1" dirty="0">
                <a:latin typeface="Constantia" panose="02030602050306030303" pitchFamily="18" charset="0"/>
              </a:rPr>
              <a:t>"Niets kan een perfecte eenheid in de kerk vervolmaken dan de geest van Christelijke verdraagzaamheid. Satan kan verdeeldheid zaaien; Christus alleen kan de tegenstrijdige elementen harmoniseren.... Wanneer jullie als individuele werkers van de kerk God boven alles liefhebben en je naaste als jezelf, dan zullen er geen moeizame inspanningen zijn om eenheid te hebben; er zal  eenheid zijn in Christus, de oren om te rapporteren zullen gesloten zijn, en zal niemand een verwijt tegen zijn naaste hebben. De leden van de kerk zullen liefde en eenheid koesteren en als één groot gezin zijn. Dan zullen wij de geloofsbelijdenis aan de wereld overbrengen die zal getuigen dat God Zijn Zoon in de wereld heeft gezonden."</a:t>
            </a:r>
            <a:endParaRPr lang="en" sz="24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BDE34210-AE8D-5F78-8C77-08295CAE3C58}"/>
              </a:ext>
            </a:extLst>
          </p:cNvPr>
          <p:cNvSpPr txBox="1"/>
          <p:nvPr/>
        </p:nvSpPr>
        <p:spPr>
          <a:xfrm>
            <a:off x="6184963" y="6045012"/>
            <a:ext cx="3691460" cy="338554"/>
          </a:xfrm>
          <a:prstGeom prst="rect">
            <a:avLst/>
          </a:prstGeom>
          <a:noFill/>
        </p:spPr>
        <p:txBody>
          <a:bodyPr wrap="none" rtlCol="0">
            <a:spAutoFit/>
          </a:bodyPr>
          <a:lstStyle/>
          <a:p>
            <a:pPr algn="r"/>
            <a:r>
              <a:rPr lang="en" sz="1600" b="1" noProof="0" dirty="0">
                <a:latin typeface="Calibri" panose="020F0502020204030204" pitchFamily="34" charset="0"/>
              </a:rPr>
              <a:t>Ellen G. White (</a:t>
            </a:r>
            <a:r>
              <a:rPr lang="nl-NL" sz="1600" b="1" dirty="0">
                <a:latin typeface="Calibri" panose="020F0502020204030204" pitchFamily="34" charset="0"/>
              </a:rPr>
              <a:t>Christus reflecteren 5 juli</a:t>
            </a:r>
            <a:r>
              <a:rPr lang="en" sz="1600" b="1" noProof="0" dirty="0">
                <a:latin typeface="Calibri" panose="020F0502020204030204" pitchFamily="34" charset="0"/>
              </a:rPr>
              <a:t>)</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015663"/>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lvl="0" algn="ctr">
              <a:defRPr/>
            </a:pP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kumimoji="0" lang="nl-NL"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Maar ik roep u ertoe op, broeders, door de Naam van onze Heere Jezus Christus, dat u allen eensgezind bent in uw spreken, en dat er onder u geen scheuringen zijn, maar dat u hecht aaneengesmeed bent, één van denken en één van gevoelen.</a:t>
            </a: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lang="nl-NL" sz="1600" b="1" dirty="0">
                <a:solidFill>
                  <a:srgbClr val="993423"/>
                </a:solidFill>
                <a:latin typeface="Comic Sans MS" panose="030F0702030302020204" pitchFamily="66" charset="0"/>
              </a:rPr>
              <a:t>1 Korintiërs 1:10</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 sz="12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HSV</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6458423" y="3760707"/>
            <a:ext cx="5228752"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nl-NL" sz="2000" b="1" dirty="0">
                <a:latin typeface="Calibri" panose="020F0502020204030204" pitchFamily="34" charset="0"/>
              </a:rPr>
              <a:t>Problemen die verdeeldheid veroorzaken</a:t>
            </a:r>
            <a:r>
              <a:rPr lang="en" sz="2000" b="1" noProof="0" dirty="0">
                <a:latin typeface="Calibri" panose="020F0502020204030204" pitchFamily="34" charset="0"/>
              </a:rPr>
              <a:t>:</a:t>
            </a:r>
          </a:p>
          <a:p>
            <a:pPr lvl="1">
              <a:spcBef>
                <a:spcPts val="600"/>
              </a:spcBef>
            </a:pPr>
            <a:r>
              <a:rPr lang="nl-NL" sz="2000" b="1" dirty="0">
                <a:solidFill>
                  <a:srgbClr val="C53544"/>
                </a:solidFill>
                <a:latin typeface="Calibri" panose="020F0502020204030204" pitchFamily="34" charset="0"/>
              </a:rPr>
              <a:t>Verdeeldheid en geschillen</a:t>
            </a:r>
            <a:endParaRPr lang="en" sz="2000" b="1" noProof="0" dirty="0">
              <a:solidFill>
                <a:srgbClr val="C53544"/>
              </a:solidFill>
              <a:latin typeface="Calibri" panose="020F0502020204030204" pitchFamily="34" charset="0"/>
            </a:endParaRPr>
          </a:p>
          <a:p>
            <a:pPr>
              <a:spcBef>
                <a:spcPts val="1800"/>
              </a:spcBef>
            </a:pPr>
            <a:r>
              <a:rPr lang="nl-NL" sz="2000" b="1" dirty="0">
                <a:latin typeface="Calibri" panose="020F0502020204030204" pitchFamily="34" charset="0"/>
              </a:rPr>
              <a:t>Hoe je eenheid behoudt</a:t>
            </a:r>
            <a:r>
              <a:rPr lang="en" sz="2000" b="1" noProof="0" dirty="0">
                <a:latin typeface="Calibri" panose="020F0502020204030204" pitchFamily="34" charset="0"/>
              </a:rPr>
              <a:t>:</a:t>
            </a:r>
          </a:p>
          <a:p>
            <a:pPr lvl="1">
              <a:spcBef>
                <a:spcPts val="600"/>
              </a:spcBef>
            </a:pPr>
            <a:r>
              <a:rPr lang="nl-NL" sz="2000" b="1" dirty="0">
                <a:solidFill>
                  <a:srgbClr val="55A14E"/>
                </a:solidFill>
                <a:latin typeface="Calibri" panose="020F0502020204030204" pitchFamily="34" charset="0"/>
              </a:rPr>
              <a:t>Eenheid in Jezus</a:t>
            </a:r>
            <a:endParaRPr lang="en" sz="2000" b="1" noProof="0" dirty="0">
              <a:solidFill>
                <a:srgbClr val="55A14E"/>
              </a:solidFill>
              <a:latin typeface="Calibri" panose="020F0502020204030204" pitchFamily="34" charset="0"/>
            </a:endParaRPr>
          </a:p>
          <a:p>
            <a:pPr lvl="1">
              <a:spcBef>
                <a:spcPts val="600"/>
              </a:spcBef>
            </a:pPr>
            <a:r>
              <a:rPr lang="nl-NL" sz="2000" b="1" dirty="0">
                <a:solidFill>
                  <a:srgbClr val="3080B9"/>
                </a:solidFill>
                <a:latin typeface="Calibri" panose="020F0502020204030204" pitchFamily="34" charset="0"/>
              </a:rPr>
              <a:t>Wijsheid en volwassenheid</a:t>
            </a:r>
            <a:endParaRPr lang="en" sz="2000" b="1" noProof="0" dirty="0">
              <a:solidFill>
                <a:srgbClr val="3080B9"/>
              </a:solidFill>
              <a:latin typeface="Calibri" panose="020F0502020204030204" pitchFamily="34" charset="0"/>
            </a:endParaRPr>
          </a:p>
          <a:p>
            <a:pPr lvl="1">
              <a:spcBef>
                <a:spcPts val="600"/>
              </a:spcBef>
            </a:pPr>
            <a:r>
              <a:rPr lang="nl-NL" sz="2000" b="1" dirty="0">
                <a:solidFill>
                  <a:srgbClr val="C57035"/>
                </a:solidFill>
                <a:latin typeface="Calibri" panose="020F0502020204030204" pitchFamily="34" charset="0"/>
              </a:rPr>
              <a:t>Dienst en nederigheid</a:t>
            </a:r>
            <a:endParaRPr lang="en" sz="2000" b="1" noProof="0" dirty="0">
              <a:solidFill>
                <a:srgbClr val="C57035"/>
              </a:solidFill>
              <a:latin typeface="Calibri" panose="020F0502020204030204" pitchFamily="34" charset="0"/>
            </a:endParaRPr>
          </a:p>
          <a:p>
            <a:pPr lvl="1">
              <a:spcBef>
                <a:spcPts val="600"/>
              </a:spcBef>
            </a:pPr>
            <a:r>
              <a:rPr lang="nl-NL" sz="2000" b="1" dirty="0">
                <a:solidFill>
                  <a:srgbClr val="BD2DB8"/>
                </a:solidFill>
                <a:latin typeface="Calibri" panose="020F0502020204030204" pitchFamily="34" charset="0"/>
              </a:rPr>
              <a:t>Respect voor leiders</a:t>
            </a:r>
            <a:endParaRPr lang="en" sz="2000" b="1" noProof="0" dirty="0">
              <a:solidFill>
                <a:srgbClr val="BD2DB8"/>
              </a:solidFill>
              <a:latin typeface="Calibri" panose="020F0502020204030204" pitchFamily="34" charset="0"/>
            </a:endParaRP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Na de Korintiërs te hebben begroet en hen te hebben geprezen voor hun geestelijke groei, gaat Paulus over op het eerste probleem dat die kerk treft: het gebrek aan eenheid.</a:t>
            </a:r>
            <a:endParaRPr lang="en" sz="2000" b="1" noProof="0" dirty="0">
              <a:latin typeface="Calibri" panose="020F0502020204030204" pitchFamily="34" charset="0"/>
            </a:endParaRP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77056" y="5885775"/>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95766" y="513550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95766" y="5504461"/>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577055" y="6267089"/>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95767" y="4200140"/>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5933405" y="3760707"/>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5933404"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456206"/>
            <a:ext cx="7019925"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Eén punt is vanaf het begin duidelijk: eenheid in de kerk kan niet worden bereikt door menselijke inspanning. Alleen door ons op Jezus te richten kunnen we eenheid bereiken.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327687"/>
            <a:ext cx="701992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Door de brieven aan de Korintiërs en andere brieven die Paulus schreef, zien we hoe hij ons richtlijnen geeft om dit probleem, wat ook kerken vandaag de dag kan raken, op te lossen.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292894" y="2100382"/>
            <a:ext cx="11608594"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nl-NL"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latin typeface="Calibri" panose="020F0502020204030204" pitchFamily="34" charset="0"/>
              </a:rPr>
              <a:t>PROBLEMEN DIE VERDEELDHEID VEROORZAKEN</a:t>
            </a:r>
            <a:endParaRPr lang="e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latin typeface="Calibri" panose="020F0502020204030204" pitchFamily="34" charset="0"/>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bIns="36000" rtlCol="0" anchor="ctr"/>
          <a:lstStyle/>
          <a:p>
            <a:pPr algn="ctr"/>
            <a:endParaRPr lang="en" noProof="0" dirty="0">
              <a:latin typeface="Calibri" panose="020F0502020204030204" pitchFamily="34" charset="0"/>
            </a:endParaRPr>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2178844" y="-49160"/>
            <a:ext cx="7829549"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nl-NL" sz="4400" b="1" dirty="0">
                <a:ln/>
                <a:solidFill>
                  <a:srgbClr val="FF0000"/>
                </a:solidFill>
                <a:latin typeface="Calibri" panose="020F0502020204030204" pitchFamily="34" charset="0"/>
              </a:rPr>
              <a:t>VERDEELDHEID EN GESCHILLEN</a:t>
            </a:r>
            <a:endParaRPr lang="en" sz="4400" b="1" noProof="0" dirty="0">
              <a:ln/>
              <a:solidFill>
                <a:srgbClr val="FF0000"/>
              </a:solidFill>
              <a:latin typeface="Calibri" panose="020F0502020204030204" pitchFamily="34" charset="0"/>
            </a:endParaRP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923330"/>
          </a:xfrm>
          <a:prstGeom prst="rect">
            <a:avLst/>
          </a:prstGeom>
          <a:noFill/>
        </p:spPr>
        <p:txBody>
          <a:bodyPr wrap="square">
            <a:spAutoFit/>
          </a:bodyPr>
          <a:lstStyle/>
          <a:p>
            <a:pPr algn="ctr"/>
            <a:r>
              <a:rPr lang="en" b="1" noProof="0" dirty="0">
                <a:solidFill>
                  <a:srgbClr val="002060"/>
                </a:solidFill>
                <a:latin typeface="Comic Sans MS" panose="030F0702030302020204" pitchFamily="66" charset="0"/>
              </a:rPr>
              <a:t>“</a:t>
            </a:r>
            <a:r>
              <a:rPr lang="nl-NL" b="1" dirty="0">
                <a:solidFill>
                  <a:srgbClr val="002060"/>
                </a:solidFill>
                <a:latin typeface="Comic Sans MS" panose="030F0702030302020204" pitchFamily="66" charset="0"/>
              </a:rPr>
              <a:t>Maar ik roep u ertoe op, broeders, door de Naam van onze Heere Jezus Christus, dat u allen eensgezind bent in uw spreken, en dat er onder u geen scheuringen zijn, maar dat u hecht aaneengesmeed bent, één van denken en één van gevoelen</a:t>
            </a:r>
            <a:r>
              <a:rPr lang="en" b="1" noProof="0" dirty="0">
                <a:solidFill>
                  <a:srgbClr val="002060"/>
                </a:solidFill>
                <a:latin typeface="Comic Sans MS" panose="030F0702030302020204" pitchFamily="66" charset="0"/>
              </a:rPr>
              <a:t>.” </a:t>
            </a:r>
            <a:r>
              <a:rPr lang="en" sz="1400" b="1" noProof="0" dirty="0">
                <a:solidFill>
                  <a:srgbClr val="002060"/>
                </a:solidFill>
                <a:latin typeface="Comic Sans MS" panose="030F0702030302020204" pitchFamily="66" charset="0"/>
              </a:rPr>
              <a:t>(</a:t>
            </a:r>
            <a:r>
              <a:rPr lang="nl-NL" sz="1400" b="1" dirty="0">
                <a:solidFill>
                  <a:srgbClr val="002060"/>
                </a:solidFill>
                <a:latin typeface="Comic Sans MS" panose="030F0702030302020204" pitchFamily="66" charset="0"/>
              </a:rPr>
              <a:t>1 Korintiërs 1:10</a:t>
            </a:r>
            <a:r>
              <a:rPr lang="en" sz="1400" b="1" noProof="0" dirty="0">
                <a:solidFill>
                  <a:srgbClr val="002060"/>
                </a:solidFill>
                <a:latin typeface="Comic Sans MS" panose="030F0702030302020204" pitchFamily="66" charset="0"/>
              </a:rPr>
              <a:t>)</a:t>
            </a:r>
            <a:endParaRPr lang="en" b="1" noProof="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4" y="2146027"/>
            <a:ext cx="5181600" cy="1631216"/>
          </a:xfrm>
          <a:prstGeom prst="rect">
            <a:avLst/>
          </a:prstGeom>
          <a:noFill/>
        </p:spPr>
        <p:txBody>
          <a:bodyPr wrap="square" rtlCol="0">
            <a:spAutoFit/>
          </a:bodyPr>
          <a:lstStyle/>
          <a:p>
            <a:pPr>
              <a:spcBef>
                <a:spcPts val="600"/>
              </a:spcBef>
            </a:pPr>
            <a:r>
              <a:rPr lang="nl-NL" sz="2000" b="1" dirty="0">
                <a:latin typeface="Calibri" panose="020F0502020204030204" pitchFamily="34" charset="0"/>
              </a:rPr>
              <a:t>Verschillende leiders waren door Korinthe getrokken, en elke gelovige had zijn favoriete prediker (Paulus, </a:t>
            </a:r>
            <a:r>
              <a:rPr lang="nl-NL" sz="2000" b="1" dirty="0" err="1">
                <a:latin typeface="Calibri" panose="020F0502020204030204" pitchFamily="34" charset="0"/>
              </a:rPr>
              <a:t>Apollos</a:t>
            </a:r>
            <a:r>
              <a:rPr lang="nl-NL" sz="2000" b="1" dirty="0">
                <a:latin typeface="Calibri" panose="020F0502020204030204" pitchFamily="34" charset="0"/>
              </a:rPr>
              <a:t>, Petrus...) Dit had het punt bereikt dat er discussies tussen hen ontstonden (1 Kor. 1:11).</a:t>
            </a:r>
            <a:endParaRPr lang="en" sz="2000" b="1" noProof="0" dirty="0">
              <a:latin typeface="Calibri" panose="020F0502020204030204" pitchFamily="34" charset="0"/>
            </a:endParaRP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154662"/>
            <a:ext cx="6018078"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Langzaam werd het leven van de kerk beïnvloed (1 Kor. 3:3). Het gebrek aan eenheid verstoorde de viering van het Avondmaal (1 Kor. 11:33), en ze gingen zelfs zover elkaar voor de rechter aan te klagen (1 Kor. 6:1).</a:t>
            </a:r>
            <a:endParaRPr lang="en" sz="2000" b="1" noProof="0" dirty="0">
              <a:latin typeface="Calibri" panose="020F0502020204030204" pitchFamily="34" charset="0"/>
            </a:endParaRP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00110"/>
          </a:xfrm>
          <a:prstGeom prst="rect">
            <a:avLst/>
          </a:prstGeom>
          <a:noFill/>
        </p:spPr>
        <p:txBody>
          <a:bodyPr wrap="square">
            <a:spAutoFit/>
          </a:bodyPr>
          <a:lstStyle/>
          <a:p>
            <a:pPr>
              <a:spcBef>
                <a:spcPts val="600"/>
              </a:spcBef>
            </a:pPr>
            <a:r>
              <a:rPr lang="nl-NL" sz="2000" b="1" dirty="0">
                <a:latin typeface="Calibri" panose="020F0502020204030204" pitchFamily="34" charset="0"/>
              </a:rPr>
              <a:t>Welke scheidingen of onenigheden bestonden er in de kerk van Korinthe (1 Kor. 1:12)?</a:t>
            </a:r>
            <a:endParaRPr lang="en" sz="2000" b="1" noProof="0" dirty="0">
              <a:latin typeface="Calibri" panose="020F0502020204030204" pitchFamily="34" charset="0"/>
            </a:endParaRP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819823"/>
            <a:ext cx="5181600"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Zonder te beseffen dat ze allemaal een gemeenschappelijke boodschap predikten, richtten ze zich op irrelevante aspecten (1 Kor. 3:5-8).</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D86F1560-9BB1-C389-DA0E-E18A5397FD58}"/>
              </a:ext>
            </a:extLst>
          </p:cNvPr>
          <p:cNvSpPr txBox="1"/>
          <p:nvPr/>
        </p:nvSpPr>
        <p:spPr>
          <a:xfrm>
            <a:off x="10858501" y="167909"/>
            <a:ext cx="1189120" cy="406323"/>
          </a:xfrm>
          <a:prstGeom prst="roundRect">
            <a:avLst>
              <a:gd name="adj" fmla="val 42430"/>
            </a:avLst>
          </a:prstGeom>
          <a:solidFill>
            <a:srgbClr val="C00000"/>
          </a:solidFill>
          <a:ln w="28575">
            <a:noFill/>
          </a:ln>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nl-NL" sz="1600" b="1" i="0" u="none" strike="noStrike" kern="0" normalizeH="0" baseline="0" noProof="0" dirty="0">
                <a:solidFill>
                  <a:srgbClr val="F0EEAE"/>
                </a:solidFill>
                <a:uLnTx/>
                <a:uFillTx/>
                <a:latin typeface="Comic Sans MS" panose="030F0702030302020204" pitchFamily="66" charset="0"/>
              </a:rPr>
              <a:t>zondag</a:t>
            </a:r>
            <a:r>
              <a:rPr kumimoji="0" lang="nl-NL" sz="1600" b="1" i="0" u="none" strike="noStrike" kern="0" normalizeH="0" baseline="0" noProof="0" dirty="0">
                <a:solidFill>
                  <a:srgbClr val="545069"/>
                </a:solidFill>
                <a:uLnTx/>
                <a:uFillTx/>
                <a:latin typeface="Comic Sans MS" panose="030F0702030302020204" pitchFamily="66" charset="0"/>
              </a:rPr>
              <a:t> </a:t>
            </a: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900" decel="100000" fill="hold"/>
                                        <p:tgtEl>
                                          <p:spTgt spid="8"/>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left)">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5"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randombar(vertical)">
                                      <p:cBhvr>
                                        <p:cTn id="49" dur="500"/>
                                        <p:tgtEl>
                                          <p:spTgt spid="16"/>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18" presetClass="entr" presetSubtype="3"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strips(upRight)">
                                      <p:cBhvr>
                                        <p:cTn id="58" dur="500"/>
                                        <p:tgtEl>
                                          <p:spTgt spid="4"/>
                                        </p:tgtEl>
                                      </p:cBhvr>
                                    </p:animEffect>
                                  </p:childTnLst>
                                </p:cTn>
                              </p:par>
                            </p:childTnLst>
                          </p:cTn>
                        </p:par>
                        <p:par>
                          <p:cTn id="59" fill="hold">
                            <p:stCondLst>
                              <p:cond delay="500"/>
                            </p:stCondLst>
                            <p:childTnLst>
                              <p:par>
                                <p:cTn id="60" presetID="18" presetClass="entr" presetSubtype="9"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strips(upLeft)">
                                      <p:cBhvr>
                                        <p:cTn id="62" dur="500"/>
                                        <p:tgtEl>
                                          <p:spTgt spid="10"/>
                                        </p:tgtEl>
                                      </p:cBhvr>
                                    </p:animEffect>
                                  </p:childTnLst>
                                </p:cTn>
                              </p:par>
                            </p:childTnLst>
                          </p:cTn>
                        </p:par>
                        <p:par>
                          <p:cTn id="63" fill="hold">
                            <p:stCondLst>
                              <p:cond delay="1000"/>
                            </p:stCondLst>
                            <p:childTnLst>
                              <p:par>
                                <p:cTn id="64" presetID="22" presetClass="entr" presetSubtype="8" fill="hold" grpId="0" nodeType="after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wipe(left)">
                                      <p:cBhvr>
                                        <p:cTn id="6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395287" y="2585313"/>
            <a:ext cx="11544300" cy="1107996"/>
          </a:xfrm>
          <a:prstGeom prst="rect">
            <a:avLst/>
          </a:prstGeom>
          <a:noFill/>
        </p:spPr>
        <p:txBody>
          <a:bodyPr wrap="square">
            <a:spAutoFit/>
            <a:scene3d>
              <a:camera prst="orthographicFront"/>
              <a:lightRig rig="brightRoom" dir="t"/>
            </a:scene3d>
            <a:sp3d extrusionH="57150">
              <a:bevelT w="38100" h="38100" prst="slope"/>
            </a:sp3d>
          </a:bodyPr>
          <a:lstStyle/>
          <a:p>
            <a:pPr algn="ctr"/>
            <a:r>
              <a:rPr lang="nl-NL"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latin typeface="Calibri" panose="020F0502020204030204" pitchFamily="34" charset="0"/>
              </a:rPr>
              <a:t>HOE EENHEID TE BEHOUDEN</a:t>
            </a:r>
            <a:endParaRPr lang="en"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latin typeface="Calibri" panose="020F0502020204030204" pitchFamily="34" charset="0"/>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0"/>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nl-NL" sz="4400" b="1" dirty="0">
                <a:ln/>
                <a:solidFill>
                  <a:schemeClr val="accent3"/>
                </a:solidFill>
                <a:latin typeface="Calibri" panose="020F0502020204030204" pitchFamily="34" charset="0"/>
              </a:rPr>
              <a:t>EENHEID IN JEZUS</a:t>
            </a:r>
            <a:endParaRPr lang="en" sz="4400" b="1" noProof="0" dirty="0">
              <a:ln/>
              <a:solidFill>
                <a:schemeClr val="accent3"/>
              </a:solidFill>
              <a:latin typeface="Calibri" panose="020F0502020204030204" pitchFamily="34" charset="0"/>
            </a:endParaRP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646331"/>
          </a:xfrm>
          <a:prstGeom prst="rect">
            <a:avLst/>
          </a:prstGeom>
          <a:noFill/>
        </p:spPr>
        <p:txBody>
          <a:bodyPr wrap="square">
            <a:spAutoFit/>
          </a:bodyPr>
          <a:lstStyle/>
          <a:p>
            <a:pPr algn="ctr"/>
            <a:r>
              <a:rPr lang="en" b="1" noProof="0" dirty="0">
                <a:solidFill>
                  <a:srgbClr val="FFFF66"/>
                </a:solidFill>
                <a:effectLst>
                  <a:glow rad="127000">
                    <a:schemeClr val="accent6">
                      <a:lumMod val="50000"/>
                    </a:schemeClr>
                  </a:glow>
                </a:effectLst>
                <a:latin typeface="Comic Sans MS" panose="030F0702030302020204" pitchFamily="66" charset="0"/>
              </a:rPr>
              <a:t>“</a:t>
            </a:r>
            <a:r>
              <a:rPr lang="nl-NL" b="1" dirty="0">
                <a:solidFill>
                  <a:srgbClr val="FFFF66"/>
                </a:solidFill>
                <a:effectLst>
                  <a:glow rad="127000">
                    <a:schemeClr val="accent6">
                      <a:lumMod val="50000"/>
                    </a:schemeClr>
                  </a:glow>
                </a:effectLst>
                <a:latin typeface="Comic Sans MS" panose="030F0702030302020204" pitchFamily="66" charset="0"/>
              </a:rPr>
              <a:t>God is trouw, Die u heeft geroepen tot gemeenschap met Zijn Zoon, Jezus Christus onze Heer</a:t>
            </a:r>
            <a:r>
              <a:rPr lang="en" b="1" noProof="0" dirty="0">
                <a:solidFill>
                  <a:srgbClr val="FFFF66"/>
                </a:solidFill>
                <a:effectLst>
                  <a:glow rad="127000">
                    <a:schemeClr val="accent6">
                      <a:lumMod val="50000"/>
                    </a:schemeClr>
                  </a:glow>
                </a:effectLst>
                <a:latin typeface="Comic Sans MS" panose="030F0702030302020204" pitchFamily="66" charset="0"/>
              </a:rPr>
              <a:t>.” </a:t>
            </a:r>
            <a:r>
              <a:rPr lang="en" sz="1400" b="1" noProof="0" dirty="0">
                <a:solidFill>
                  <a:srgbClr val="FFFF66"/>
                </a:solidFill>
                <a:effectLst>
                  <a:glow rad="127000">
                    <a:schemeClr val="accent6">
                      <a:lumMod val="50000"/>
                    </a:schemeClr>
                  </a:glow>
                </a:effectLst>
                <a:latin typeface="Comic Sans MS" panose="030F0702030302020204" pitchFamily="66" charset="0"/>
              </a:rPr>
              <a:t>(</a:t>
            </a:r>
            <a:r>
              <a:rPr lang="nl-NL" sz="1400" b="1" dirty="0">
                <a:solidFill>
                  <a:srgbClr val="FFFF66"/>
                </a:solidFill>
                <a:effectLst>
                  <a:glow rad="127000">
                    <a:schemeClr val="accent6">
                      <a:lumMod val="50000"/>
                    </a:schemeClr>
                  </a:glow>
                </a:effectLst>
                <a:latin typeface="Comic Sans MS" panose="030F0702030302020204" pitchFamily="66" charset="0"/>
              </a:rPr>
              <a:t>1 Korintiërs 1:9</a:t>
            </a:r>
            <a:r>
              <a:rPr lang="en" sz="1400" b="1" noProof="0" dirty="0">
                <a:solidFill>
                  <a:srgbClr val="FFFF66"/>
                </a:solidFill>
                <a:effectLst>
                  <a:glow rad="127000">
                    <a:schemeClr val="accent6">
                      <a:lumMod val="50000"/>
                    </a:schemeClr>
                  </a:glow>
                </a:effectLst>
                <a:latin typeface="Comic Sans MS" panose="030F0702030302020204" pitchFamily="66" charset="0"/>
              </a:rPr>
              <a:t>)</a:t>
            </a:r>
            <a:endParaRPr lang="en" b="1" noProof="0"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163330" y="1451163"/>
            <a:ext cx="7830526"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"Is Christus verdeeld? Werd Paulus voor jou gekruisigd? Of ben je gedoopt in de naam van Paulus?" (1 Korintiërs 1:13). Met deze vragen wil Paulus ze laten reflecteren.</a:t>
            </a:r>
            <a:endParaRPr lang="en" sz="2000" b="1" noProof="0" dirty="0">
              <a:latin typeface="Calibri" panose="020F0502020204030204" pitchFamily="34" charset="0"/>
            </a:endParaRP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5169" y="769441"/>
            <a:ext cx="3973501" cy="5780545"/>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163326" y="5898307"/>
            <a:ext cx="7830526" cy="784830"/>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Eenheid in de kerk wordt bereikt door het sterven van je eigen</a:t>
            </a:r>
          </a:p>
          <a:p>
            <a:pPr lvl="0">
              <a:spcBef>
                <a:spcPts val="600"/>
              </a:spcBef>
              <a:defRPr/>
            </a:pPr>
            <a:r>
              <a:rPr lang="nl-NL" sz="2000" b="1" dirty="0">
                <a:solidFill>
                  <a:prstClr val="black"/>
                </a:solidFill>
                <a:latin typeface="Calibri" panose="020F0502020204030204" pitchFamily="34" charset="0"/>
              </a:rPr>
              <a:t>‘ik’ en te leven voor Jezus.</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CuadroTexto 8">
            <a:extLst>
              <a:ext uri="{FF2B5EF4-FFF2-40B4-BE49-F238E27FC236}">
                <a16:creationId xmlns:a16="http://schemas.microsoft.com/office/drawing/2014/main" id="{AB154772-E63C-45BD-E876-3B9749C4F8B3}"/>
              </a:ext>
            </a:extLst>
          </p:cNvPr>
          <p:cNvSpPr txBox="1"/>
          <p:nvPr/>
        </p:nvSpPr>
        <p:spPr>
          <a:xfrm>
            <a:off x="163326" y="4786521"/>
            <a:ext cx="783052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Kleine meningsverschillen, de verschillende gaven die ieder heeft, wanneer ze op Christus gericht zijn, creëren in plaats van verdeeldheid eenheid (1 Kor. 12:12-13, 25, 27).</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CuadroTexto 10">
            <a:extLst>
              <a:ext uri="{FF2B5EF4-FFF2-40B4-BE49-F238E27FC236}">
                <a16:creationId xmlns:a16="http://schemas.microsoft.com/office/drawing/2014/main" id="{1E830ACC-233E-FCA3-C3AB-8C95B56627BA}"/>
              </a:ext>
            </a:extLst>
          </p:cNvPr>
          <p:cNvSpPr txBox="1"/>
          <p:nvPr/>
        </p:nvSpPr>
        <p:spPr>
          <a:xfrm>
            <a:off x="163326" y="3674735"/>
            <a:ext cx="783052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Maar eenheid in Jezus is geen uniformiteit. Het betekent niet dat we allemaal hetzelfde denken over alles, of dat we allemaal op dezelfde manier handelen</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163326" y="2562949"/>
            <a:ext cx="783052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Eenheid kan alleen worden bereikt door Jezus als onze Heer te hebben. Eenheid wordt niet bereikt door vast te houden aan de gedachten of ideeën van een broer of zus, of door gesloten groepen te vormen</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sp>
        <p:nvSpPr>
          <p:cNvPr id="2" name="Tekstvak 1">
            <a:extLst>
              <a:ext uri="{FF2B5EF4-FFF2-40B4-BE49-F238E27FC236}">
                <a16:creationId xmlns:a16="http://schemas.microsoft.com/office/drawing/2014/main" id="{8A91A79F-4C5D-B4F4-EE14-7431349D7A38}"/>
              </a:ext>
            </a:extLst>
          </p:cNvPr>
          <p:cNvSpPr txBox="1"/>
          <p:nvPr/>
        </p:nvSpPr>
        <p:spPr>
          <a:xfrm>
            <a:off x="10839550" y="181558"/>
            <a:ext cx="1189120" cy="406323"/>
          </a:xfrm>
          <a:prstGeom prst="roundRect">
            <a:avLst>
              <a:gd name="adj" fmla="val 42430"/>
            </a:avLst>
          </a:prstGeom>
          <a:solidFill>
            <a:srgbClr val="1F4924"/>
          </a:solidFill>
          <a:ln w="28575">
            <a:noFill/>
          </a:ln>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nl-NL" sz="1600" b="1" i="0" u="none" strike="noStrike" kern="0" normalizeH="0" baseline="0" noProof="0" dirty="0">
                <a:solidFill>
                  <a:srgbClr val="FFFF66"/>
                </a:solidFill>
                <a:uLnTx/>
                <a:uFillTx/>
                <a:latin typeface="Comic Sans MS" panose="030F0702030302020204" pitchFamily="66" charset="0"/>
              </a:rPr>
              <a:t>maandag </a:t>
            </a: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left)">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left)">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1785938" y="-28575"/>
            <a:ext cx="10406061"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4400" b="1" spc="600" dirty="0">
                <a:ln/>
                <a:solidFill>
                  <a:srgbClr val="864300"/>
                </a:solidFill>
                <a:effectLst>
                  <a:outerShdw blurRad="60007" dist="200025" dir="15000000" sy="30000" kx="-1800000" algn="bl" rotWithShape="0">
                    <a:prstClr val="black">
                      <a:alpha val="32000"/>
                    </a:prstClr>
                  </a:outerShdw>
                </a:effectLst>
                <a:latin typeface="Calibri" panose="020F0502020204030204" pitchFamily="34" charset="0"/>
              </a:rPr>
              <a:t>WIJSHEID EN VOLWASSENHEID</a:t>
            </a:r>
            <a:endParaRPr lang="en" sz="4400" b="1" spc="600" noProof="0" dirty="0">
              <a:ln/>
              <a:solidFill>
                <a:srgbClr val="864300"/>
              </a:solidFill>
              <a:effectLst>
                <a:outerShdw blurRad="60007" dist="200025" dir="15000000" sy="30000" kx="-1800000" algn="bl" rotWithShape="0">
                  <a:prstClr val="black">
                    <a:alpha val="32000"/>
                  </a:prst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E9B6EFD4-521A-62B2-8700-938FDF1619F8}"/>
              </a:ext>
            </a:extLst>
          </p:cNvPr>
          <p:cNvSpPr txBox="1"/>
          <p:nvPr/>
        </p:nvSpPr>
        <p:spPr>
          <a:xfrm>
            <a:off x="1785937" y="596763"/>
            <a:ext cx="103155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3">
                    <a:lumMod val="75000"/>
                  </a:schemeClr>
                </a:solidFill>
                <a:latin typeface="Comic Sans MS" panose="030F0702030302020204" pitchFamily="66" charset="0"/>
              </a:rPr>
              <a:t>“</a:t>
            </a:r>
            <a:r>
              <a:rPr lang="nl-NL" b="1" dirty="0">
                <a:solidFill>
                  <a:schemeClr val="accent3">
                    <a:lumMod val="75000"/>
                  </a:schemeClr>
                </a:solidFill>
                <a:latin typeface="Comic Sans MS" panose="030F0702030302020204" pitchFamily="66" charset="0"/>
              </a:rPr>
              <a:t>En ik, broeders, kon tot u niet spreken als tot mensen die geestelijk zijn, maar als tot mensen die nog vleselijk zijn, als tot jonge kinderen in Christus.</a:t>
            </a:r>
            <a:r>
              <a:rPr lang="en" b="1" noProof="0" dirty="0">
                <a:solidFill>
                  <a:schemeClr val="accent3">
                    <a:lumMod val="75000"/>
                  </a:schemeClr>
                </a:solidFill>
                <a:latin typeface="Comic Sans MS" panose="030F0702030302020204" pitchFamily="66" charset="0"/>
              </a:rPr>
              <a:t>” </a:t>
            </a:r>
            <a:r>
              <a:rPr lang="en" sz="1400" b="1" noProof="0" dirty="0">
                <a:solidFill>
                  <a:schemeClr val="accent3">
                    <a:lumMod val="75000"/>
                  </a:schemeClr>
                </a:solidFill>
                <a:latin typeface="Comic Sans MS" panose="030F0702030302020204" pitchFamily="66" charset="0"/>
              </a:rPr>
              <a:t>(</a:t>
            </a:r>
            <a:r>
              <a:rPr lang="nl-NL" sz="1400" b="1" dirty="0">
                <a:solidFill>
                  <a:schemeClr val="accent3">
                    <a:lumMod val="75000"/>
                  </a:schemeClr>
                </a:solidFill>
                <a:latin typeface="Comic Sans MS" panose="030F0702030302020204" pitchFamily="66" charset="0"/>
              </a:rPr>
              <a:t>1 Korintiërs 3:1</a:t>
            </a:r>
            <a:r>
              <a:rPr lang="en" sz="1400" b="1" noProof="0" dirty="0">
                <a:solidFill>
                  <a:schemeClr val="accent3">
                    <a:lumMod val="75000"/>
                  </a:schemeClr>
                </a:solidFill>
                <a:latin typeface="Comic Sans MS" panose="030F0702030302020204" pitchFamily="66" charset="0"/>
              </a:rPr>
              <a:t>)</a:t>
            </a:r>
            <a:endParaRPr lang="en" b="1" noProof="0"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295342" cy="1938992"/>
          </a:xfrm>
          <a:prstGeom prst="rect">
            <a:avLst/>
          </a:prstGeom>
          <a:noFill/>
        </p:spPr>
        <p:txBody>
          <a:bodyPr wrap="square" rtlCol="0">
            <a:spAutoFit/>
          </a:bodyPr>
          <a:lstStyle/>
          <a:p>
            <a:pPr>
              <a:spcBef>
                <a:spcPts val="600"/>
              </a:spcBef>
            </a:pPr>
            <a:r>
              <a:rPr lang="nl-NL" sz="2000" b="1" dirty="0">
                <a:latin typeface="Calibri" panose="020F0502020204030204" pitchFamily="34" charset="0"/>
              </a:rPr>
              <a:t>Paulus noemt onvolwassen christenen ‘kinderen in Christus’, ‘vleselijk’ (1 Korintiërs 3:1). Dit soort christenen richt zich meer op mensen dan op Jezus.</a:t>
            </a:r>
            <a:endParaRPr lang="en" sz="2000" b="1" noProof="0" dirty="0">
              <a:latin typeface="Calibri" panose="020F0502020204030204" pitchFamily="34" charset="0"/>
            </a:endParaRP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1432515338"/>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2232094926"/>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38266" y="3189685"/>
            <a:ext cx="3295342" cy="3477875"/>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Wanneer aan sommige leiders ten koste van anderen onevenredig veel belang krijgen, ontstaan er groeperingen die de kerk verdelen. Dit is een gevolg van onvolwassenheid. Daarom nodigt Paulus ons uit om tot volwassenheid in Christus te komen (1 Korintiërs 2:6).</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4C34F65B-C41F-9643-1B33-1A74468D182C}"/>
              </a:ext>
            </a:extLst>
          </p:cNvPr>
          <p:cNvSpPr txBox="1"/>
          <p:nvPr/>
        </p:nvSpPr>
        <p:spPr>
          <a:xfrm>
            <a:off x="211408" y="190440"/>
            <a:ext cx="1189120" cy="406323"/>
          </a:xfrm>
          <a:prstGeom prst="roundRect">
            <a:avLst>
              <a:gd name="adj" fmla="val 42430"/>
            </a:avLst>
          </a:prstGeom>
          <a:solidFill>
            <a:srgbClr val="1F4924"/>
          </a:solidFill>
          <a:ln w="28575">
            <a:solidFill>
              <a:srgbClr val="27582B"/>
            </a:solidFill>
          </a:ln>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nl-NL" sz="1600" b="1" i="0" u="none" strike="noStrike" kern="0" normalizeH="0" baseline="0" noProof="0" dirty="0">
                <a:solidFill>
                  <a:srgbClr val="FFFF66"/>
                </a:solidFill>
                <a:uLnTx/>
                <a:uFillTx/>
                <a:latin typeface="Comic Sans MS" panose="030F0702030302020204" pitchFamily="66" charset="0"/>
              </a:rPr>
              <a:t>dinsdag </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5"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6"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7" dur="500"/>
                                        <p:tgtEl>
                                          <p:spTgt spid="7">
                                            <p:graphicEl>
                                              <a:dgm id="{A6EDFBF9-0B8B-4B63-AB4F-FEAD2023A5FF}"/>
                                            </p:graphicEl>
                                          </p:spTgt>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40"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41"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42" dur="500"/>
                                        <p:tgtEl>
                                          <p:spTgt spid="4">
                                            <p:graphicEl>
                                              <a:dgm id="{0C78EE7E-64C5-4FE5-B4FC-9C612B2224A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7"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8"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9" dur="500"/>
                                        <p:tgtEl>
                                          <p:spTgt spid="7">
                                            <p:graphicEl>
                                              <a:dgm id="{20B9B435-A79F-4DAA-9A8D-B0D8EB58FFF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52"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53"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4" dur="500"/>
                                        <p:tgtEl>
                                          <p:spTgt spid="7">
                                            <p:graphicEl>
                                              <a:dgm id="{A28C0F7E-2C35-4733-B9B7-518F5F4CE207}"/>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9"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60"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61" dur="500"/>
                                        <p:tgtEl>
                                          <p:spTgt spid="4">
                                            <p:graphicEl>
                                              <a:dgm id="{4AFB3FCF-D3AF-47CC-9C64-79E7D6E5B9C4}"/>
                                            </p:graphicEl>
                                          </p:spTgt>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4"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5"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6" dur="500"/>
                                        <p:tgtEl>
                                          <p:spTgt spid="4">
                                            <p:graphicEl>
                                              <a:dgm id="{7DC70FBC-0A1D-4094-9303-7522C2FA25DB}"/>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71"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72"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73" dur="500"/>
                                        <p:tgtEl>
                                          <p:spTgt spid="7">
                                            <p:graphicEl>
                                              <a:dgm id="{CC805A5F-E0A3-498A-BE8A-4478F8482781}"/>
                                            </p:graphicEl>
                                          </p:spTgt>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6"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7"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8" dur="500"/>
                                        <p:tgtEl>
                                          <p:spTgt spid="7">
                                            <p:graphicEl>
                                              <a:dgm id="{C05C37D8-282B-4B47-8E92-AB3C4AF2656B}"/>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83"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4"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5" dur="500"/>
                                        <p:tgtEl>
                                          <p:spTgt spid="4">
                                            <p:graphicEl>
                                              <a:dgm id="{76C86819-371B-4EE7-A4A8-69934EF8EED2}"/>
                                            </p:graphicEl>
                                          </p:spTgt>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8"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9"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90" dur="500"/>
                                        <p:tgtEl>
                                          <p:spTgt spid="4">
                                            <p:graphicEl>
                                              <a:dgm id="{14D5DE0B-838A-4655-B6A5-58C027ACB164}"/>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5"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6"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7" dur="500"/>
                                        <p:tgtEl>
                                          <p:spTgt spid="7">
                                            <p:graphicEl>
                                              <a:dgm id="{544E29A7-1583-4A92-AD88-E60A4EEAC632}"/>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100"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101"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102" dur="500"/>
                                        <p:tgtEl>
                                          <p:spTgt spid="7">
                                            <p:graphicEl>
                                              <a:dgm id="{E82BFC15-9864-4E4A-A62D-828FE8496F17}"/>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grpId="0" nodeType="clickEffect">
                                  <p:stCondLst>
                                    <p:cond delay="0"/>
                                  </p:stCondLst>
                                  <p:childTnLst>
                                    <p:set>
                                      <p:cBhvr>
                                        <p:cTn id="106"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7"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8"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9" dur="500"/>
                                        <p:tgtEl>
                                          <p:spTgt spid="4">
                                            <p:graphicEl>
                                              <a:dgm id="{3C7A11C8-C8DC-4CA4-BE55-2851ADBDAA1E}"/>
                                            </p:graphicEl>
                                          </p:spTgt>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12"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13"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4" dur="500"/>
                                        <p:tgtEl>
                                          <p:spTgt spid="4">
                                            <p:graphicEl>
                                              <a:dgm id="{77470709-A4BF-49FC-8D92-CE27CC9DD2EE}"/>
                                            </p:graphicEl>
                                          </p:spTgt>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9"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20"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21" dur="500"/>
                                        <p:tgtEl>
                                          <p:spTgt spid="7">
                                            <p:graphicEl>
                                              <a:dgm id="{410E2F05-E06F-4707-8316-DA974A0D1AF9}"/>
                                            </p:graphicEl>
                                          </p:spTgt>
                                        </p:tgtEl>
                                      </p:cBhvr>
                                    </p:animEffect>
                                  </p:childTnLst>
                                </p:cTn>
                              </p:par>
                              <p:par>
                                <p:cTn id="122" presetID="53" presetClass="entr" presetSubtype="16" fill="hold" grpId="0" nodeType="withEffect">
                                  <p:stCondLst>
                                    <p:cond delay="0"/>
                                  </p:stCondLst>
                                  <p:childTnLst>
                                    <p:set>
                                      <p:cBhvr>
                                        <p:cTn id="123"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4"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5"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6" dur="500"/>
                                        <p:tgtEl>
                                          <p:spTgt spid="7">
                                            <p:graphicEl>
                                              <a:dgm id="{FA8E0FB4-A277-4A92-81BD-BD9A3E41C821}"/>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31"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32"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33" dur="500"/>
                                        <p:tgtEl>
                                          <p:spTgt spid="4">
                                            <p:graphicEl>
                                              <a:dgm id="{197EFFD2-2C53-4D7E-AC20-EA12D8D5879A}"/>
                                            </p:graphicEl>
                                          </p:spTgt>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6"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7"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8"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2276332" y="-76556"/>
            <a:ext cx="7610617" cy="769441"/>
          </a:xfrm>
          <a:prstGeom prst="rect">
            <a:avLst/>
          </a:prstGeom>
          <a:noFill/>
        </p:spPr>
        <p:txBody>
          <a:bodyPr wrap="square">
            <a:spAutoFit/>
          </a:bodyPr>
          <a:lstStyle/>
          <a:p>
            <a:pPr algn="ctr"/>
            <a:r>
              <a:rPr lang="nl-NL"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latin typeface="Calibri" panose="020F0502020204030204" pitchFamily="34" charset="0"/>
              </a:rPr>
              <a:t>DIENST EN NEDERIGHEID</a:t>
            </a:r>
            <a:endParaRPr lang="en" sz="4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588CCEBF-E857-7954-55DE-A02799564093}"/>
              </a:ext>
            </a:extLst>
          </p:cNvPr>
          <p:cNvSpPr txBox="1"/>
          <p:nvPr/>
        </p:nvSpPr>
        <p:spPr>
          <a:xfrm>
            <a:off x="1048868" y="628466"/>
            <a:ext cx="10065544" cy="646331"/>
          </a:xfrm>
          <a:prstGeom prst="rect">
            <a:avLst/>
          </a:prstGeom>
          <a:noFill/>
        </p:spPr>
        <p:txBody>
          <a:bodyPr wrap="square">
            <a:spAutoFit/>
          </a:bodyPr>
          <a:lstStyle/>
          <a:p>
            <a:pPr algn="ctr"/>
            <a:r>
              <a:rPr lang="en" b="1" noProof="0" dirty="0">
                <a:solidFill>
                  <a:srgbClr val="FFFF66"/>
                </a:solidFill>
                <a:effectLst>
                  <a:glow rad="127000">
                    <a:srgbClr val="913823"/>
                  </a:glow>
                </a:effectLst>
                <a:latin typeface="Comic Sans MS" panose="030F0702030302020204" pitchFamily="66" charset="0"/>
              </a:rPr>
              <a:t>“</a:t>
            </a:r>
            <a:r>
              <a:rPr lang="nl-NL" b="1" dirty="0">
                <a:solidFill>
                  <a:srgbClr val="FFFF66"/>
                </a:solidFill>
                <a:effectLst>
                  <a:glow rad="127000">
                    <a:srgbClr val="913823"/>
                  </a:glow>
                </a:effectLst>
                <a:latin typeface="Comic Sans MS" panose="030F0702030302020204" pitchFamily="66" charset="0"/>
              </a:rPr>
              <a:t>Zo zou je ons dan moeten beschouwen: als dienaren van Christus en als degenen die zijn toevertrouwd met de mysteries die God heeft geopenbaard</a:t>
            </a:r>
            <a:r>
              <a:rPr lang="en" b="1" noProof="0" dirty="0">
                <a:solidFill>
                  <a:srgbClr val="FFFF66"/>
                </a:solidFill>
                <a:effectLst>
                  <a:glow rad="127000">
                    <a:srgbClr val="913823"/>
                  </a:glow>
                </a:effectLst>
                <a:latin typeface="Comic Sans MS" panose="030F0702030302020204" pitchFamily="66" charset="0"/>
              </a:rPr>
              <a:t>.” </a:t>
            </a:r>
            <a:r>
              <a:rPr lang="en" sz="1400" b="1" noProof="0" dirty="0">
                <a:solidFill>
                  <a:srgbClr val="FFFF66"/>
                </a:solidFill>
                <a:effectLst>
                  <a:glow rad="127000">
                    <a:srgbClr val="913823"/>
                  </a:glow>
                </a:effectLst>
                <a:latin typeface="Comic Sans MS" panose="030F0702030302020204" pitchFamily="66" charset="0"/>
              </a:rPr>
              <a:t>(</a:t>
            </a:r>
            <a:r>
              <a:rPr lang="nl-NL" sz="1400" b="1" dirty="0">
                <a:solidFill>
                  <a:srgbClr val="FFFF66"/>
                </a:solidFill>
                <a:effectLst>
                  <a:glow rad="127000">
                    <a:srgbClr val="913823"/>
                  </a:glow>
                </a:effectLst>
                <a:latin typeface="Comic Sans MS" panose="030F0702030302020204" pitchFamily="66" charset="0"/>
              </a:rPr>
              <a:t>1 Korintiërs 4:1</a:t>
            </a:r>
            <a:r>
              <a:rPr lang="en" sz="1400" b="1" noProof="0" dirty="0">
                <a:solidFill>
                  <a:srgbClr val="FFFF66"/>
                </a:solidFill>
                <a:effectLst>
                  <a:glow rad="127000">
                    <a:srgbClr val="913823"/>
                  </a:glow>
                </a:effectLst>
                <a:latin typeface="Comic Sans MS" panose="030F0702030302020204" pitchFamily="66" charset="0"/>
              </a:rPr>
              <a:t>)</a:t>
            </a:r>
            <a:endParaRPr lang="en" b="1" noProof="0"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92869" y="1430656"/>
            <a:ext cx="6622256" cy="1323439"/>
          </a:xfrm>
          <a:prstGeom prst="rect">
            <a:avLst/>
          </a:prstGeom>
          <a:noFill/>
        </p:spPr>
        <p:txBody>
          <a:bodyPr wrap="square" rtlCol="0">
            <a:spAutoFit/>
          </a:bodyPr>
          <a:lstStyle/>
          <a:p>
            <a:pPr>
              <a:spcBef>
                <a:spcPts val="600"/>
              </a:spcBef>
            </a:pPr>
            <a:r>
              <a:rPr lang="nl-NL" sz="2000" b="1" dirty="0">
                <a:latin typeface="Calibri" panose="020F0502020204030204" pitchFamily="34" charset="0"/>
              </a:rPr>
              <a:t>Net als vandaag waren mensen in de eerste eeuw verdeeld door politieke, filosofische, religieuze en andere overtuigingen. Hoe kunnen we voorkomen dat deze manier van denken de kerk infiltreert en verdeeldheid zaait?</a:t>
            </a:r>
            <a:endParaRPr lang="en" sz="2000" b="1" noProof="0" dirty="0">
              <a:latin typeface="Calibri" panose="020F0502020204030204" pitchFamily="34" charset="0"/>
            </a:endParaRP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58307"/>
            <a:ext cx="6391276"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De houding van de leider speelt een belangrijke rol.                                 Kerkleiders moeten duidelijk zijn over hun rol als rentmeesters. Zij zijn niet de eigenaren van de kerk; ze beheren het simpelweg voor Christus.</a:t>
            </a:r>
            <a:endParaRPr lang="en" sz="2000" b="1" noProof="0" dirty="0">
              <a:latin typeface="Calibri" panose="020F0502020204030204" pitchFamily="34" charset="0"/>
            </a:endParaRP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707886"/>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Welke eenheid zou er in de kerk zijn als iedereen – niet alleen de leiders, maar elk lid – zich zo zou gedragen?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De dienaar die dient, moet zich gedragen zoals zijn Heer zich gedraagt: altijd bereid zich nederig te wijden aan de dienst van anderen (Fil. 2:3-8).</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De leider van de kerk is Jezus, alle anderen leiden haar als "dienaren van Christus" (1 Kor. 4:1).</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08E50631-0435-2A30-C18E-CFF59A9CE1E6}"/>
              </a:ext>
            </a:extLst>
          </p:cNvPr>
          <p:cNvSpPr txBox="1"/>
          <p:nvPr/>
        </p:nvSpPr>
        <p:spPr>
          <a:xfrm>
            <a:off x="211408" y="190440"/>
            <a:ext cx="1189120" cy="406323"/>
          </a:xfrm>
          <a:prstGeom prst="roundRect">
            <a:avLst>
              <a:gd name="adj" fmla="val 42430"/>
            </a:avLst>
          </a:prstGeom>
          <a:solidFill>
            <a:srgbClr val="66FFCC"/>
          </a:solidFill>
          <a:ln w="28575">
            <a:solidFill>
              <a:srgbClr val="27582B"/>
            </a:solidFill>
          </a:ln>
          <a:effectLst/>
          <a:scene3d>
            <a:camera prst="orthographicFront">
              <a:rot lat="0" lon="0" rev="0"/>
            </a:camera>
            <a:lightRig rig="balanced" dir="t">
              <a:rot lat="0" lon="0" rev="8700000"/>
            </a:lightRig>
          </a:scene3d>
          <a:sp3d prstMaterial="plastic">
            <a:bevelT w="190500" h="38100"/>
          </a:sp3d>
        </p:spPr>
        <p:txBody>
          <a:bodyPr wrap="square" lIns="0" tIns="18000" rIns="0" bIns="3600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nl-NL" sz="1600" b="1" i="0" u="none" strike="noStrike" kern="0" normalizeH="0" baseline="0" noProof="0" dirty="0">
                <a:solidFill>
                  <a:srgbClr val="9F3F25"/>
                </a:solidFill>
                <a:uLnTx/>
                <a:uFillTx/>
                <a:latin typeface="Comic Sans MS" panose="030F0702030302020204" pitchFamily="66" charset="0"/>
              </a:rPr>
              <a:t>woensdag </a:t>
            </a: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strVal val="#ppt_w*0.70"/>
                                          </p:val>
                                        </p:tav>
                                        <p:tav tm="100000">
                                          <p:val>
                                            <p:strVal val="#ppt_w"/>
                                          </p:val>
                                        </p:tav>
                                      </p:tavLst>
                                    </p:anim>
                                    <p:anim calcmode="lin" valueType="num">
                                      <p:cBhvr>
                                        <p:cTn id="28" dur="500" fill="hold"/>
                                        <p:tgtEl>
                                          <p:spTgt spid="25"/>
                                        </p:tgtEl>
                                        <p:attrNameLst>
                                          <p:attrName>ppt_h</p:attrName>
                                        </p:attrNameLst>
                                      </p:cBhvr>
                                      <p:tavLst>
                                        <p:tav tm="0">
                                          <p:val>
                                            <p:strVal val="#ppt_h"/>
                                          </p:val>
                                        </p:tav>
                                        <p:tav tm="100000">
                                          <p:val>
                                            <p:strVal val="#ppt_h"/>
                                          </p:val>
                                        </p:tav>
                                      </p:tavLst>
                                    </p:anim>
                                    <p:animEffect transition="in" filter="fade">
                                      <p:cBhvr>
                                        <p:cTn id="29" dur="500"/>
                                        <p:tgtEl>
                                          <p:spTgt spid="25"/>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49" presetClass="entr" presetSubtype="0" decel="10000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 calcmode="lin" valueType="num">
                                      <p:cBhvr>
                                        <p:cTn id="40" dur="500" fill="hold"/>
                                        <p:tgtEl>
                                          <p:spTgt spid="14"/>
                                        </p:tgtEl>
                                        <p:attrNameLst>
                                          <p:attrName>style.rotation</p:attrName>
                                        </p:attrNameLst>
                                      </p:cBhvr>
                                      <p:tavLst>
                                        <p:tav tm="0">
                                          <p:val>
                                            <p:fltVal val="360"/>
                                          </p:val>
                                        </p:tav>
                                        <p:tav tm="100000">
                                          <p:val>
                                            <p:fltVal val="0"/>
                                          </p:val>
                                        </p:tav>
                                      </p:tavLst>
                                    </p:anim>
                                    <p:animEffect transition="in" filter="fade">
                                      <p:cBhvr>
                                        <p:cTn id="41" dur="500"/>
                                        <p:tgtEl>
                                          <p:spTgt spid="14"/>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500"/>
                                        <p:tgtEl>
                                          <p:spTgt spid="12"/>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wipe(left)">
                                      <p:cBhvr>
                                        <p:cTn id="65" dur="500"/>
                                        <p:tgtEl>
                                          <p:spTgt spid="1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wipe(left)">
                                      <p:cBhvr>
                                        <p:cTn id="7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P spid="2" grpId="0" animBg="1"/>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598</TotalTime>
  <Words>1322</Words>
  <Application>Microsoft Office PowerPoint</Application>
  <PresentationFormat>Panorámica</PresentationFormat>
  <Paragraphs>65</Paragraphs>
  <Slides>11</Slides>
  <Notes>1</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11</vt:i4>
      </vt:variant>
    </vt:vector>
  </HeadingPairs>
  <TitlesOfParts>
    <vt:vector size="17" baseType="lpstr">
      <vt:lpstr>Comic Sans MS</vt:lpstr>
      <vt:lpstr>Calibri</vt:lpstr>
      <vt:lpstr>Constantia</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69</cp:revision>
  <dcterms:created xsi:type="dcterms:W3CDTF">2026-06-06T16:57:43Z</dcterms:created>
  <dcterms:modified xsi:type="dcterms:W3CDTF">2026-07-16T18:35:57Z</dcterms:modified>
</cp:coreProperties>
</file>