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8AC"/>
    <a:srgbClr val="3DFF3D"/>
    <a:srgbClr val="E8D9F3"/>
    <a:srgbClr val="FFD699"/>
    <a:srgbClr val="FFFFC3"/>
    <a:srgbClr val="743857"/>
    <a:srgbClr val="9B4B74"/>
    <a:srgbClr val="FDBBBC"/>
    <a:srgbClr val="6ED274"/>
    <a:srgbClr val="B448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Welke gaven geeft Paulus als voorbeelden, naast de vele andere die bestaan? (1 Kor. 12:8-10; Rom. 12:6-8; </a:t>
          </a:r>
          <a:r>
            <a:rPr lang="nl-NL" sz="2000" b="1"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Ef</a:t>
          </a:r>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4:11-12)</a:t>
          </a:r>
          <a:endParaRPr lang="es-E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nl-NL" sz="2000" b="1" dirty="0">
              <a:latin typeface="Calibri" panose="020F0502020204030204" pitchFamily="34" charset="0"/>
              <a:ea typeface="Calibri" panose="020F0502020204030204" pitchFamily="34" charset="0"/>
              <a:cs typeface="Calibri" panose="020F0502020204030204" pitchFamily="34" charset="0"/>
            </a:rPr>
            <a:t>Wijze woorden</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nl-NL" sz="2000" b="1" dirty="0">
              <a:latin typeface="Calibri" panose="020F0502020204030204" pitchFamily="34" charset="0"/>
              <a:ea typeface="Calibri" panose="020F0502020204030204" pitchFamily="34" charset="0"/>
              <a:cs typeface="Calibri" panose="020F0502020204030204" pitchFamily="34" charset="0"/>
            </a:rPr>
            <a:t>Woord van kennis</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nl-NL" sz="2000" b="1" dirty="0">
              <a:latin typeface="Calibri" panose="020F0502020204030204" pitchFamily="34" charset="0"/>
              <a:ea typeface="Calibri" panose="020F0502020204030204" pitchFamily="34" charset="0"/>
              <a:cs typeface="Calibri" panose="020F0502020204030204" pitchFamily="34" charset="0"/>
            </a:rPr>
            <a:t>Geloof</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nl-NL" sz="2000" b="1" dirty="0">
              <a:latin typeface="Calibri" panose="020F0502020204030204" pitchFamily="34" charset="0"/>
              <a:ea typeface="Calibri" panose="020F0502020204030204" pitchFamily="34" charset="0"/>
              <a:cs typeface="Calibri" panose="020F0502020204030204" pitchFamily="34" charset="0"/>
            </a:rPr>
            <a:t>Gezondheid</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nl-NL" sz="1800" b="1" spc="-100" baseline="0" dirty="0">
              <a:latin typeface="Calibri" panose="020F0502020204030204" pitchFamily="34" charset="0"/>
              <a:ea typeface="Calibri" panose="020F0502020204030204" pitchFamily="34" charset="0"/>
              <a:cs typeface="Calibri" panose="020F0502020204030204" pitchFamily="34" charset="0"/>
            </a:rPr>
            <a:t>Om wonderen te verrichten</a:t>
          </a:r>
          <a:endParaRPr lang="es-ES" sz="1800" spc="-100" baseline="0" dirty="0">
            <a:latin typeface="Calibri" panose="020F0502020204030204" pitchFamily="34" charset="0"/>
            <a:ea typeface="Calibri" panose="020F0502020204030204" pitchFamily="34" charset="0"/>
            <a:cs typeface="Calibri" panose="020F0502020204030204" pitchFamily="34" charset="0"/>
          </a:endParaRPr>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nl-NL" sz="2000" b="1" dirty="0">
              <a:latin typeface="Calibri" panose="020F0502020204030204" pitchFamily="34" charset="0"/>
              <a:ea typeface="Calibri" panose="020F0502020204030204" pitchFamily="34" charset="0"/>
              <a:cs typeface="Calibri" panose="020F0502020204030204" pitchFamily="34" charset="0"/>
            </a:rPr>
            <a:t>Profetie</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nl-NL" sz="1800" b="1" dirty="0">
              <a:latin typeface="Calibri" panose="020F0502020204030204" pitchFamily="34" charset="0"/>
              <a:ea typeface="Calibri" panose="020F0502020204030204" pitchFamily="34" charset="0"/>
              <a:cs typeface="Calibri" panose="020F0502020204030204" pitchFamily="34" charset="0"/>
            </a:rPr>
            <a:t>Onderscheidingsvermogen van geesten tongen</a:t>
          </a:r>
          <a:endParaRPr lang="es-ES" sz="1800" dirty="0">
            <a:latin typeface="Calibri" panose="020F0502020204030204" pitchFamily="34" charset="0"/>
            <a:ea typeface="Calibri" panose="020F0502020204030204" pitchFamily="34" charset="0"/>
            <a:cs typeface="Calibri" panose="020F0502020204030204" pitchFamily="34" charset="0"/>
          </a:endParaRPr>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err="1">
              <a:latin typeface="Calibri" panose="020F0502020204030204" pitchFamily="34" charset="0"/>
              <a:ea typeface="Calibri" panose="020F0502020204030204" pitchFamily="34" charset="0"/>
              <a:cs typeface="Calibri" panose="020F0502020204030204" pitchFamily="34" charset="0"/>
            </a:rPr>
            <a:t>Interpretatie</a:t>
          </a:r>
          <a:r>
            <a:rPr lang="es-ES" sz="2000" b="1" dirty="0">
              <a:latin typeface="Calibri" panose="020F0502020204030204" pitchFamily="34" charset="0"/>
              <a:ea typeface="Calibri" panose="020F0502020204030204" pitchFamily="34" charset="0"/>
              <a:cs typeface="Calibri" panose="020F0502020204030204" pitchFamily="34" charset="0"/>
            </a:rPr>
            <a:t> van talen</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latin typeface="Calibri" panose="020F0502020204030204" pitchFamily="34" charset="0"/>
              <a:ea typeface="Calibri" panose="020F0502020204030204" pitchFamily="34" charset="0"/>
              <a:cs typeface="Calibri" panose="020F0502020204030204" pitchFamily="34" charset="0"/>
            </a:rPr>
            <a:t>Romeinen 12:6-8</a:t>
          </a:r>
          <a:endParaRPr lang="es-ES" sz="2000" dirty="0">
            <a:solidFill>
              <a:schemeClr val="bg1"/>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Dienst</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Onderwijs</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Aansporing</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Vrijgevigheid</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Leiderschap</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Genade</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8000"/>
              </a:highlight>
              <a:latin typeface="Calibri" panose="020F0502020204030204" pitchFamily="34" charset="0"/>
              <a:ea typeface="Calibri" panose="020F0502020204030204" pitchFamily="34" charset="0"/>
              <a:cs typeface="Calibri" panose="020F0502020204030204" pitchFamily="34" charset="0"/>
            </a:rPr>
            <a:t>Efeziërs 4:11-12</a:t>
          </a:r>
          <a:endParaRPr lang="es-ES" sz="2000" dirty="0">
            <a:solidFill>
              <a:schemeClr val="bg1"/>
            </a:solidFill>
            <a:highlight>
              <a:srgbClr val="008000"/>
            </a:highlight>
            <a:latin typeface="Calibri" panose="020F0502020204030204" pitchFamily="34" charset="0"/>
            <a:ea typeface="Calibri" panose="020F0502020204030204" pitchFamily="34" charset="0"/>
            <a:cs typeface="Calibri" panose="020F0502020204030204" pitchFamily="34" charset="0"/>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Apostelschap</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Evangelisatie</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nl-NL" sz="2000" b="1" dirty="0">
              <a:latin typeface="Calibri" panose="020F0502020204030204" pitchFamily="34" charset="0"/>
              <a:ea typeface="Calibri" panose="020F0502020204030204" pitchFamily="34" charset="0"/>
              <a:cs typeface="Calibri" panose="020F0502020204030204" pitchFamily="34" charset="0"/>
            </a:rPr>
            <a:t>Herders en leraars</a:t>
          </a:r>
          <a:endParaRPr lang="es-ES" sz="2000" dirty="0">
            <a:latin typeface="Calibri" panose="020F0502020204030204" pitchFamily="34" charset="0"/>
            <a:ea typeface="Calibri" panose="020F0502020204030204" pitchFamily="34" charset="0"/>
            <a:cs typeface="Calibri" panose="020F0502020204030204" pitchFamily="34" charset="0"/>
          </a:endParaRPr>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latin typeface="Calibri" panose="020F0502020204030204" pitchFamily="34" charset="0"/>
              <a:ea typeface="Calibri" panose="020F0502020204030204" pitchFamily="34" charset="0"/>
              <a:cs typeface="Calibri" panose="020F0502020204030204" pitchFamily="34" charset="0"/>
            </a:rPr>
            <a:t>1 Korinthiërs 12:8-10</a:t>
          </a:r>
          <a:endParaRPr lang="es-ES" sz="2000" dirty="0">
            <a:solidFill>
              <a:schemeClr val="bg1"/>
            </a:solidFill>
            <a:highlight>
              <a:srgbClr val="800000"/>
            </a:highlight>
            <a:latin typeface="Calibri" panose="020F0502020204030204" pitchFamily="34" charset="0"/>
            <a:ea typeface="Calibri" panose="020F0502020204030204" pitchFamily="34" charset="0"/>
            <a:cs typeface="Calibri" panose="020F0502020204030204" pitchFamily="34" charset="0"/>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2E756CB3-BECD-4FF1-9284-B9977FEA9663}" srcId="{978AFE4D-A237-4E2E-8D91-0DF5CCB77947}" destId="{7D8F604B-7369-49FC-BCC1-234B6EB1A30F}" srcOrd="7" destOrd="0" parTransId="{4792E315-619E-4A6C-ADA5-7EC7B4ABE541}" sibTransId="{ADF7226B-8477-441E-A3C1-83163BDE0F4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1E0852F9-7705-425D-8C26-8871DE221144}" type="presOf" srcId="{7D8F604B-7369-49FC-BCC1-234B6EB1A30F}" destId="{04DE4015-5369-40CD-A02D-45D8EC5F7704}" srcOrd="0" destOrd="8"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doet</a:t>
          </a:r>
          <a:endParaRPr lang="en"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is geduldig</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is vriendelijk</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nl-NL"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NIET doet</a:t>
          </a:r>
          <a:endParaRPr lang="en"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is niet jaloers</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is niet opschepperig</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is niet trots</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is niet onbeleefd</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is niet egoïstisch</a:t>
          </a:r>
          <a:endParaRPr lang="es-ES" sz="2000" b="1" dirty="0">
            <a:latin typeface="Calibri" panose="020F0502020204030204" pitchFamily="34" charset="0"/>
            <a:ea typeface="Calibri" panose="020F0502020204030204" pitchFamily="34" charset="0"/>
            <a:cs typeface="Calibri" panose="020F0502020204030204" pitchFamily="34" charset="0"/>
          </a:endParaRP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wordt niet snel boos</a:t>
          </a:r>
          <a:endParaRPr lang="es-ES" sz="2000" b="1" dirty="0">
            <a:latin typeface="Calibri" panose="020F0502020204030204" pitchFamily="34" charset="0"/>
            <a:ea typeface="Calibri" panose="020F0502020204030204" pitchFamily="34" charset="0"/>
            <a:cs typeface="Calibri" panose="020F0502020204030204" pitchFamily="34" charset="0"/>
          </a:endParaRPr>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koestert geen wrok</a:t>
          </a:r>
          <a:endParaRPr lang="es-ES" sz="2000" b="1" dirty="0">
            <a:latin typeface="Calibri" panose="020F0502020204030204" pitchFamily="34" charset="0"/>
            <a:ea typeface="Calibri" panose="020F0502020204030204" pitchFamily="34" charset="0"/>
            <a:cs typeface="Calibri" panose="020F0502020204030204" pitchFamily="34" charset="0"/>
          </a:endParaRPr>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geniet niet van het kwaad</a:t>
          </a:r>
          <a:endParaRPr lang="es-ES" sz="2000" b="1" dirty="0">
            <a:latin typeface="Calibri" panose="020F0502020204030204" pitchFamily="34" charset="0"/>
            <a:ea typeface="Calibri" panose="020F0502020204030204" pitchFamily="34" charset="0"/>
            <a:cs typeface="Calibri" panose="020F0502020204030204" pitchFamily="34" charset="0"/>
          </a:endParaRPr>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verheugt zich in de waarheid</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bedekt /</a:t>
          </a:r>
          <a:br>
            <a:rPr lang="nl-NL" sz="2000" b="1" dirty="0">
              <a:latin typeface="Calibri" panose="020F0502020204030204" pitchFamily="34" charset="0"/>
              <a:ea typeface="Calibri" panose="020F0502020204030204" pitchFamily="34" charset="0"/>
              <a:cs typeface="Calibri" panose="020F0502020204030204" pitchFamily="34" charset="0"/>
            </a:rPr>
          </a:br>
          <a:r>
            <a:rPr lang="nl-NL" sz="2000" b="1" dirty="0">
              <a:latin typeface="Calibri" panose="020F0502020204030204" pitchFamily="34" charset="0"/>
              <a:ea typeface="Calibri" panose="020F0502020204030204" pitchFamily="34" charset="0"/>
              <a:cs typeface="Calibri" panose="020F0502020204030204" pitchFamily="34" charset="0"/>
            </a:rPr>
            <a:t>beschermt altijd</a:t>
          </a:r>
          <a:endParaRPr lang="en" sz="2000" b="1" dirty="0">
            <a:latin typeface="Calibri" panose="020F0502020204030204" pitchFamily="34" charset="0"/>
            <a:ea typeface="Calibri" panose="020F0502020204030204" pitchFamily="34" charset="0"/>
            <a:cs typeface="Calibri" panose="020F0502020204030204" pitchFamily="34" charset="0"/>
          </a:endParaRP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gelooft alles</a:t>
          </a:r>
          <a:endParaRPr lang="es-ES" sz="2000" b="1" dirty="0">
            <a:latin typeface="Calibri" panose="020F0502020204030204" pitchFamily="34" charset="0"/>
            <a:ea typeface="Calibri" panose="020F0502020204030204" pitchFamily="34" charset="0"/>
            <a:cs typeface="Calibri" panose="020F0502020204030204" pitchFamily="34" charset="0"/>
          </a:endParaRPr>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verdraagt alles </a:t>
          </a:r>
          <a:endParaRPr lang="es-ES" sz="2000" b="1" dirty="0">
            <a:latin typeface="Calibri" panose="020F0502020204030204" pitchFamily="34" charset="0"/>
            <a:ea typeface="Calibri" panose="020F0502020204030204" pitchFamily="34" charset="0"/>
            <a:cs typeface="Calibri" panose="020F0502020204030204" pitchFamily="34" charset="0"/>
          </a:endParaRPr>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nl-NL" sz="2000" b="1" dirty="0">
              <a:latin typeface="Calibri" panose="020F0502020204030204" pitchFamily="34" charset="0"/>
              <a:ea typeface="Calibri" panose="020F0502020204030204" pitchFamily="34" charset="0"/>
              <a:cs typeface="Calibri" panose="020F0502020204030204" pitchFamily="34" charset="0"/>
            </a:rPr>
            <a:t>Zij hoopt op altijd</a:t>
          </a:r>
          <a:endParaRPr lang="es-ES" sz="2000" b="1" dirty="0">
            <a:latin typeface="Calibri" panose="020F0502020204030204" pitchFamily="34" charset="0"/>
            <a:ea typeface="Calibri" panose="020F0502020204030204" pitchFamily="34" charset="0"/>
            <a:cs typeface="Calibri" panose="020F0502020204030204" pitchFamily="34" charset="0"/>
          </a:endParaRPr>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nl-NL"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aangekondigde toekomstige gebeurtenissen—als ze niet voorwaardelijk zijn—moeten plaatsvinden (Deut. 18:22;                                   Jer. 28:8-9; Jona 4:2)</a:t>
          </a:r>
          <a:endParaRPr lang="es-E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nl-NL"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Zijn boodschap moet in overeenstemming zijn met die van de eerdere profeten (Deut. 13:1-3; Jes. 8:20)</a:t>
          </a:r>
          <a:endParaRPr lang="es-E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nl-NL"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moet getuigen van de incarnatie van Jezus (1 Johannes 4:1-3)</a:t>
          </a:r>
          <a:endParaRPr lang="es-E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nl-NL" sz="18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Zijn leven moet in overeenstemming zijn met de Bijbelse boodschap die hij predikt (Matt. 7:15-20)</a:t>
          </a:r>
          <a:endParaRPr lang="es-ES"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Welke gaven geeft Paulus als voorbeelden, naast de vele andere die bestaan? (1 Kor. 12:8-10; Rom. 12:6-8; </a:t>
          </a:r>
          <a:r>
            <a:rPr lang="nl-NL" sz="2000" b="1" kern="1200" dirty="0" err="1">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Ef</a:t>
          </a: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4:11-12)</a:t>
          </a:r>
          <a:endParaRPr lang="es-ES" sz="20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latin typeface="Calibri" panose="020F0502020204030204" pitchFamily="34" charset="0"/>
              <a:ea typeface="Calibri" panose="020F0502020204030204" pitchFamily="34" charset="0"/>
              <a:cs typeface="Calibri" panose="020F0502020204030204" pitchFamily="34" charset="0"/>
            </a:rPr>
            <a:t>1 Korinthiërs 12:8-10</a:t>
          </a:r>
          <a:endParaRPr lang="es-ES" sz="2000" kern="1200" dirty="0">
            <a:solidFill>
              <a:schemeClr val="bg1"/>
            </a:solidFill>
            <a:highlight>
              <a:srgbClr val="800000"/>
            </a:highlight>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nl-NL" sz="2000" b="1" kern="1200" dirty="0">
              <a:latin typeface="Calibri" panose="020F0502020204030204" pitchFamily="34" charset="0"/>
              <a:ea typeface="Calibri" panose="020F0502020204030204" pitchFamily="34" charset="0"/>
              <a:cs typeface="Calibri" panose="020F0502020204030204" pitchFamily="34" charset="0"/>
            </a:rPr>
            <a:t>Wijze woorden</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nl-NL" sz="2000" b="1" kern="1200" dirty="0">
              <a:latin typeface="Calibri" panose="020F0502020204030204" pitchFamily="34" charset="0"/>
              <a:ea typeface="Calibri" panose="020F0502020204030204" pitchFamily="34" charset="0"/>
              <a:cs typeface="Calibri" panose="020F0502020204030204" pitchFamily="34" charset="0"/>
            </a:rPr>
            <a:t>Woord van kennis</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nl-NL" sz="2000" b="1" kern="1200" dirty="0">
              <a:latin typeface="Calibri" panose="020F0502020204030204" pitchFamily="34" charset="0"/>
              <a:ea typeface="Calibri" panose="020F0502020204030204" pitchFamily="34" charset="0"/>
              <a:cs typeface="Calibri" panose="020F0502020204030204" pitchFamily="34" charset="0"/>
            </a:rPr>
            <a:t>Geloof</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nl-NL" sz="2000" b="1" kern="1200" dirty="0">
              <a:latin typeface="Calibri" panose="020F0502020204030204" pitchFamily="34" charset="0"/>
              <a:ea typeface="Calibri" panose="020F0502020204030204" pitchFamily="34" charset="0"/>
              <a:cs typeface="Calibri" panose="020F0502020204030204" pitchFamily="34" charset="0"/>
            </a:rPr>
            <a:t>Gezondheid</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00100">
            <a:lnSpc>
              <a:spcPct val="90000"/>
            </a:lnSpc>
            <a:spcBef>
              <a:spcPct val="0"/>
            </a:spcBef>
            <a:spcAft>
              <a:spcPct val="15000"/>
            </a:spcAft>
            <a:buSzPct val="120000"/>
            <a:buFont typeface="Arial" panose="020B0604020202020204" pitchFamily="34" charset="0"/>
            <a:buNone/>
          </a:pPr>
          <a:r>
            <a:rPr lang="nl-NL" sz="1800" b="1" kern="1200" spc="-100" baseline="0" dirty="0">
              <a:latin typeface="Calibri" panose="020F0502020204030204" pitchFamily="34" charset="0"/>
              <a:ea typeface="Calibri" panose="020F0502020204030204" pitchFamily="34" charset="0"/>
              <a:cs typeface="Calibri" panose="020F0502020204030204" pitchFamily="34" charset="0"/>
            </a:rPr>
            <a:t>Om wonderen te verrichten</a:t>
          </a:r>
          <a:endParaRPr lang="es-ES" sz="1800" kern="1200" spc="-100" baseline="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nl-NL" sz="2000" b="1" kern="1200" dirty="0">
              <a:latin typeface="Calibri" panose="020F0502020204030204" pitchFamily="34" charset="0"/>
              <a:ea typeface="Calibri" panose="020F0502020204030204" pitchFamily="34" charset="0"/>
              <a:cs typeface="Calibri" panose="020F0502020204030204" pitchFamily="34" charset="0"/>
            </a:rPr>
            <a:t>Profetie</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00100">
            <a:lnSpc>
              <a:spcPct val="90000"/>
            </a:lnSpc>
            <a:spcBef>
              <a:spcPct val="0"/>
            </a:spcBef>
            <a:spcAft>
              <a:spcPct val="15000"/>
            </a:spcAft>
            <a:buSzPct val="120000"/>
            <a:buFont typeface="Arial" panose="020B0604020202020204" pitchFamily="34" charset="0"/>
            <a:buNone/>
          </a:pPr>
          <a:r>
            <a:rPr lang="nl-NL" sz="1800" b="1" kern="1200" dirty="0">
              <a:latin typeface="Calibri" panose="020F0502020204030204" pitchFamily="34" charset="0"/>
              <a:ea typeface="Calibri" panose="020F0502020204030204" pitchFamily="34" charset="0"/>
              <a:cs typeface="Calibri" panose="020F0502020204030204" pitchFamily="34" charset="0"/>
            </a:rPr>
            <a:t>Onderscheidingsvermogen van geesten tongen</a:t>
          </a:r>
          <a:endParaRPr lang="es-ES" sz="18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err="1">
              <a:latin typeface="Calibri" panose="020F0502020204030204" pitchFamily="34" charset="0"/>
              <a:ea typeface="Calibri" panose="020F0502020204030204" pitchFamily="34" charset="0"/>
              <a:cs typeface="Calibri" panose="020F0502020204030204" pitchFamily="34" charset="0"/>
            </a:rPr>
            <a:t>Interpretatie</a:t>
          </a:r>
          <a:r>
            <a:rPr lang="es-ES" sz="2000" b="1" kern="1200" dirty="0">
              <a:latin typeface="Calibri" panose="020F0502020204030204" pitchFamily="34" charset="0"/>
              <a:ea typeface="Calibri" panose="020F0502020204030204" pitchFamily="34" charset="0"/>
              <a:cs typeface="Calibri" panose="020F0502020204030204" pitchFamily="34" charset="0"/>
            </a:rPr>
            <a:t> van talen</a:t>
          </a:r>
          <a:endParaRPr lang="es-ES" sz="2000" kern="1200" dirty="0">
            <a:latin typeface="Calibri" panose="020F0502020204030204" pitchFamily="34" charset="0"/>
            <a:ea typeface="Calibri" panose="020F0502020204030204" pitchFamily="34" charset="0"/>
            <a:cs typeface="Calibri" panose="020F0502020204030204" pitchFamily="34" charset="0"/>
          </a:endParaRPr>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latin typeface="Calibri" panose="020F0502020204030204" pitchFamily="34" charset="0"/>
              <a:ea typeface="Calibri" panose="020F0502020204030204" pitchFamily="34" charset="0"/>
              <a:cs typeface="Calibri" panose="020F0502020204030204" pitchFamily="34" charset="0"/>
            </a:rPr>
            <a:t>Romeinen 12:6-8</a:t>
          </a:r>
          <a:endParaRPr lang="es-ES" sz="2000" kern="1200" dirty="0">
            <a:solidFill>
              <a:schemeClr val="bg1"/>
            </a:solidFill>
            <a:highlight>
              <a:srgbClr val="000080"/>
            </a:highlight>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Dienst</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Onderwijs</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Aansporing</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Vrijgevigheid</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Leiderschap</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Genade</a:t>
          </a:r>
          <a:endParaRPr lang="es-ES" sz="2000" kern="1200" dirty="0">
            <a:latin typeface="Calibri" panose="020F0502020204030204" pitchFamily="34" charset="0"/>
            <a:ea typeface="Calibri" panose="020F0502020204030204" pitchFamily="34" charset="0"/>
            <a:cs typeface="Calibri" panose="020F0502020204030204" pitchFamily="34" charset="0"/>
          </a:endParaRPr>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8000"/>
              </a:highlight>
              <a:latin typeface="Calibri" panose="020F0502020204030204" pitchFamily="34" charset="0"/>
              <a:ea typeface="Calibri" panose="020F0502020204030204" pitchFamily="34" charset="0"/>
              <a:cs typeface="Calibri" panose="020F0502020204030204" pitchFamily="34" charset="0"/>
            </a:rPr>
            <a:t>Efeziërs 4:11-12</a:t>
          </a:r>
          <a:endParaRPr lang="es-ES" sz="2000" kern="1200" dirty="0">
            <a:solidFill>
              <a:schemeClr val="bg1"/>
            </a:solidFill>
            <a:highlight>
              <a:srgbClr val="008000"/>
            </a:highlight>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Apostelschap</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Evangelisatie</a:t>
          </a:r>
          <a:endParaRPr lang="es-ES" sz="2000" kern="1200" dirty="0">
            <a:latin typeface="Calibri" panose="020F0502020204030204" pitchFamily="34" charset="0"/>
            <a:ea typeface="Calibri" panose="020F0502020204030204" pitchFamily="34" charset="0"/>
            <a:cs typeface="Calibri" panose="020F0502020204030204" pitchFamily="34" charset="0"/>
          </a:endParaRPr>
        </a:p>
        <a:p>
          <a:pPr marL="265113" lvl="1" indent="0" algn="l" defTabSz="889000">
            <a:lnSpc>
              <a:spcPct val="90000"/>
            </a:lnSpc>
            <a:spcBef>
              <a:spcPct val="0"/>
            </a:spcBef>
            <a:spcAft>
              <a:spcPct val="1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Herders en leraars</a:t>
          </a:r>
          <a:endParaRPr lang="es-ES" sz="2000" kern="1200" dirty="0">
            <a:latin typeface="Calibri" panose="020F0502020204030204" pitchFamily="34" charset="0"/>
            <a:ea typeface="Calibri" panose="020F0502020204030204" pitchFamily="34" charset="0"/>
            <a:cs typeface="Calibri" panose="020F0502020204030204" pitchFamily="34" charset="0"/>
          </a:endParaRPr>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doet</a:t>
          </a:r>
          <a:endParaRPr lang="en"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is geduldig</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is vriendelijk</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verheugt zich in de waarheid</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bedekt /</a:t>
          </a:r>
          <a:br>
            <a:rPr lang="nl-NL" sz="2000" b="1" kern="1200" dirty="0">
              <a:latin typeface="Calibri" panose="020F0502020204030204" pitchFamily="34" charset="0"/>
              <a:ea typeface="Calibri" panose="020F0502020204030204" pitchFamily="34" charset="0"/>
              <a:cs typeface="Calibri" panose="020F0502020204030204" pitchFamily="34" charset="0"/>
            </a:rPr>
          </a:br>
          <a:r>
            <a:rPr lang="nl-NL" sz="2000" b="1" kern="1200" dirty="0">
              <a:latin typeface="Calibri" panose="020F0502020204030204" pitchFamily="34" charset="0"/>
              <a:ea typeface="Calibri" panose="020F0502020204030204" pitchFamily="34" charset="0"/>
              <a:cs typeface="Calibri" panose="020F0502020204030204" pitchFamily="34" charset="0"/>
            </a:rPr>
            <a:t>beschermt altijd</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gelooft alles</a:t>
          </a:r>
          <a:endParaRPr lang="es-ES"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verdraagt alles </a:t>
          </a:r>
          <a:endParaRPr lang="es-ES"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hoopt op altijd</a:t>
          </a:r>
          <a:endParaRPr lang="es-ES"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NIET doet</a:t>
          </a:r>
          <a:endParaRPr lang="en" sz="20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is niet jaloers</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is niet opschepperig</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is niet trots</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is niet onbeleefd</a:t>
          </a:r>
          <a:endParaRPr lang="en"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is niet egoïstisch</a:t>
          </a:r>
          <a:endParaRPr lang="es-ES"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wordt niet snel boos</a:t>
          </a:r>
          <a:endParaRPr lang="es-ES"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koestert geen wrok</a:t>
          </a:r>
          <a:endParaRPr lang="es-ES"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b="1" kern="1200" dirty="0">
              <a:latin typeface="Calibri" panose="020F0502020204030204" pitchFamily="34" charset="0"/>
              <a:ea typeface="Calibri" panose="020F0502020204030204" pitchFamily="34" charset="0"/>
              <a:cs typeface="Calibri" panose="020F0502020204030204" pitchFamily="34" charset="0"/>
            </a:rPr>
            <a:t>Zij geniet niet van het kwaad</a:t>
          </a:r>
          <a:endParaRPr lang="es-ES" sz="2000" b="1" kern="1200" dirty="0">
            <a:latin typeface="Calibri" panose="020F0502020204030204" pitchFamily="34" charset="0"/>
            <a:ea typeface="Calibri" panose="020F0502020204030204" pitchFamily="34" charset="0"/>
            <a:cs typeface="Calibri" panose="020F0502020204030204" pitchFamily="34" charset="0"/>
          </a:endParaRPr>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4637122"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aangekondigde toekomstige gebeurtenissen—als ze niet voorwaardelijk zijn—moeten plaatsvinden (Deut. 18:22;                                   Jer. 28:8-9; Jona 4:2)</a:t>
          </a:r>
          <a:endParaRPr lang="es-ES" sz="18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1053679" y="0"/>
        <a:ext cx="3583442" cy="1262552"/>
      </dsp:txXfrm>
    </dsp:sp>
    <dsp:sp modelId="{692670C7-56B5-4A89-8D29-2D74A4BCF953}">
      <dsp:nvSpPr>
        <dsp:cNvPr id="0" name=""/>
        <dsp:cNvSpPr/>
      </dsp:nvSpPr>
      <dsp:spPr>
        <a:xfrm>
          <a:off x="126255" y="126255"/>
          <a:ext cx="927424"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4637122"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Zijn boodschap moet in overeenstemming zijn met die van de eerdere profeten (Deut. 13:1-3; Jes. 8:20)</a:t>
          </a:r>
          <a:endParaRPr lang="es-ES" sz="18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1053679" y="1388807"/>
        <a:ext cx="3583442" cy="1262552"/>
      </dsp:txXfrm>
    </dsp:sp>
    <dsp:sp modelId="{1C6B2F94-D835-422E-8008-C225D4D94974}">
      <dsp:nvSpPr>
        <dsp:cNvPr id="0" name=""/>
        <dsp:cNvSpPr/>
      </dsp:nvSpPr>
      <dsp:spPr>
        <a:xfrm>
          <a:off x="126255" y="1515062"/>
          <a:ext cx="927424"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4637122"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moet getuigen van de incarnatie van Jezus (1 Johannes 4:1-3)</a:t>
          </a:r>
          <a:endParaRPr lang="es-ES" sz="18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1053679" y="2777615"/>
        <a:ext cx="3583442" cy="1262552"/>
      </dsp:txXfrm>
    </dsp:sp>
    <dsp:sp modelId="{921B3F1D-ABA5-4709-93C9-C58732B4BBA6}">
      <dsp:nvSpPr>
        <dsp:cNvPr id="0" name=""/>
        <dsp:cNvSpPr/>
      </dsp:nvSpPr>
      <dsp:spPr>
        <a:xfrm>
          <a:off x="126255" y="2903870"/>
          <a:ext cx="927424"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4637122"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1"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Zijn leven moet in overeenstemming zijn met de Bijbelse boodschap die hij predikt (Matt. 7:15-20)</a:t>
          </a:r>
          <a:endParaRPr lang="es-ES" sz="1800" kern="12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1053679" y="4166422"/>
        <a:ext cx="3583442" cy="1262552"/>
      </dsp:txXfrm>
    </dsp:sp>
    <dsp:sp modelId="{5A290414-622E-47D0-ABF3-235BBC711AFE}">
      <dsp:nvSpPr>
        <dsp:cNvPr id="0" name=""/>
        <dsp:cNvSpPr/>
      </dsp:nvSpPr>
      <dsp:spPr>
        <a:xfrm>
          <a:off x="126255" y="4292677"/>
          <a:ext cx="927424"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656C5C-F85C-4C02-A23E-EA8E17563A47}" type="datetimeFigureOut">
              <a:rPr lang="nl-NL" smtClean="0"/>
              <a:t>6-8-2026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A1129-90D4-461F-B7C3-6704B8166038}" type="slidenum">
              <a:rPr lang="nl-NL" smtClean="0"/>
              <a:t>‹Nº›</a:t>
            </a:fld>
            <a:endParaRPr lang="nl-NL"/>
          </a:p>
        </p:txBody>
      </p:sp>
    </p:spTree>
    <p:extLst>
      <p:ext uri="{BB962C8B-B14F-4D97-AF65-F5344CB8AC3E}">
        <p14:creationId xmlns:p14="http://schemas.microsoft.com/office/powerpoint/2010/main" val="3019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73A1129-90D4-461F-B7C3-6704B8166038}" type="slidenum">
              <a:rPr lang="nl-NL" smtClean="0"/>
              <a:t>1</a:t>
            </a:fld>
            <a:endParaRPr lang="nl-NL"/>
          </a:p>
        </p:txBody>
      </p:sp>
    </p:spTree>
    <p:extLst>
      <p:ext uri="{BB962C8B-B14F-4D97-AF65-F5344CB8AC3E}">
        <p14:creationId xmlns:p14="http://schemas.microsoft.com/office/powerpoint/2010/main" val="1771746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73A1129-90D4-461F-B7C3-6704B8166038}" type="slidenum">
              <a:rPr lang="nl-NL" smtClean="0"/>
              <a:t>5</a:t>
            </a:fld>
            <a:endParaRPr lang="nl-NL"/>
          </a:p>
        </p:txBody>
      </p:sp>
    </p:spTree>
    <p:extLst>
      <p:ext uri="{BB962C8B-B14F-4D97-AF65-F5344CB8AC3E}">
        <p14:creationId xmlns:p14="http://schemas.microsoft.com/office/powerpoint/2010/main" val="121278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73A1129-90D4-461F-B7C3-6704B8166038}" type="slidenum">
              <a:rPr lang="nl-NL" smtClean="0"/>
              <a:t>9</a:t>
            </a:fld>
            <a:endParaRPr lang="nl-NL"/>
          </a:p>
        </p:txBody>
      </p:sp>
    </p:spTree>
    <p:extLst>
      <p:ext uri="{BB962C8B-B14F-4D97-AF65-F5344CB8AC3E}">
        <p14:creationId xmlns:p14="http://schemas.microsoft.com/office/powerpoint/2010/main" val="4071762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73A1129-90D4-461F-B7C3-6704B8166038}" type="slidenum">
              <a:rPr lang="nl-NL" smtClean="0"/>
              <a:t>12</a:t>
            </a:fld>
            <a:endParaRPr lang="nl-NL"/>
          </a:p>
        </p:txBody>
      </p:sp>
    </p:spTree>
    <p:extLst>
      <p:ext uri="{BB962C8B-B14F-4D97-AF65-F5344CB8AC3E}">
        <p14:creationId xmlns:p14="http://schemas.microsoft.com/office/powerpoint/2010/main" val="3605910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B817FC6F-DE05-4E80-ABE1-D36EEC5DD787}" type="datetimeFigureOut">
              <a:rPr lang="es-ES" smtClean="0"/>
              <a:pPr/>
              <a:t>06/08/2026</a:t>
            </a:fld>
            <a:endParaRPr lang="es-ES" dirty="0"/>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BAE3234D-05F6-44C7-AA0E-289375DB2FD6}" type="slidenum">
              <a:rPr lang="es-ES" smtClean="0"/>
              <a:pPr/>
              <a:t>‹Nº›</a:t>
            </a:fld>
            <a:endParaRPr lang="es-ES" dirty="0"/>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06/08/2026</a:t>
            </a:fld>
            <a:endParaRPr lang="es-ES" dirty="0"/>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dirty="0"/>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2.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image" Target="../media/image49.jpeg"/><Relationship Id="rId5" Type="http://schemas.openxmlformats.org/officeDocument/2006/relationships/diagramLayout" Target="../diagrams/layout3.xml"/><Relationship Id="rId10" Type="http://schemas.openxmlformats.org/officeDocument/2006/relationships/image" Target="../media/image48.jpeg"/><Relationship Id="rId4" Type="http://schemas.openxmlformats.org/officeDocument/2006/relationships/diagramData" Target="../diagrams/data3.xml"/><Relationship Id="rId9" Type="http://schemas.openxmlformats.org/officeDocument/2006/relationships/image" Target="../media/image47.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6.jpeg"/><Relationship Id="rId5" Type="http://schemas.openxmlformats.org/officeDocument/2006/relationships/diagramQuickStyle" Target="../diagrams/quickStyle1.xml"/><Relationship Id="rId10" Type="http://schemas.openxmlformats.org/officeDocument/2006/relationships/image" Target="../media/image25.svg"/><Relationship Id="rId4" Type="http://schemas.openxmlformats.org/officeDocument/2006/relationships/diagramLayout" Target="../diagrams/layout1.xml"/><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4.jpe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microsoft.com/office/2007/relationships/hdphoto" Target="../media/hdphoto3.wdp"/><Relationship Id="rId5" Type="http://schemas.openxmlformats.org/officeDocument/2006/relationships/diagramData" Target="../diagrams/data2.xml"/><Relationship Id="rId10" Type="http://schemas.openxmlformats.org/officeDocument/2006/relationships/image" Target="../media/image36.png"/><Relationship Id="rId4" Type="http://schemas.openxmlformats.org/officeDocument/2006/relationships/image" Target="../media/image35.jpe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nl-NL"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Calibri" panose="020F0502020204030204" pitchFamily="34" charset="0"/>
              </a:rPr>
              <a:t>GEESTELIJKE GAVEN</a:t>
            </a:r>
            <a:endParaRPr lang="en" sz="7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Calibri" panose="020F0502020204030204" pitchFamily="34" charset="0"/>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10272713" y="1641987"/>
            <a:ext cx="1730085" cy="646331"/>
          </a:xfrm>
          <a:prstGeom prst="rect">
            <a:avLst/>
          </a:prstGeom>
          <a:noFill/>
        </p:spPr>
        <p:txBody>
          <a:bodyPr wrap="square" rtlCol="0">
            <a:spAutoFit/>
          </a:bodyPr>
          <a:lstStyle/>
          <a:p>
            <a:pPr algn="ctr"/>
            <a:r>
              <a:rPr lang="nl-NL" b="1" dirty="0">
                <a:solidFill>
                  <a:srgbClr val="FFEFCA"/>
                </a:solidFill>
                <a:effectLst>
                  <a:outerShdw blurRad="38100" dist="38100" dir="2700000" algn="tl">
                    <a:srgbClr val="000000">
                      <a:alpha val="43137"/>
                    </a:srgbClr>
                  </a:outerShdw>
                </a:effectLst>
                <a:latin typeface="Calibri" panose="020F0502020204030204" pitchFamily="34" charset="0"/>
              </a:rPr>
              <a:t>Les 6 voor</a:t>
            </a:r>
          </a:p>
          <a:p>
            <a:pPr algn="ctr"/>
            <a:r>
              <a:rPr lang="nl-NL" b="1" dirty="0">
                <a:solidFill>
                  <a:srgbClr val="FFEFCA"/>
                </a:solidFill>
                <a:effectLst>
                  <a:outerShdw blurRad="38100" dist="38100" dir="2700000" algn="tl">
                    <a:srgbClr val="000000">
                      <a:alpha val="43137"/>
                    </a:srgbClr>
                  </a:outerShdw>
                </a:effectLst>
                <a:latin typeface="Calibri" panose="020F0502020204030204" pitchFamily="34" charset="0"/>
              </a:rPr>
              <a:t>8 augustus 2026</a:t>
            </a:r>
            <a:endParaRPr lang="en" b="1" dirty="0">
              <a:solidFill>
                <a:srgbClr val="FFEFCA"/>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2123658"/>
          </a:xfrm>
          <a:prstGeom prst="rect">
            <a:avLst/>
          </a:prstGeom>
          <a:noFill/>
        </p:spPr>
        <p:txBody>
          <a:bodyPr wrap="square">
            <a:spAutoFit/>
          </a:bodyPr>
          <a:lstStyle/>
          <a:p>
            <a:pPr algn="ctr"/>
            <a:r>
              <a:rPr lang="nl-NL" sz="6600" b="1" dirty="0">
                <a:ln w="13462">
                  <a:solidFill>
                    <a:schemeClr val="bg1"/>
                  </a:solidFill>
                  <a:prstDash val="solid"/>
                </a:ln>
                <a:solidFill>
                  <a:srgbClr val="7030A0"/>
                </a:solidFill>
                <a:effectLst>
                  <a:outerShdw dist="38100" dir="2700000" algn="bl" rotWithShape="0">
                    <a:schemeClr val="accent5"/>
                  </a:outerShdw>
                </a:effectLst>
                <a:latin typeface="Calibri" panose="020F0502020204030204" pitchFamily="34" charset="0"/>
              </a:rPr>
              <a:t>SPECIALE GAVEN</a:t>
            </a:r>
            <a:endParaRPr lang="en" sz="6600" b="1" dirty="0">
              <a:ln w="13462">
                <a:solidFill>
                  <a:schemeClr val="bg1"/>
                </a:solidFill>
                <a:prstDash val="solid"/>
              </a:ln>
              <a:solidFill>
                <a:srgbClr val="7030A0"/>
              </a:solidFill>
              <a:effectLst>
                <a:outerShdw dist="38100" dir="2700000" algn="bl" rotWithShape="0">
                  <a:schemeClr val="accent5"/>
                </a:outerShdw>
              </a:effectLst>
              <a:latin typeface="Calibri" panose="020F0502020204030204" pitchFamily="34" charset="0"/>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2564444" y="0"/>
            <a:ext cx="6895815"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nl-NL"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Calibri" panose="020F0502020204030204" pitchFamily="34" charset="0"/>
              </a:rPr>
              <a:t>DE GAVE VAN TONGEN</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69332"/>
          </a:xfrm>
          <a:prstGeom prst="rect">
            <a:avLst/>
          </a:prstGeom>
          <a:noFill/>
        </p:spPr>
        <p:txBody>
          <a:bodyPr wrap="square">
            <a:spAutoFit/>
          </a:bodyPr>
          <a:lstStyle/>
          <a:p>
            <a:pPr algn="ct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nl-NL"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Daarom, laat hij die in een andere taal spreekt, bidden dat hij het mag uitleggen.</a:t>
            </a:r>
            <a:r>
              <a:rPr lang="en"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nl-NL"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Korintiërs 14:13</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ED6563F8-FF8C-8D45-713C-04F1CDC0B684}"/>
              </a:ext>
            </a:extLst>
          </p:cNvPr>
          <p:cNvSpPr txBox="1"/>
          <p:nvPr/>
        </p:nvSpPr>
        <p:spPr>
          <a:xfrm>
            <a:off x="92869" y="1038225"/>
            <a:ext cx="8281109" cy="923330"/>
          </a:xfrm>
          <a:prstGeom prst="rect">
            <a:avLst/>
          </a:prstGeom>
          <a:noFill/>
        </p:spPr>
        <p:txBody>
          <a:bodyPr wrap="square" rtlCol="0">
            <a:spAutoFit/>
          </a:bodyPr>
          <a:lstStyle/>
          <a:p>
            <a:pPr>
              <a:spcBef>
                <a:spcPts val="600"/>
              </a:spcBef>
            </a:pPr>
            <a:r>
              <a:rPr lang="nl-NL" b="1" dirty="0">
                <a:latin typeface="Calibri" panose="020F0502020204030204" pitchFamily="34" charset="0"/>
              </a:rPr>
              <a:t>Paulus' nadruk op de gave van tongen en het juiste gebruik ervan impliceert dat deze gave werd misbruikt door leden van de Korinthische gemeente, wat wanorde en verwarring veroorzaakte tijdens de openbare eredienst (1 Kor. 14:23).</a:t>
            </a:r>
            <a:endParaRPr lang="en" b="1" dirty="0">
              <a:latin typeface="Calibri" panose="020F0502020204030204" pitchFamily="34" charset="0"/>
            </a:endParaRP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49892" y="1324817"/>
            <a:ext cx="3703984" cy="478722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611231"/>
            <a:ext cx="4708522" cy="2246769"/>
          </a:xfrm>
          <a:prstGeom prst="rect">
            <a:avLst/>
          </a:prstGeom>
          <a:noFill/>
        </p:spPr>
        <p:txBody>
          <a:bodyPr wrap="square">
            <a:spAutoFit/>
          </a:bodyPr>
          <a:lstStyle/>
          <a:p>
            <a:pPr>
              <a:spcBef>
                <a:spcPts val="600"/>
              </a:spcBef>
            </a:pPr>
            <a:r>
              <a:rPr lang="nl-NL" sz="2000" b="1" dirty="0">
                <a:latin typeface="Calibri" panose="020F0502020204030204" pitchFamily="34" charset="0"/>
              </a:rPr>
              <a:t>In werkelijkheid omvat dit verlangen alle gaven (1 Kor. 14:1). Paulus had al duidelijk gemaakt dat "Nu aan ieder van hen de manifestatie van de Geest gegeven is voor het algemeen welzijn" (1 Kor. 12:7). Daarom ontvangt niet iedereen dezelfde gaven.</a:t>
            </a:r>
            <a:endParaRPr lang="en" sz="2000" b="1" dirty="0">
              <a:latin typeface="Calibri" panose="020F0502020204030204" pitchFamily="34" charset="0"/>
            </a:endParaRPr>
          </a:p>
        </p:txBody>
      </p:sp>
      <p:sp>
        <p:nvSpPr>
          <p:cNvPr id="7" name="CuadroTexto 6">
            <a:extLst>
              <a:ext uri="{FF2B5EF4-FFF2-40B4-BE49-F238E27FC236}">
                <a16:creationId xmlns:a16="http://schemas.microsoft.com/office/drawing/2014/main" id="{207EB4B5-18AA-C318-9BD1-685263F8CE4F}"/>
              </a:ext>
            </a:extLst>
          </p:cNvPr>
          <p:cNvSpPr txBox="1"/>
          <p:nvPr/>
        </p:nvSpPr>
        <p:spPr>
          <a:xfrm>
            <a:off x="92867" y="3522821"/>
            <a:ext cx="7746206"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Paulus' wens, dat iedereen in zijn tong zou spreken, is verkeerd geïnterpreteerd door degenen die denken dat wij allemaal die gave moeten hebben (1 Kor. 14:5).</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92867" y="2126635"/>
            <a:ext cx="7746206" cy="1323439"/>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De gave van de tong is het vermogen om de taal van mensen of engelen te spreken; een taal welk onbekend is voor de persoon zelf (1 Kor. 13:1). Wanneer deze taal onbekend is voor de luisteraar, moet deze worden geïnterpreteerd (Handelingen 2:8; 1 Kor. 14:2, 13-14, 27-28). </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Tekstvak 8">
            <a:extLst>
              <a:ext uri="{FF2B5EF4-FFF2-40B4-BE49-F238E27FC236}">
                <a16:creationId xmlns:a16="http://schemas.microsoft.com/office/drawing/2014/main" id="{5B83D90F-CAB4-FA51-C5CC-920F1F0FCAFC}"/>
              </a:ext>
            </a:extLst>
          </p:cNvPr>
          <p:cNvSpPr txBox="1"/>
          <p:nvPr/>
        </p:nvSpPr>
        <p:spPr>
          <a:xfrm>
            <a:off x="10541023" y="277649"/>
            <a:ext cx="1326292" cy="300749"/>
          </a:xfrm>
          <a:prstGeom prst="rect">
            <a:avLst/>
          </a:prstGeom>
          <a:noFill/>
          <a:ln w="28575">
            <a:solidFill>
              <a:srgbClr val="FFD699"/>
            </a:solidFill>
          </a:ln>
          <a:effectLst/>
        </p:spPr>
        <p:txBody>
          <a:bodyPr wrap="square" lIns="108000" tIns="18000" rIns="108000" bIns="36000" rtlCol="0">
            <a:spAutoFit/>
          </a:bodyPr>
          <a:lstStyle/>
          <a:p>
            <a:pPr algn="ctr">
              <a:defRPr/>
            </a:pPr>
            <a:r>
              <a:rPr lang="nl-NL" sz="1600" b="1" kern="0" dirty="0">
                <a:solidFill>
                  <a:srgbClr val="FFFFC3"/>
                </a:solidFill>
                <a:latin typeface="Comic Sans MS" panose="030F0702030302020204" pitchFamily="66" charset="0"/>
              </a:rPr>
              <a:t>woensdag</a:t>
            </a:r>
            <a:r>
              <a:rPr lang="nl-NL" sz="1600" b="1" kern="0" dirty="0">
                <a:solidFill>
                  <a:schemeClr val="tx1">
                    <a:lumMod val="95000"/>
                    <a:lumOff val="5000"/>
                  </a:schemeClr>
                </a:solidFill>
                <a:latin typeface="Comic Sans MS" panose="030F0702030302020204" pitchFamily="66" charset="0"/>
              </a:rPr>
              <a:t> </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p:stCondLst>
                              <p:cond delay="2000"/>
                            </p:stCondLst>
                            <p:childTnLst>
                              <p:par>
                                <p:cTn id="24" presetID="4" presetClass="entr" presetSubtype="16"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in)">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fltVal val="0"/>
                                          </p:val>
                                        </p:tav>
                                        <p:tav tm="100000">
                                          <p:val>
                                            <p:strVal val="#ppt_w"/>
                                          </p:val>
                                        </p:tav>
                                      </p:tavLst>
                                    </p:anim>
                                    <p:anim calcmode="lin" valueType="num">
                                      <p:cBhvr>
                                        <p:cTn id="42" dur="1000" fill="hold"/>
                                        <p:tgtEl>
                                          <p:spTgt spid="7"/>
                                        </p:tgtEl>
                                        <p:attrNameLst>
                                          <p:attrName>ppt_h</p:attrName>
                                        </p:attrNameLst>
                                      </p:cBhvr>
                                      <p:tavLst>
                                        <p:tav tm="0">
                                          <p:val>
                                            <p:fltVal val="0"/>
                                          </p:val>
                                        </p:tav>
                                        <p:tav tm="100000">
                                          <p:val>
                                            <p:strVal val="#ppt_h"/>
                                          </p:val>
                                        </p:tav>
                                      </p:tavLst>
                                    </p:anim>
                                    <p:anim calcmode="lin" valueType="num">
                                      <p:cBhvr>
                                        <p:cTn id="43"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7"/>
                                        </p:tgtEl>
                                        <p:attrNameLst>
                                          <p:attrName>ppt_y</p:attrName>
                                        </p:attrNameLst>
                                      </p:cBhvr>
                                      <p:tavLst>
                                        <p:tav tm="0" fmla="#ppt_y+(sin(-2*pi*(1-$))*-#ppt_x+cos(-2*pi*(1-$))*(1-#ppt_y))*(1-$)">
                                          <p:val>
                                            <p:fltVal val="0"/>
                                          </p:val>
                                        </p:tav>
                                        <p:tav tm="100000">
                                          <p:val>
                                            <p:fltVal val="1"/>
                                          </p:val>
                                        </p:tav>
                                      </p:tavLst>
                                    </p:anim>
                                  </p:childTnLst>
                                </p:cTn>
                              </p:par>
                              <p:par>
                                <p:cTn id="45" presetID="15"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1000" fill="hold"/>
                                        <p:tgtEl>
                                          <p:spTgt spid="8"/>
                                        </p:tgtEl>
                                        <p:attrNameLst>
                                          <p:attrName>ppt_w</p:attrName>
                                        </p:attrNameLst>
                                      </p:cBhvr>
                                      <p:tavLst>
                                        <p:tav tm="0">
                                          <p:val>
                                            <p:fltVal val="0"/>
                                          </p:val>
                                        </p:tav>
                                        <p:tav tm="100000">
                                          <p:val>
                                            <p:strVal val="#ppt_w"/>
                                          </p:val>
                                        </p:tav>
                                      </p:tavLst>
                                    </p:anim>
                                    <p:anim calcmode="lin" valueType="num">
                                      <p:cBhvr>
                                        <p:cTn id="48" dur="1000" fill="hold"/>
                                        <p:tgtEl>
                                          <p:spTgt spid="8"/>
                                        </p:tgtEl>
                                        <p:attrNameLst>
                                          <p:attrName>ppt_h</p:attrName>
                                        </p:attrNameLst>
                                      </p:cBhvr>
                                      <p:tavLst>
                                        <p:tav tm="0">
                                          <p:val>
                                            <p:fltVal val="0"/>
                                          </p:val>
                                        </p:tav>
                                        <p:tav tm="100000">
                                          <p:val>
                                            <p:strVal val="#ppt_h"/>
                                          </p:val>
                                        </p:tav>
                                      </p:tavLst>
                                    </p:anim>
                                    <p:anim calcmode="lin" valueType="num">
                                      <p:cBhvr>
                                        <p:cTn id="49"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wipe(left)">
                                      <p:cBhvr>
                                        <p:cTn id="5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787792" y="0"/>
            <a:ext cx="950976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nl-NL"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rPr>
              <a:t>DE GAVE VAN DE PROFETIE</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1211951" cy="338554"/>
          </a:xfrm>
          <a:prstGeom prst="rect">
            <a:avLst/>
          </a:prstGeom>
          <a:noFill/>
        </p:spPr>
        <p:txBody>
          <a:bodyPr wrap="square">
            <a:spAutoFit/>
          </a:bodyPr>
          <a:lstStyle/>
          <a:p>
            <a:pPr algn="ctr"/>
            <a:r>
              <a:rPr lang="en" sz="1600" b="1" dirty="0">
                <a:solidFill>
                  <a:schemeClr val="accent6">
                    <a:lumMod val="50000"/>
                  </a:schemeClr>
                </a:solidFill>
                <a:latin typeface="Comic Sans MS" panose="030F0702030302020204" pitchFamily="66" charset="0"/>
              </a:rPr>
              <a:t>“</a:t>
            </a:r>
            <a:r>
              <a:rPr lang="nl-NL" sz="1600" b="1" dirty="0">
                <a:solidFill>
                  <a:schemeClr val="accent6">
                    <a:lumMod val="50000"/>
                  </a:schemeClr>
                </a:solidFill>
                <a:latin typeface="Comic Sans MS" panose="030F0702030302020204" pitchFamily="66" charset="0"/>
              </a:rPr>
              <a:t>Wie echter profeteert, spreekt tot mensen woorden van opbouw en vermaning en troost.</a:t>
            </a:r>
            <a:r>
              <a:rPr lang="en" sz="1600" b="1" dirty="0">
                <a:solidFill>
                  <a:schemeClr val="accent6">
                    <a:lumMod val="50000"/>
                  </a:schemeClr>
                </a:solidFill>
                <a:latin typeface="Comic Sans MS" panose="030F0702030302020204" pitchFamily="66" charset="0"/>
              </a:rPr>
              <a:t>” </a:t>
            </a:r>
            <a:r>
              <a:rPr lang="en" sz="1200" b="1" dirty="0">
                <a:solidFill>
                  <a:schemeClr val="accent6">
                    <a:lumMod val="50000"/>
                  </a:schemeClr>
                </a:solidFill>
                <a:latin typeface="Comic Sans MS" panose="030F0702030302020204" pitchFamily="66" charset="0"/>
              </a:rPr>
              <a:t>(</a:t>
            </a:r>
            <a:r>
              <a:rPr lang="nl-NL" sz="1200" b="1" dirty="0">
                <a:solidFill>
                  <a:schemeClr val="accent6">
                    <a:lumMod val="50000"/>
                  </a:schemeClr>
                </a:solidFill>
                <a:latin typeface="Comic Sans MS" panose="030F0702030302020204" pitchFamily="66" charset="0"/>
              </a:rPr>
              <a:t>1 Korintiërs 14:3</a:t>
            </a:r>
            <a:r>
              <a:rPr lang="en" sz="1200" b="1" dirty="0">
                <a:solidFill>
                  <a:schemeClr val="accent6">
                    <a:lumMod val="50000"/>
                  </a:schemeClr>
                </a:solidFill>
                <a:latin typeface="Comic Sans MS" panose="030F0702030302020204" pitchFamily="66" charset="0"/>
              </a:rPr>
              <a:t>)</a:t>
            </a:r>
            <a:endParaRPr lang="es-ES" sz="16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3" y="1132271"/>
            <a:ext cx="5084869" cy="1554272"/>
          </a:xfrm>
          <a:prstGeom prst="rect">
            <a:avLst/>
          </a:prstGeom>
          <a:noFill/>
        </p:spPr>
        <p:txBody>
          <a:bodyPr wrap="square" rtlCol="0">
            <a:spAutoFit/>
          </a:bodyPr>
          <a:lstStyle/>
          <a:p>
            <a:pPr>
              <a:spcBef>
                <a:spcPts val="600"/>
              </a:spcBef>
            </a:pPr>
            <a:r>
              <a:rPr lang="nl-NL" sz="1900" b="1" dirty="0">
                <a:latin typeface="Calibri" panose="020F0502020204030204" pitchFamily="34" charset="0"/>
              </a:rPr>
              <a:t>We mogen de gave van profetie niet beperken tot het voorspellen van toekomstige gebeurtenissen. Het primaire gebruik van de gave van profetie is voor opbouw, aansporing en troost (1 Kor. 14:3).</a:t>
            </a:r>
            <a:endParaRPr lang="en" sz="1900" b="1" dirty="0">
              <a:latin typeface="Calibri" panose="020F0502020204030204" pitchFamily="34" charset="0"/>
            </a:endParaRP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1982024146"/>
              </p:ext>
            </p:extLst>
          </p:nvPr>
        </p:nvGraphicFramePr>
        <p:xfrm>
          <a:off x="7399243" y="1247776"/>
          <a:ext cx="4637122" cy="543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35557" y="1113026"/>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141171" y="2737113"/>
            <a:ext cx="4637122" cy="1938992"/>
          </a:xfrm>
          <a:prstGeom prst="rect">
            <a:avLst/>
          </a:prstGeom>
          <a:noFill/>
        </p:spPr>
        <p:txBody>
          <a:bodyPr wrap="square">
            <a:spAutoFit/>
          </a:bodyPr>
          <a:lstStyle/>
          <a:p>
            <a:pPr>
              <a:spcBef>
                <a:spcPts val="600"/>
              </a:spcBef>
            </a:pPr>
            <a:r>
              <a:rPr lang="nl-NL" sz="2000" b="1" dirty="0">
                <a:latin typeface="Calibri" panose="020F0502020204030204" pitchFamily="34" charset="0"/>
              </a:rPr>
              <a:t>Paulus benadrukt deze gave boven andere (1 Kor. 14:1, 4, 22-25). Maar hij dringt er ook op aan dat het correct wordt gebruikt om verwarring te voorkomen: "maar laat alles fatsoenlijk en in orde gebeuren" (1 Kor. 14:40; zie 1 Kor. 14:29-33).</a:t>
            </a:r>
            <a:endParaRPr lang="en" sz="2000" b="1" dirty="0">
              <a:latin typeface="Calibri" panose="020F0502020204030204" pitchFamily="34" charset="0"/>
            </a:endParaRP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637122" cy="1938992"/>
          </a:xfrm>
          <a:prstGeom prst="rect">
            <a:avLst/>
          </a:prstGeom>
          <a:noFill/>
        </p:spPr>
        <p:txBody>
          <a:bodyPr wrap="square">
            <a:spAutoFit/>
          </a:bodyPr>
          <a:lstStyle/>
          <a:p>
            <a:pPr>
              <a:spcBef>
                <a:spcPts val="600"/>
              </a:spcBef>
            </a:pPr>
            <a:r>
              <a:rPr lang="nl-NL" sz="2000" b="1" dirty="0">
                <a:latin typeface="Calibri" panose="020F0502020204030204" pitchFamily="34" charset="0"/>
              </a:rPr>
              <a:t>Als een kenmerkend geschenk van de overgebleven kerk had het zijn bijzondere manifestatie in het leven en werk van Ellen G. White (Openb. 12:17; 19:10). Maar hoe kunnen we een ware profeet herkennen?</a:t>
            </a:r>
            <a:endParaRPr lang="en" sz="2000" b="1" dirty="0">
              <a:latin typeface="Calibri" panose="020F0502020204030204" pitchFamily="34" charset="0"/>
            </a:endParaRP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54807" y="5006668"/>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4817444" y="2791540"/>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
        <p:nvSpPr>
          <p:cNvPr id="7" name="Tekstvak 6">
            <a:extLst>
              <a:ext uri="{FF2B5EF4-FFF2-40B4-BE49-F238E27FC236}">
                <a16:creationId xmlns:a16="http://schemas.microsoft.com/office/drawing/2014/main" id="{DE722F64-BC8E-1ED3-C257-48283A11EF9A}"/>
              </a:ext>
            </a:extLst>
          </p:cNvPr>
          <p:cNvSpPr txBox="1"/>
          <p:nvPr/>
        </p:nvSpPr>
        <p:spPr>
          <a:xfrm>
            <a:off x="10655766" y="218348"/>
            <a:ext cx="1380599" cy="332743"/>
          </a:xfrm>
          <a:prstGeom prst="roundRect">
            <a:avLst>
              <a:gd name="adj" fmla="val 33578"/>
            </a:avLst>
          </a:prstGeom>
          <a:solidFill>
            <a:srgbClr val="C00000"/>
          </a:solidFill>
          <a:ln w="28575">
            <a:noFill/>
          </a:ln>
          <a:effectLst/>
        </p:spPr>
        <p:txBody>
          <a:bodyPr wrap="square" lIns="108000" tIns="18000" rIns="108000" bIns="36000" rtlCol="0">
            <a:spAutoFit/>
          </a:bodyPr>
          <a:lstStyle/>
          <a:p>
            <a:pPr algn="ctr">
              <a:defRPr/>
            </a:pPr>
            <a:r>
              <a:rPr lang="nl-NL" sz="1600" b="1" kern="0" dirty="0">
                <a:solidFill>
                  <a:srgbClr val="FFFFC3"/>
                </a:solidFill>
                <a:latin typeface="Comic Sans MS" panose="030F0702030302020204" pitchFamily="66" charset="0"/>
              </a:rPr>
              <a:t>donderdag</a:t>
            </a:r>
            <a:r>
              <a:rPr lang="nl-NL" sz="1600" b="1" kern="0" dirty="0">
                <a:solidFill>
                  <a:schemeClr val="tx1">
                    <a:lumMod val="95000"/>
                    <a:lumOff val="5000"/>
                  </a:schemeClr>
                </a:solidFill>
                <a:latin typeface="Comic Sans MS" panose="030F0702030302020204" pitchFamily="66" charset="0"/>
              </a:rPr>
              <a:t> </a:t>
            </a:r>
          </a:p>
        </p:txBody>
      </p:sp>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par>
                          <p:cTn id="17" fill="hold">
                            <p:stCondLst>
                              <p:cond delay="1500"/>
                            </p:stCondLst>
                            <p:childTnLst>
                              <p:par>
                                <p:cTn id="18" presetID="50" presetClass="entr" presetSubtype="0" decel="10000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3"/>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fltVal val="0"/>
                                          </p:val>
                                        </p:tav>
                                        <p:tav tm="100000">
                                          <p:val>
                                            <p:strVal val="#ppt_h"/>
                                          </p:val>
                                        </p:tav>
                                      </p:tavLst>
                                    </p:anim>
                                    <p:anim calcmode="lin" valueType="num">
                                      <p:cBhvr>
                                        <p:cTn id="29" dur="1000" fill="hold"/>
                                        <p:tgtEl>
                                          <p:spTgt spid="8"/>
                                        </p:tgtEl>
                                        <p:attrNameLst>
                                          <p:attrName>style.rotation</p:attrName>
                                        </p:attrNameLst>
                                      </p:cBhvr>
                                      <p:tavLst>
                                        <p:tav tm="0">
                                          <p:val>
                                            <p:fltVal val="90"/>
                                          </p:val>
                                        </p:tav>
                                        <p:tav tm="100000">
                                          <p:val>
                                            <p:fltVal val="0"/>
                                          </p:val>
                                        </p:tav>
                                      </p:tavLst>
                                    </p:anim>
                                    <p:animEffect transition="in" filter="fade">
                                      <p:cBhvr>
                                        <p:cTn id="30" dur="1000"/>
                                        <p:tgtEl>
                                          <p:spTgt spid="8"/>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1+#ppt_w/2"/>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par>
                                <p:cTn id="41" presetID="2" presetClass="entr" presetSubtype="6"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1+#ppt_w/2"/>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0-#ppt_w/2"/>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0-#ppt_w/2"/>
                                          </p:val>
                                        </p:tav>
                                        <p:tav tm="100000">
                                          <p:val>
                                            <p:strVal val="#ppt_x"/>
                                          </p:val>
                                        </p:tav>
                                      </p:tavLst>
                                    </p:anim>
                                    <p:anim calcmode="lin" valueType="num">
                                      <p:cBhvr additive="base">
                                        <p:cTn id="5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9"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60"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61" dur="500"/>
                                        <p:tgtEl>
                                          <p:spTgt spid="2">
                                            <p:graphicEl>
                                              <a:dgm id="{692670C7-56B5-4A89-8D29-2D74A4BCF953}"/>
                                            </p:graphicEl>
                                          </p:spTgt>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5" dur="500"/>
                                        <p:tgtEl>
                                          <p:spTgt spid="2">
                                            <p:graphicEl>
                                              <a:dgm id="{60B8B734-275B-42A8-BFEF-BCAA27C48B7A}"/>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70"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71"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72" dur="500"/>
                                        <p:tgtEl>
                                          <p:spTgt spid="2">
                                            <p:graphicEl>
                                              <a:dgm id="{1C6B2F94-D835-422E-8008-C225D4D94974}"/>
                                            </p:graphicEl>
                                          </p:spTgt>
                                        </p:tgtEl>
                                      </p:cBhvr>
                                    </p:animEffect>
                                  </p:childTnLst>
                                </p:cTn>
                              </p:par>
                            </p:childTnLst>
                          </p:cTn>
                        </p:par>
                        <p:par>
                          <p:cTn id="73" fill="hold">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6" dur="500"/>
                                        <p:tgtEl>
                                          <p:spTgt spid="2">
                                            <p:graphicEl>
                                              <a:dgm id="{26B4C2BB-1B6F-4B86-A8C6-B33A0FE74078}"/>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81"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82"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83" dur="500"/>
                                        <p:tgtEl>
                                          <p:spTgt spid="2">
                                            <p:graphicEl>
                                              <a:dgm id="{921B3F1D-ABA5-4709-93C9-C58732B4BBA6}"/>
                                            </p:graphicEl>
                                          </p:spTgt>
                                        </p:tgtEl>
                                      </p:cBhvr>
                                    </p:animEffect>
                                  </p:childTnLst>
                                </p:cTn>
                              </p:par>
                            </p:childTnLst>
                          </p:cTn>
                        </p:par>
                        <p:par>
                          <p:cTn id="84" fill="hold">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7" dur="500"/>
                                        <p:tgtEl>
                                          <p:spTgt spid="2">
                                            <p:graphicEl>
                                              <a:dgm id="{693D244B-9003-4E22-9513-C84DAB981AB6}"/>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92"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5A290414-622E-47D0-ABF3-235BBC711AFE}"/>
                                            </p:graphicEl>
                                          </p:spTgt>
                                        </p:tgtEl>
                                      </p:cBhvr>
                                    </p:animEffect>
                                  </p:childTnLst>
                                </p:cTn>
                              </p:par>
                            </p:childTnLst>
                          </p:cTn>
                        </p:par>
                        <p:par>
                          <p:cTn id="95" fill="hold">
                            <p:stCondLst>
                              <p:cond delay="500"/>
                            </p:stCondLst>
                            <p:childTnLst>
                              <p:par>
                                <p:cTn id="96" presetID="22" presetClass="entr" presetSubtype="8" fill="hold" grpId="0" nodeType="afterEffect">
                                  <p:stCondLst>
                                    <p:cond delay="0"/>
                                  </p:stCondLst>
                                  <p:childTnLst>
                                    <p:set>
                                      <p:cBhvr>
                                        <p:cTn id="97"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8"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l="-2000" t="-2000" b="-2000"/>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967154" y="670625"/>
            <a:ext cx="10953750" cy="5339923"/>
          </a:xfrm>
          <a:prstGeom prst="rect">
            <a:avLst/>
          </a:prstGeom>
          <a:noFill/>
        </p:spPr>
        <p:txBody>
          <a:bodyPr wrap="square">
            <a:spAutoFit/>
          </a:bodyPr>
          <a:lstStyle/>
          <a:p>
            <a:pPr algn="just">
              <a:spcBef>
                <a:spcPts val="600"/>
              </a:spcBef>
            </a:pPr>
            <a:r>
              <a:rPr lang="nl-NL" sz="2400" b="1" spc="-30" dirty="0">
                <a:latin typeface="Constantia" panose="02030602050306030303" pitchFamily="18" charset="0"/>
              </a:rPr>
              <a:t>"In al de regelingen van de Heer is er niets mooier dan Zijn plan om mannen en vrouwen een verscheidenheid aan gaven te geven. De kerk is Zijn tuin, versierd met een verscheidenheid aan bomen, planten en bloemen. Hij verwacht niet dat de hysop de eigenschappen van de ceder aanneemt, noch dat de olijf de hoogte van de statige palm bereikt. Velen hebben slechts een beperkte religieuze en intellectuele opleiding ontvangen, maar God heeft een taak voor deze klasse te doen, als zij in nederigheid willen werken en op Hem willen vertrouwen..."
Verschillende gaven worden aan verschillende mensen gegeven, waardoor de werkers hun behoefte aan elkaar kunnen voelen. God schenkt deze gaven, en ze worden in Zijn dienst ingezet, niet om de bezitter te verheerlijken, niet om de mens te verheffen, maar om de Verlosser van de wereld te verheffen. Ze moeten worden gebruikt voor het welzijn van de hele mensheid, door de waarheid te vertegenwoordigen, en niet van een leugen te getuigen.</a:t>
            </a:r>
            <a:endParaRPr lang="en" sz="2400" b="1" spc="-30"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7069640" y="6010548"/>
            <a:ext cx="4851264" cy="338554"/>
          </a:xfrm>
          <a:prstGeom prst="rect">
            <a:avLst/>
          </a:prstGeom>
          <a:noFill/>
        </p:spPr>
        <p:txBody>
          <a:bodyPr wrap="none" rtlCol="0">
            <a:spAutoFit/>
          </a:bodyPr>
          <a:lstStyle/>
          <a:p>
            <a:pPr algn="r"/>
            <a:r>
              <a:rPr lang="en" sz="1600" b="1" dirty="0">
                <a:latin typeface="Calibri" panose="020F0502020204030204" pitchFamily="34" charset="0"/>
              </a:rPr>
              <a:t>Ellen G. White (</a:t>
            </a:r>
            <a:r>
              <a:rPr lang="nl-NL" sz="1600" b="1" dirty="0">
                <a:latin typeface="Calibri" panose="020F0502020204030204" pitchFamily="34" charset="0"/>
              </a:rPr>
              <a:t>Jullie zullen de macht ontvangen, 1 juli</a:t>
            </a:r>
            <a:r>
              <a:rPr lang="en" sz="1600" b="1" dirty="0">
                <a:latin typeface="Calibri" panose="020F0502020204030204" pitchFamily="34" charset="0"/>
              </a:rPr>
              <a:t>)</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4677077" cy="1846659"/>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kumimoji="0" lang="nl-NL"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Jaag de liefde na en streef naar de geestelijke gaven, en vooral daarnaar dat u mag profeteren.</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a:p>
            <a:pPr lvl="0" algn="ctr">
              <a:defRPr/>
            </a:pP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lang="es-ES" b="1" dirty="0">
                <a:solidFill>
                  <a:srgbClr val="A02B93">
                    <a:lumMod val="75000"/>
                  </a:srgbClr>
                </a:solidFill>
                <a:latin typeface="Comic Sans MS" panose="030F0702030302020204" pitchFamily="66" charset="0"/>
              </a:rPr>
              <a:t>1 </a:t>
            </a:r>
            <a:r>
              <a:rPr lang="es-ES" b="1" dirty="0" err="1">
                <a:solidFill>
                  <a:srgbClr val="A02B93">
                    <a:lumMod val="75000"/>
                  </a:srgbClr>
                </a:solidFill>
                <a:latin typeface="Comic Sans MS" panose="030F0702030302020204" pitchFamily="66" charset="0"/>
              </a:rPr>
              <a:t>Korintiërs</a:t>
            </a:r>
            <a:r>
              <a:rPr lang="es-ES" b="1" dirty="0">
                <a:solidFill>
                  <a:srgbClr val="A02B93">
                    <a:lumMod val="75000"/>
                  </a:srgbClr>
                </a:solidFill>
                <a:latin typeface="Comic Sans MS" panose="030F0702030302020204" pitchFamily="66" charset="0"/>
              </a:rPr>
              <a:t> </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14:1, </a:t>
            </a:r>
            <a:r>
              <a:rPr kumimoji="0" lang="es-ES" sz="1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HSV</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latin typeface="Calibri" panose="020F0502020204030204" pitchFamily="34" charset="0"/>
              </a:rPr>
              <a:t> Geestelijke Gaven:</a:t>
            </a:r>
          </a:p>
          <a:p>
            <a:pPr lvl="1">
              <a:spcBef>
                <a:spcPts val="600"/>
              </a:spcBef>
            </a:pPr>
            <a:r>
              <a:rPr lang="nl-NL" sz="2000" b="1" dirty="0">
                <a:latin typeface="Calibri" panose="020F0502020204030204" pitchFamily="34" charset="0"/>
              </a:rPr>
              <a:t>Vele gaven, één Gever</a:t>
            </a:r>
            <a:r>
              <a:rPr lang="en" sz="2000" b="1" dirty="0">
                <a:latin typeface="Calibri" panose="020F0502020204030204" pitchFamily="34" charset="0"/>
              </a:rPr>
              <a:t>.</a:t>
            </a:r>
          </a:p>
          <a:p>
            <a:pPr lvl="1">
              <a:spcBef>
                <a:spcPts val="600"/>
              </a:spcBef>
            </a:pPr>
            <a:r>
              <a:rPr lang="nl-NL" sz="2000" b="1" dirty="0">
                <a:latin typeface="Calibri" panose="020F0502020204030204" pitchFamily="34" charset="0"/>
              </a:rPr>
              <a:t>Veel leden, één lichaam</a:t>
            </a:r>
            <a:r>
              <a:rPr lang="en" sz="2000" b="1" dirty="0">
                <a:latin typeface="Calibri" panose="020F0502020204030204" pitchFamily="34" charset="0"/>
              </a:rPr>
              <a:t>.</a:t>
            </a:r>
          </a:p>
          <a:p>
            <a:pPr>
              <a:spcBef>
                <a:spcPts val="1800"/>
              </a:spcBef>
            </a:pPr>
            <a:r>
              <a:rPr lang="en" sz="2000" b="1" dirty="0">
                <a:highlight>
                  <a:srgbClr val="FCBE62"/>
                </a:highlight>
                <a:latin typeface="Calibri" panose="020F0502020204030204" pitchFamily="34" charset="0"/>
              </a:rPr>
              <a:t> Het Verenigende element:</a:t>
            </a:r>
          </a:p>
          <a:p>
            <a:pPr lvl="1">
              <a:spcBef>
                <a:spcPts val="600"/>
              </a:spcBef>
            </a:pPr>
            <a:r>
              <a:rPr lang="nl-NL" sz="2000" b="1" dirty="0">
                <a:latin typeface="Calibri" panose="020F0502020204030204" pitchFamily="34" charset="0"/>
              </a:rPr>
              <a:t>De uitmuntendheid van liefde</a:t>
            </a:r>
            <a:r>
              <a:rPr lang="en" sz="2000" b="1" dirty="0">
                <a:latin typeface="Calibri" panose="020F0502020204030204" pitchFamily="34" charset="0"/>
              </a:rPr>
              <a:t>.</a:t>
            </a:r>
          </a:p>
          <a:p>
            <a:pPr>
              <a:spcBef>
                <a:spcPts val="1800"/>
              </a:spcBef>
            </a:pPr>
            <a:r>
              <a:rPr lang="en" sz="2000" b="1" dirty="0">
                <a:highlight>
                  <a:srgbClr val="8ABDEA"/>
                </a:highlight>
                <a:latin typeface="Calibri" panose="020F0502020204030204" pitchFamily="34" charset="0"/>
              </a:rPr>
              <a:t> Speciale gaven:</a:t>
            </a:r>
          </a:p>
          <a:p>
            <a:pPr lvl="1">
              <a:spcBef>
                <a:spcPts val="600"/>
              </a:spcBef>
            </a:pPr>
            <a:r>
              <a:rPr lang="nl-NL" sz="2000" b="1" dirty="0">
                <a:latin typeface="Calibri" panose="020F0502020204030204" pitchFamily="34" charset="0"/>
              </a:rPr>
              <a:t>De gave van tongen</a:t>
            </a:r>
            <a:r>
              <a:rPr lang="en" sz="2000" b="1" dirty="0">
                <a:latin typeface="Calibri" panose="020F0502020204030204" pitchFamily="34" charset="0"/>
              </a:rPr>
              <a:t>.</a:t>
            </a:r>
          </a:p>
          <a:p>
            <a:pPr lvl="1">
              <a:spcBef>
                <a:spcPts val="600"/>
              </a:spcBef>
            </a:pPr>
            <a:r>
              <a:rPr lang="nl-NL" sz="2000" b="1" dirty="0">
                <a:latin typeface="Calibri" panose="020F0502020204030204" pitchFamily="34" charset="0"/>
              </a:rPr>
              <a:t>De gave van profetie</a:t>
            </a:r>
            <a:r>
              <a:rPr lang="en" sz="2000" b="1" dirty="0">
                <a:latin typeface="Calibri" panose="020F0502020204030204" pitchFamily="34" charset="0"/>
              </a:rPr>
              <a:t>.</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78582" y="28069"/>
            <a:ext cx="6617494" cy="1631216"/>
          </a:xfrm>
          <a:prstGeom prst="rect">
            <a:avLst/>
          </a:prstGeom>
          <a:noFill/>
        </p:spPr>
        <p:txBody>
          <a:bodyPr wrap="square" rtlCol="0">
            <a:spAutoFit/>
          </a:bodyPr>
          <a:lstStyle/>
          <a:p>
            <a:pPr>
              <a:spcBef>
                <a:spcPts val="600"/>
              </a:spcBef>
            </a:pPr>
            <a:r>
              <a:rPr lang="nl-NL" sz="2000" b="1" dirty="0">
                <a:latin typeface="Calibri" panose="020F0502020204030204" pitchFamily="34" charset="0"/>
              </a:rPr>
              <a:t>Het is duidelijk dat de kerk in Korinthe verdeeld was over verschillende kwesties. Ze waren het oneens over de predikers; over hoe je moet eten; over het trouwen of vrijgezel blijven; en over welke van de geestelijke gaven het meest gewaardeerd moet worden.</a:t>
            </a:r>
            <a:endParaRPr lang="en" sz="2000" b="1" dirty="0">
              <a:latin typeface="Calibri" panose="020F0502020204030204" pitchFamily="34" charset="0"/>
            </a:endParaRP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78580" y="2934886"/>
            <a:ext cx="6617494" cy="400110"/>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Welk gave is de beste? Geen! Waarom?</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78579" y="1789254"/>
            <a:ext cx="6617494" cy="1015663"/>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Zodra hij de eerste problemen heeft beantwoord, laat Paulus zien hoe geestelijke gaven van een probleem naar een middel van eenheid gaan (1 Kor. 12-14).</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B65FD5DC-9C78-7131-BAD6-1F7733297141}"/>
              </a:ext>
            </a:extLst>
          </p:cNvPr>
          <p:cNvSpPr txBox="1"/>
          <p:nvPr/>
        </p:nvSpPr>
        <p:spPr>
          <a:xfrm>
            <a:off x="5740782" y="175950"/>
            <a:ext cx="6451218" cy="2123658"/>
          </a:xfrm>
          <a:prstGeom prst="rect">
            <a:avLst/>
          </a:prstGeom>
          <a:noFill/>
        </p:spPr>
        <p:txBody>
          <a:bodyPr wrap="square">
            <a:spAutoFit/>
          </a:bodyPr>
          <a:lstStyle/>
          <a:p>
            <a:pPr algn="ctr"/>
            <a:r>
              <a:rPr lang="nl-NL"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Calibri" panose="020F0502020204030204" pitchFamily="34" charset="0"/>
              </a:rPr>
              <a:t>GEESTELIJKE GAVEN</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Calibri" panose="020F0502020204030204" pitchFamily="34" charset="0"/>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1893095" y="0"/>
            <a:ext cx="6765130" cy="769441"/>
          </a:xfrm>
          <a:prstGeom prst="rect">
            <a:avLst/>
          </a:prstGeom>
          <a:noFill/>
        </p:spPr>
        <p:txBody>
          <a:bodyPr wrap="square">
            <a:spAutoFit/>
          </a:bodyPr>
          <a:lstStyle/>
          <a:p>
            <a:pPr algn="ctr"/>
            <a:r>
              <a:rPr lang="nl-NL"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Calibri" panose="020F0502020204030204" pitchFamily="34" charset="0"/>
              </a:rPr>
              <a:t>VELE GAVEN, ÉÉN GEVER</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664369" y="718125"/>
            <a:ext cx="9013030" cy="338554"/>
          </a:xfrm>
          <a:prstGeom prst="rect">
            <a:avLst/>
          </a:prstGeom>
          <a:noFill/>
        </p:spPr>
        <p:txBody>
          <a:bodyPr wrap="square">
            <a:spAutoFit/>
          </a:bodyPr>
          <a:lstStyle/>
          <a:p>
            <a:pPr algn="ctr"/>
            <a:r>
              <a:rPr lang="en" sz="1600" b="1" dirty="0">
                <a:solidFill>
                  <a:schemeClr val="accent5">
                    <a:lumMod val="50000"/>
                  </a:schemeClr>
                </a:solidFill>
                <a:latin typeface="Comic Sans MS" panose="030F0702030302020204" pitchFamily="66" charset="0"/>
              </a:rPr>
              <a:t>“</a:t>
            </a:r>
            <a:r>
              <a:rPr lang="nl-NL" sz="1600" b="1" dirty="0">
                <a:solidFill>
                  <a:schemeClr val="accent5">
                    <a:lumMod val="50000"/>
                  </a:schemeClr>
                </a:solidFill>
                <a:latin typeface="Comic Sans MS" panose="030F0702030302020204" pitchFamily="66" charset="0"/>
              </a:rPr>
              <a:t>Er is verscheidenheid van genadegaven, maar het is dezelfde Geest.</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a:t>
            </a:r>
            <a:r>
              <a:rPr lang="nl-NL" sz="1200" b="1" dirty="0">
                <a:solidFill>
                  <a:schemeClr val="accent5">
                    <a:lumMod val="50000"/>
                  </a:schemeClr>
                </a:solidFill>
                <a:latin typeface="Comic Sans MS" panose="030F0702030302020204" pitchFamily="66" charset="0"/>
              </a:rPr>
              <a:t>1 Korintiërs 12:4</a:t>
            </a:r>
            <a:r>
              <a:rPr lang="en" sz="1200" b="1" dirty="0">
                <a:solidFill>
                  <a:schemeClr val="accent5">
                    <a:lumMod val="50000"/>
                  </a:schemeClr>
                </a:solidFill>
                <a:latin typeface="Comic Sans MS" panose="030F0702030302020204" pitchFamily="66" charset="0"/>
              </a:rPr>
              <a:t>)</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nl-NL" sz="2000" b="1" dirty="0">
                <a:latin typeface="Calibri" panose="020F0502020204030204" pitchFamily="34" charset="0"/>
              </a:rPr>
              <a:t>Wie geeft geestelijke gaven</a:t>
            </a:r>
            <a:r>
              <a:rPr lang="en" sz="2000" b="1" dirty="0">
                <a:latin typeface="Calibri" panose="020F0502020204030204" pitchFamily="34" charset="0"/>
              </a:rPr>
              <a:t>? (</a:t>
            </a:r>
            <a:r>
              <a:rPr lang="nl-NL" sz="2000" b="1" dirty="0">
                <a:latin typeface="Calibri" panose="020F0502020204030204" pitchFamily="34" charset="0"/>
              </a:rPr>
              <a:t>1 Kor. 12:4-6</a:t>
            </a:r>
            <a:r>
              <a:rPr lang="en" sz="2000" b="1" dirty="0">
                <a:latin typeface="Calibri" panose="020F0502020204030204" pitchFamily="34" charset="0"/>
              </a:rPr>
              <a:t>)</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1185277414"/>
              </p:ext>
            </p:extLst>
          </p:nvPr>
        </p:nvGraphicFramePr>
        <p:xfrm>
          <a:off x="114299" y="1599426"/>
          <a:ext cx="9396095" cy="1380442"/>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624138">
                  <a:extLst>
                    <a:ext uri="{9D8B030D-6E8A-4147-A177-3AD203B41FA5}">
                      <a16:colId xmlns:a16="http://schemas.microsoft.com/office/drawing/2014/main" val="1097554260"/>
                    </a:ext>
                  </a:extLst>
                </a:gridCol>
                <a:gridCol w="1557337">
                  <a:extLst>
                    <a:ext uri="{9D8B030D-6E8A-4147-A177-3AD203B41FA5}">
                      <a16:colId xmlns:a16="http://schemas.microsoft.com/office/drawing/2014/main" val="1633178379"/>
                    </a:ext>
                  </a:extLst>
                </a:gridCol>
                <a:gridCol w="1747520">
                  <a:extLst>
                    <a:ext uri="{9D8B030D-6E8A-4147-A177-3AD203B41FA5}">
                      <a16:colId xmlns:a16="http://schemas.microsoft.com/office/drawing/2014/main" val="1700144443"/>
                    </a:ext>
                  </a:extLst>
                </a:gridCol>
                <a:gridCol w="2047874">
                  <a:extLst>
                    <a:ext uri="{9D8B030D-6E8A-4147-A177-3AD203B41FA5}">
                      <a16:colId xmlns:a16="http://schemas.microsoft.com/office/drawing/2014/main" val="62583980"/>
                    </a:ext>
                  </a:extLst>
                </a:gridCol>
              </a:tblGrid>
              <a:tr h="370840">
                <a:tc>
                  <a:txBody>
                    <a:bodyPr/>
                    <a:lstStyle/>
                    <a:p>
                      <a:r>
                        <a:rPr lang="nl-NL" sz="2000" b="1" dirty="0">
                          <a:latin typeface="Calibri" panose="020F0502020204030204" pitchFamily="34" charset="0"/>
                        </a:rPr>
                        <a:t>1 Kor. 12:4</a:t>
                      </a:r>
                      <a:endParaRPr lang="en" sz="2000" b="1" dirty="0">
                        <a:latin typeface="Calibri" panose="020F0502020204030204" pitchFamily="34" charset="0"/>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4">
                  <a:txBody>
                    <a:bodyPr/>
                    <a:lstStyle/>
                    <a:p>
                      <a:r>
                        <a:rPr lang="es-ES" sz="2000" b="1" dirty="0">
                          <a:latin typeface="Calibri" panose="020F0502020204030204" pitchFamily="34" charset="0"/>
                        </a:rPr>
                        <a:t>Er zijn verschillen in</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latin typeface="Calibri" panose="020F0502020204030204" pitchFamily="34" charset="0"/>
                        </a:rPr>
                        <a:t>gaven</a:t>
                      </a:r>
                    </a:p>
                  </a:txBody>
                  <a:tcPr/>
                </a:tc>
                <a:tc rowSpan="4">
                  <a:txBody>
                    <a:bodyPr/>
                    <a:lstStyle/>
                    <a:p>
                      <a:r>
                        <a:rPr lang="es-ES" sz="2000" b="1" dirty="0">
                          <a:latin typeface="Calibri" panose="020F0502020204030204" pitchFamily="34" charset="0"/>
                        </a:rPr>
                        <a:t>Maar </a:t>
                      </a:r>
                      <a:r>
                        <a:rPr lang="es-ES" sz="2000" b="1" dirty="0" err="1">
                          <a:latin typeface="Calibri" panose="020F0502020204030204" pitchFamily="34" charset="0"/>
                        </a:rPr>
                        <a:t>dezelfde</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rowSpan="2">
                  <a:txBody>
                    <a:bodyPr/>
                    <a:lstStyle/>
                    <a:p>
                      <a:r>
                        <a:rPr lang="nl-NL" sz="2000" b="1" dirty="0">
                          <a:latin typeface="Calibri" panose="020F0502020204030204" pitchFamily="34" charset="0"/>
                        </a:rPr>
                        <a:t>Geest</a:t>
                      </a:r>
                      <a:endParaRPr lang="en" sz="2000" b="1" dirty="0">
                        <a:latin typeface="Calibri" panose="020F0502020204030204" pitchFamily="34"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191722">
                <a:tc rowSpan="2">
                  <a:txBody>
                    <a:bodyPr/>
                    <a:lstStyle/>
                    <a:p>
                      <a:r>
                        <a:rPr lang="nl-NL" sz="2000" b="1" dirty="0">
                          <a:latin typeface="Calibri" panose="020F0502020204030204" pitchFamily="34" charset="0"/>
                        </a:rPr>
                        <a:t>1 Kor. 12:5</a:t>
                      </a:r>
                      <a:endParaRPr lang="en" sz="2000" b="1" dirty="0">
                        <a:latin typeface="Calibri" panose="020F0502020204030204" pitchFamily="34" charset="0"/>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rowSpan="2">
                  <a:txBody>
                    <a:bodyPr/>
                    <a:lstStyle/>
                    <a:p>
                      <a:r>
                        <a:rPr lang="nl-NL" sz="2000" b="1" dirty="0">
                          <a:latin typeface="Calibri" panose="020F0502020204030204" pitchFamily="34" charset="0"/>
                        </a:rPr>
                        <a:t>Bedieningen</a:t>
                      </a:r>
                      <a:endParaRPr lang="en" sz="2000" b="1" dirty="0">
                        <a:latin typeface="Calibri" panose="020F0502020204030204" pitchFamily="34" charset="0"/>
                      </a:endParaRPr>
                    </a:p>
                  </a:txBody>
                  <a:tcPr/>
                </a:tc>
                <a:tc vMerge="1">
                  <a:txBody>
                    <a:bodyPr/>
                    <a:lstStyle/>
                    <a:p>
                      <a:endParaRPr lang="es-ES" dirty="0"/>
                    </a:p>
                  </a:txBody>
                  <a:tcPr/>
                </a:tc>
                <a:tc vMerge="1">
                  <a:txBody>
                    <a:bodyPr/>
                    <a:lstStyle/>
                    <a:p>
                      <a:r>
                        <a:rPr lang="nl-NL" sz="2000" b="1" dirty="0">
                          <a:latin typeface="Calibri" panose="020F0502020204030204" pitchFamily="34" charset="0"/>
                        </a:rPr>
                        <a:t>Heer</a:t>
                      </a:r>
                      <a:endParaRPr lang="en" sz="2000" b="1" dirty="0">
                        <a:latin typeface="Calibri" panose="020F0502020204030204" pitchFamily="34"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204518">
                <a:tc vMerge="1">
                  <a:txBody>
                    <a:bodyPr/>
                    <a:lstStyle/>
                    <a:p>
                      <a:endParaRPr lang="en" sz="2000" b="1" dirty="0">
                        <a:latin typeface="Calibri" panose="020F0502020204030204" pitchFamily="34" charset="0"/>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nl-NL"/>
                    </a:p>
                  </a:txBody>
                  <a:tcPr/>
                </a:tc>
                <a:tc vMerge="1">
                  <a:txBody>
                    <a:bodyPr/>
                    <a:lstStyle/>
                    <a:p>
                      <a:endParaRPr lang="en" sz="2000" b="1" dirty="0">
                        <a:latin typeface="Calibri" panose="020F0502020204030204" pitchFamily="34" charset="0"/>
                      </a:endParaRPr>
                    </a:p>
                  </a:txBody>
                  <a:tcPr/>
                </a:tc>
                <a:tc vMerge="1">
                  <a:txBody>
                    <a:bodyPr/>
                    <a:lstStyle/>
                    <a:p>
                      <a:endParaRPr lang="nl-NL"/>
                    </a:p>
                  </a:txBody>
                  <a:tcPr/>
                </a:tc>
                <a:tc>
                  <a:txBody>
                    <a:bodyPr/>
                    <a:lstStyle/>
                    <a:p>
                      <a:r>
                        <a:rPr lang="nl-NL" sz="2000" b="1" dirty="0">
                          <a:latin typeface="Calibri" panose="020F0502020204030204" pitchFamily="34" charset="0"/>
                        </a:rPr>
                        <a:t>Heer</a:t>
                      </a:r>
                      <a:endParaRPr lang="en" sz="2000" b="1" dirty="0">
                        <a:latin typeface="Calibri" panose="020F0502020204030204" pitchFamily="34"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02658673"/>
                  </a:ext>
                </a:extLst>
              </a:tr>
              <a:tr h="370840">
                <a:tc>
                  <a:txBody>
                    <a:bodyPr/>
                    <a:lstStyle/>
                    <a:p>
                      <a:r>
                        <a:rPr lang="en" sz="2000" b="1" dirty="0">
                          <a:latin typeface="Calibri" panose="020F0502020204030204" pitchFamily="34" charset="0"/>
                        </a:rPr>
                        <a:t>1 Kor. 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a:latin typeface="Calibri" panose="020F0502020204030204" pitchFamily="34" charset="0"/>
                        </a:rPr>
                        <a:t>Werkingen</a:t>
                      </a:r>
                      <a:endParaRPr lang="en" sz="2000" b="1" dirty="0"/>
                    </a:p>
                  </a:txBody>
                  <a:tcPr/>
                </a:tc>
                <a:tc vMerge="1">
                  <a:txBody>
                    <a:bodyPr/>
                    <a:lstStyle/>
                    <a:p>
                      <a:endParaRPr lang="es-ES" dirty="0"/>
                    </a:p>
                  </a:txBody>
                  <a:tcPr/>
                </a:tc>
                <a:tc>
                  <a:txBody>
                    <a:bodyPr/>
                    <a:lstStyle/>
                    <a:p>
                      <a:r>
                        <a:rPr lang="nl-NL" sz="2000" b="1" dirty="0">
                          <a:latin typeface="Calibri" panose="020F0502020204030204" pitchFamily="34" charset="0"/>
                        </a:rPr>
                        <a:t>God</a:t>
                      </a:r>
                      <a:endParaRPr lang="en" sz="2000" b="1" dirty="0">
                        <a:latin typeface="Calibri" panose="020F0502020204030204" pitchFamily="34"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Om ons te helpen de relatie tussen geestelijke gaven en hun Gever te begrijpen, gebruikt Paulus drie termen om hen te identificeren, waarbij hij hun diversiteit benadrukt: gaven; bedieningen; en werkingen (activiteiten).</a:t>
            </a:r>
            <a:endParaRPr lang="en" sz="2000" b="1" dirty="0">
              <a:latin typeface="Calibri" panose="020F0502020204030204" pitchFamily="34" charset="0"/>
            </a:endParaRP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4804342" y="2141469"/>
            <a:ext cx="242548" cy="1535906"/>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dirty="0">
              <a:latin typeface="Calibri" panose="020F0502020204030204" pitchFamily="34" charset="0"/>
            </a:endParaRPr>
          </a:p>
        </p:txBody>
      </p:sp>
      <p:sp>
        <p:nvSpPr>
          <p:cNvPr id="10" name="CuadroTexto 9">
            <a:extLst>
              <a:ext uri="{FF2B5EF4-FFF2-40B4-BE49-F238E27FC236}">
                <a16:creationId xmlns:a16="http://schemas.microsoft.com/office/drawing/2014/main" id="{96937D84-3F49-1EC8-6F8D-3198870FC5AD}"/>
              </a:ext>
            </a:extLst>
          </p:cNvPr>
          <p:cNvSpPr txBox="1"/>
          <p:nvPr/>
        </p:nvSpPr>
        <p:spPr>
          <a:xfrm>
            <a:off x="3879056" y="2941582"/>
            <a:ext cx="2121693" cy="369332"/>
          </a:xfrm>
          <a:prstGeom prst="rect">
            <a:avLst/>
          </a:prstGeom>
          <a:noFill/>
        </p:spPr>
        <p:txBody>
          <a:bodyPr wrap="square" rtlCol="0">
            <a:spAutoFit/>
          </a:bodyPr>
          <a:lstStyle/>
          <a:p>
            <a:pPr algn="ctr"/>
            <a:r>
              <a:rPr lang="nl-NL" b="1" dirty="0">
                <a:solidFill>
                  <a:schemeClr val="accent2">
                    <a:lumMod val="50000"/>
                  </a:schemeClr>
                </a:solidFill>
                <a:latin typeface="Calibri" panose="020F0502020204030204" pitchFamily="34" charset="0"/>
              </a:rPr>
              <a:t>Geestelijke gaven</a:t>
            </a:r>
            <a:endParaRPr lang="en" b="1" dirty="0">
              <a:solidFill>
                <a:schemeClr val="accent2">
                  <a:lumMod val="50000"/>
                </a:schemeClr>
              </a:solidFill>
              <a:latin typeface="Calibri" panose="020F0502020204030204" pitchFamily="34" charset="0"/>
            </a:endParaRP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376511" y="1914931"/>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dirty="0">
              <a:latin typeface="Calibri" panose="020F0502020204030204" pitchFamily="34" charset="0"/>
            </a:endParaRPr>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34926" y="2980614"/>
            <a:ext cx="1581150" cy="369332"/>
          </a:xfrm>
          <a:prstGeom prst="rect">
            <a:avLst/>
          </a:prstGeom>
          <a:noFill/>
        </p:spPr>
        <p:txBody>
          <a:bodyPr wrap="square" rtlCol="0">
            <a:spAutoFit/>
          </a:bodyPr>
          <a:lstStyle/>
          <a:p>
            <a:pPr algn="ctr"/>
            <a:r>
              <a:rPr lang="nl-NL" b="1" dirty="0">
                <a:solidFill>
                  <a:schemeClr val="accent4">
                    <a:lumMod val="50000"/>
                  </a:schemeClr>
                </a:solidFill>
                <a:latin typeface="Calibri" panose="020F0502020204030204" pitchFamily="34" charset="0"/>
              </a:rPr>
              <a:t>De Gever</a:t>
            </a:r>
            <a:endParaRPr lang="en" b="1" dirty="0">
              <a:solidFill>
                <a:schemeClr val="accent4">
                  <a:lumMod val="50000"/>
                </a:schemeClr>
              </a:solidFill>
              <a:latin typeface="Calibri" panose="020F0502020204030204" pitchFamily="34" charset="0"/>
            </a:endParaRP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nl-NL" sz="2000" b="1" dirty="0">
                <a:latin typeface="Calibri" panose="020F0502020204030204" pitchFamily="34" charset="0"/>
              </a:rPr>
              <a:t>Maar God schenkt geen gaven zoals de Grieks-Romeinse "goden" dat deden (1 Kor. 12:2). Er is geen extase, noch een hiërarchische selectie van de ontvangers van de gaven (zoals bijvoorbeeld priesteressen).</a:t>
            </a:r>
            <a:endParaRPr lang="en" sz="2000" b="1" dirty="0">
              <a:latin typeface="Calibri" panose="020F0502020204030204" pitchFamily="34" charset="0"/>
            </a:endParaRP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707886"/>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De Gever is echter Eén: de [Heilige] Geest; de Heer [Jezus]; en God [de Vader]. Dat wil zeggen: de Godheid die in eenheid werkt (Johannes 14:16).</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ekstvak 1">
            <a:extLst>
              <a:ext uri="{FF2B5EF4-FFF2-40B4-BE49-F238E27FC236}">
                <a16:creationId xmlns:a16="http://schemas.microsoft.com/office/drawing/2014/main" id="{71FF47DC-67D9-C212-6734-3FB0A1E178A7}"/>
              </a:ext>
            </a:extLst>
          </p:cNvPr>
          <p:cNvSpPr txBox="1"/>
          <p:nvPr/>
        </p:nvSpPr>
        <p:spPr>
          <a:xfrm>
            <a:off x="144998" y="273203"/>
            <a:ext cx="1326292" cy="300749"/>
          </a:xfrm>
          <a:prstGeom prst="rect">
            <a:avLst/>
          </a:prstGeom>
          <a:solidFill>
            <a:srgbClr val="F8CDA3"/>
          </a:solidFill>
          <a:ln w="12700">
            <a:solidFill>
              <a:srgbClr val="8A2B7C"/>
            </a:solidFill>
          </a:ln>
          <a:effectLst/>
        </p:spPr>
        <p:txBody>
          <a:bodyPr wrap="square" lIns="108000" tIns="18000" rIns="108000" bIns="36000" rtlCol="0">
            <a:spAutoFit/>
          </a:bodyPr>
          <a:lstStyle/>
          <a:p>
            <a:pPr algn="ctr">
              <a:defRPr/>
            </a:pPr>
            <a:r>
              <a:rPr lang="nl-NL" sz="1600" b="1" kern="0" dirty="0">
                <a:solidFill>
                  <a:schemeClr val="tx1">
                    <a:lumMod val="95000"/>
                    <a:lumOff val="5000"/>
                  </a:schemeClr>
                </a:solidFill>
                <a:latin typeface="Comic Sans MS" panose="030F0702030302020204" pitchFamily="66" charset="0"/>
              </a:rPr>
              <a:t>zondag </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5"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2" dur="1000" fill="hold"/>
                                        <p:tgtEl>
                                          <p:spTgt spid="6"/>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49" presetClass="entr" presetSubtype="0" decel="10000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p:cTn id="41" dur="500" fill="hold"/>
                                        <p:tgtEl>
                                          <p:spTgt spid="4"/>
                                        </p:tgtEl>
                                        <p:attrNameLst>
                                          <p:attrName>ppt_w</p:attrName>
                                        </p:attrNameLst>
                                      </p:cBhvr>
                                      <p:tavLst>
                                        <p:tav tm="0">
                                          <p:val>
                                            <p:fltVal val="0"/>
                                          </p:val>
                                        </p:tav>
                                        <p:tav tm="100000">
                                          <p:val>
                                            <p:strVal val="#ppt_w"/>
                                          </p:val>
                                        </p:tav>
                                      </p:tavLst>
                                    </p:anim>
                                    <p:anim calcmode="lin" valueType="num">
                                      <p:cBhvr>
                                        <p:cTn id="42" dur="500" fill="hold"/>
                                        <p:tgtEl>
                                          <p:spTgt spid="4"/>
                                        </p:tgtEl>
                                        <p:attrNameLst>
                                          <p:attrName>ppt_h</p:attrName>
                                        </p:attrNameLst>
                                      </p:cBhvr>
                                      <p:tavLst>
                                        <p:tav tm="0">
                                          <p:val>
                                            <p:fltVal val="0"/>
                                          </p:val>
                                        </p:tav>
                                        <p:tav tm="100000">
                                          <p:val>
                                            <p:strVal val="#ppt_h"/>
                                          </p:val>
                                        </p:tav>
                                      </p:tavLst>
                                    </p:anim>
                                    <p:anim calcmode="lin" valueType="num">
                                      <p:cBhvr>
                                        <p:cTn id="43" dur="500" fill="hold"/>
                                        <p:tgtEl>
                                          <p:spTgt spid="4"/>
                                        </p:tgtEl>
                                        <p:attrNameLst>
                                          <p:attrName>style.rotation</p:attrName>
                                        </p:attrNameLst>
                                      </p:cBhvr>
                                      <p:tavLst>
                                        <p:tav tm="0">
                                          <p:val>
                                            <p:fltVal val="360"/>
                                          </p:val>
                                        </p:tav>
                                        <p:tav tm="100000">
                                          <p:val>
                                            <p:fltVal val="0"/>
                                          </p:val>
                                        </p:tav>
                                      </p:tavLst>
                                    </p:anim>
                                    <p:animEffect transition="in" filter="fade">
                                      <p:cBhvr>
                                        <p:cTn id="44" dur="500"/>
                                        <p:tgtEl>
                                          <p:spTgt spid="4"/>
                                        </p:tgtEl>
                                      </p:cBhvr>
                                    </p:animEffect>
                                  </p:childTnLst>
                                </p:cTn>
                              </p:par>
                            </p:childTnLst>
                          </p:cTn>
                        </p:par>
                        <p:par>
                          <p:cTn id="45" fill="hold">
                            <p:stCondLst>
                              <p:cond delay="500"/>
                            </p:stCondLst>
                            <p:childTnLst>
                              <p:par>
                                <p:cTn id="46" presetID="14" presetClass="entr" presetSubtype="10" fill="hold" nodeType="after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randombar(horizontal)">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17" presetClass="entr" presetSubtype="1"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ppt_x</p:attrName>
                                        </p:attrNameLst>
                                      </p:cBhvr>
                                      <p:tavLst>
                                        <p:tav tm="0">
                                          <p:val>
                                            <p:strVal val="#ppt_x"/>
                                          </p:val>
                                        </p:tav>
                                        <p:tav tm="100000">
                                          <p:val>
                                            <p:strVal val="#ppt_x"/>
                                          </p:val>
                                        </p:tav>
                                      </p:tavLst>
                                    </p:anim>
                                    <p:anim calcmode="lin" valueType="num">
                                      <p:cBhvr>
                                        <p:cTn id="54" dur="500" fill="hold"/>
                                        <p:tgtEl>
                                          <p:spTgt spid="9"/>
                                        </p:tgtEl>
                                        <p:attrNameLst>
                                          <p:attrName>ppt_y</p:attrName>
                                        </p:attrNameLst>
                                      </p:cBhvr>
                                      <p:tavLst>
                                        <p:tav tm="0">
                                          <p:val>
                                            <p:strVal val="#ppt_y-#ppt_h/2"/>
                                          </p:val>
                                        </p:tav>
                                        <p:tav tm="100000">
                                          <p:val>
                                            <p:strVal val="#ppt_y"/>
                                          </p:val>
                                        </p:tav>
                                      </p:tavLst>
                                    </p:anim>
                                    <p:anim calcmode="lin" valueType="num">
                                      <p:cBhvr>
                                        <p:cTn id="55" dur="500" fill="hold"/>
                                        <p:tgtEl>
                                          <p:spTgt spid="9"/>
                                        </p:tgtEl>
                                        <p:attrNameLst>
                                          <p:attrName>ppt_w</p:attrName>
                                        </p:attrNameLst>
                                      </p:cBhvr>
                                      <p:tavLst>
                                        <p:tav tm="0">
                                          <p:val>
                                            <p:strVal val="#ppt_w"/>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childTnLst>
                                </p:cTn>
                              </p:par>
                            </p:childTnLst>
                          </p:cTn>
                        </p:par>
                        <p:par>
                          <p:cTn id="57" fill="hold">
                            <p:stCondLst>
                              <p:cond delay="500"/>
                            </p:stCondLst>
                            <p:childTnLst>
                              <p:par>
                                <p:cTn id="58" presetID="14" presetClass="entr" presetSubtype="10" fill="hold" grpId="0"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randombar(horizontal)">
                                      <p:cBhvr>
                                        <p:cTn id="60" dur="500"/>
                                        <p:tgtEl>
                                          <p:spTgt spid="10"/>
                                        </p:tgtEl>
                                      </p:cBhvr>
                                    </p:animEffect>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left)">
                                      <p:cBhvr>
                                        <p:cTn id="64" dur="500"/>
                                        <p:tgtEl>
                                          <p:spTgt spid="8"/>
                                        </p:tgtEl>
                                      </p:cBhvr>
                                    </p:animEffect>
                                  </p:childTnLst>
                                </p:cTn>
                              </p:par>
                            </p:childTnLst>
                          </p:cTn>
                        </p:par>
                      </p:childTnLst>
                    </p:cTn>
                  </p:par>
                  <p:par>
                    <p:cTn id="65" fill="hold">
                      <p:stCondLst>
                        <p:cond delay="indefinite"/>
                      </p:stCondLst>
                      <p:childTnLst>
                        <p:par>
                          <p:cTn id="66" fill="hold">
                            <p:stCondLst>
                              <p:cond delay="0"/>
                            </p:stCondLst>
                            <p:childTnLst>
                              <p:par>
                                <p:cTn id="67" presetID="17" presetClass="entr" presetSubtype="1" fill="hold" grpId="0" nodeType="click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p:cTn id="69" dur="500" fill="hold"/>
                                        <p:tgtEl>
                                          <p:spTgt spid="12"/>
                                        </p:tgtEl>
                                        <p:attrNameLst>
                                          <p:attrName>ppt_x</p:attrName>
                                        </p:attrNameLst>
                                      </p:cBhvr>
                                      <p:tavLst>
                                        <p:tav tm="0">
                                          <p:val>
                                            <p:strVal val="#ppt_x"/>
                                          </p:val>
                                        </p:tav>
                                        <p:tav tm="100000">
                                          <p:val>
                                            <p:strVal val="#ppt_x"/>
                                          </p:val>
                                        </p:tav>
                                      </p:tavLst>
                                    </p:anim>
                                    <p:anim calcmode="lin" valueType="num">
                                      <p:cBhvr>
                                        <p:cTn id="70" dur="500" fill="hold"/>
                                        <p:tgtEl>
                                          <p:spTgt spid="12"/>
                                        </p:tgtEl>
                                        <p:attrNameLst>
                                          <p:attrName>ppt_y</p:attrName>
                                        </p:attrNameLst>
                                      </p:cBhvr>
                                      <p:tavLst>
                                        <p:tav tm="0">
                                          <p:val>
                                            <p:strVal val="#ppt_y-#ppt_h/2"/>
                                          </p:val>
                                        </p:tav>
                                        <p:tav tm="100000">
                                          <p:val>
                                            <p:strVal val="#ppt_y"/>
                                          </p:val>
                                        </p:tav>
                                      </p:tavLst>
                                    </p:anim>
                                    <p:anim calcmode="lin" valueType="num">
                                      <p:cBhvr>
                                        <p:cTn id="71" dur="500" fill="hold"/>
                                        <p:tgtEl>
                                          <p:spTgt spid="12"/>
                                        </p:tgtEl>
                                        <p:attrNameLst>
                                          <p:attrName>ppt_w</p:attrName>
                                        </p:attrNameLst>
                                      </p:cBhvr>
                                      <p:tavLst>
                                        <p:tav tm="0">
                                          <p:val>
                                            <p:strVal val="#ppt_w"/>
                                          </p:val>
                                        </p:tav>
                                        <p:tav tm="100000">
                                          <p:val>
                                            <p:strVal val="#ppt_w"/>
                                          </p:val>
                                        </p:tav>
                                      </p:tavLst>
                                    </p:anim>
                                    <p:anim calcmode="lin" valueType="num">
                                      <p:cBhvr>
                                        <p:cTn id="72" dur="500" fill="hold"/>
                                        <p:tgtEl>
                                          <p:spTgt spid="12"/>
                                        </p:tgtEl>
                                        <p:attrNameLst>
                                          <p:attrName>ppt_h</p:attrName>
                                        </p:attrNameLst>
                                      </p:cBhvr>
                                      <p:tavLst>
                                        <p:tav tm="0">
                                          <p:val>
                                            <p:fltVal val="0"/>
                                          </p:val>
                                        </p:tav>
                                        <p:tav tm="100000">
                                          <p:val>
                                            <p:strVal val="#ppt_h"/>
                                          </p:val>
                                        </p:tav>
                                      </p:tavLst>
                                    </p:anim>
                                  </p:childTnLst>
                                </p:cTn>
                              </p:par>
                            </p:childTnLst>
                          </p:cTn>
                        </p:par>
                        <p:par>
                          <p:cTn id="73" fill="hold">
                            <p:stCondLst>
                              <p:cond delay="500"/>
                            </p:stCondLst>
                            <p:childTnLst>
                              <p:par>
                                <p:cTn id="74" presetID="14" presetClass="entr" presetSubtype="10"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randombar(horizontal)">
                                      <p:cBhvr>
                                        <p:cTn id="76" dur="500"/>
                                        <p:tgtEl>
                                          <p:spTgt spid="14"/>
                                        </p:tgtEl>
                                      </p:cBhvr>
                                    </p:animEffect>
                                  </p:childTnLst>
                                </p:cTn>
                              </p:par>
                            </p:childTnLst>
                          </p:cTn>
                        </p:par>
                        <p:par>
                          <p:cTn id="77" fill="hold">
                            <p:stCondLst>
                              <p:cond delay="1000"/>
                            </p:stCondLst>
                            <p:childTnLst>
                              <p:par>
                                <p:cTn id="78" presetID="22" presetClass="entr" presetSubtype="8" fill="hold" grpId="0" nodeType="after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wipe(left)">
                                      <p:cBhvr>
                                        <p:cTn id="80" dur="500"/>
                                        <p:tgtEl>
                                          <p:spTgt spid="11"/>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0-#ppt_w/2"/>
                                          </p:val>
                                        </p:tav>
                                        <p:tav tm="100000">
                                          <p:val>
                                            <p:strVal val="#ppt_x"/>
                                          </p:val>
                                        </p:tav>
                                      </p:tavLst>
                                    </p:anim>
                                    <p:anim calcmode="lin" valueType="num">
                                      <p:cBhvr additive="base">
                                        <p:cTn id="86" dur="500" fill="hold"/>
                                        <p:tgtEl>
                                          <p:spTgt spid="18"/>
                                        </p:tgtEl>
                                        <p:attrNameLst>
                                          <p:attrName>ppt_y</p:attrName>
                                        </p:attrNameLst>
                                      </p:cBhvr>
                                      <p:tavLst>
                                        <p:tav tm="0">
                                          <p:val>
                                            <p:strVal val="#ppt_y"/>
                                          </p:val>
                                        </p:tav>
                                        <p:tav tm="100000">
                                          <p:val>
                                            <p:strVal val="#ppt_y"/>
                                          </p:val>
                                        </p:tav>
                                      </p:tavLst>
                                    </p:anim>
                                  </p:childTnLst>
                                </p:cTn>
                              </p:par>
                              <p:par>
                                <p:cTn id="87" presetID="2" presetClass="entr" presetSubtype="8" fill="hold" nodeType="with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additive="base">
                                        <p:cTn id="89" dur="500" fill="hold"/>
                                        <p:tgtEl>
                                          <p:spTgt spid="20"/>
                                        </p:tgtEl>
                                        <p:attrNameLst>
                                          <p:attrName>ppt_x</p:attrName>
                                        </p:attrNameLst>
                                      </p:cBhvr>
                                      <p:tavLst>
                                        <p:tav tm="0">
                                          <p:val>
                                            <p:strVal val="0-#ppt_w/2"/>
                                          </p:val>
                                        </p:tav>
                                        <p:tav tm="100000">
                                          <p:val>
                                            <p:strVal val="#ppt_x"/>
                                          </p:val>
                                        </p:tav>
                                      </p:tavLst>
                                    </p:anim>
                                    <p:anim calcmode="lin" valueType="num">
                                      <p:cBhvr additive="base">
                                        <p:cTn id="90" dur="500" fill="hold"/>
                                        <p:tgtEl>
                                          <p:spTgt spid="20"/>
                                        </p:tgtEl>
                                        <p:attrNameLst>
                                          <p:attrName>ppt_y</p:attrName>
                                        </p:attrNameLst>
                                      </p:cBhvr>
                                      <p:tavLst>
                                        <p:tav tm="0">
                                          <p:val>
                                            <p:strVal val="#ppt_y"/>
                                          </p:val>
                                        </p:tav>
                                        <p:tav tm="100000">
                                          <p:val>
                                            <p:strVal val="#ppt_y"/>
                                          </p:val>
                                        </p:tav>
                                      </p:tavLst>
                                    </p:anim>
                                  </p:childTnLst>
                                </p:cTn>
                              </p:par>
                              <p:par>
                                <p:cTn id="91" presetID="2" presetClass="entr" presetSubtype="8" fill="hold" grpId="0" nodeType="withEffect">
                                  <p:stCondLst>
                                    <p:cond delay="0"/>
                                  </p:stCondLst>
                                  <p:childTnLst>
                                    <p:set>
                                      <p:cBhvr>
                                        <p:cTn id="92" dur="1" fill="hold">
                                          <p:stCondLst>
                                            <p:cond delay="0"/>
                                          </p:stCondLst>
                                        </p:cTn>
                                        <p:tgtEl>
                                          <p:spTgt spid="13"/>
                                        </p:tgtEl>
                                        <p:attrNameLst>
                                          <p:attrName>style.visibility</p:attrName>
                                        </p:attrNameLst>
                                      </p:cBhvr>
                                      <p:to>
                                        <p:strVal val="visible"/>
                                      </p:to>
                                    </p:set>
                                    <p:anim calcmode="lin" valueType="num">
                                      <p:cBhvr additive="base">
                                        <p:cTn id="93" dur="500" fill="hold"/>
                                        <p:tgtEl>
                                          <p:spTgt spid="13"/>
                                        </p:tgtEl>
                                        <p:attrNameLst>
                                          <p:attrName>ppt_x</p:attrName>
                                        </p:attrNameLst>
                                      </p:cBhvr>
                                      <p:tavLst>
                                        <p:tav tm="0">
                                          <p:val>
                                            <p:strVal val="0-#ppt_w/2"/>
                                          </p:val>
                                        </p:tav>
                                        <p:tav tm="100000">
                                          <p:val>
                                            <p:strVal val="#ppt_x"/>
                                          </p:val>
                                        </p:tav>
                                      </p:tavLst>
                                    </p:anim>
                                    <p:anim calcmode="lin" valueType="num">
                                      <p:cBhvr additive="base">
                                        <p:cTn id="94"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92869" y="1169594"/>
            <a:ext cx="4606950" cy="707886"/>
          </a:xfrm>
          <a:prstGeom prst="rect">
            <a:avLst/>
          </a:prstGeom>
          <a:noFill/>
        </p:spPr>
        <p:txBody>
          <a:bodyPr wrap="square" rtlCol="0">
            <a:spAutoFit/>
          </a:bodyPr>
          <a:lstStyle/>
          <a:p>
            <a:pPr>
              <a:spcBef>
                <a:spcPts val="600"/>
              </a:spcBef>
            </a:pPr>
            <a:r>
              <a:rPr lang="nl-NL" sz="2000" b="1" dirty="0">
                <a:latin typeface="Calibri" panose="020F0502020204030204" pitchFamily="34" charset="0"/>
              </a:rPr>
              <a:t>Waarom geeft God verschillende gaven aan verschillende mensen? (1 Kor. 12:7)</a:t>
            </a:r>
            <a:endParaRPr lang="en" sz="2000" b="1" dirty="0">
              <a:latin typeface="Calibri" panose="020F0502020204030204" pitchFamily="34" charset="0"/>
            </a:endParaRP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141396630"/>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92869" y="2064741"/>
            <a:ext cx="4688732" cy="1631216"/>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Geestelijke gaven worden gebruikt "ten behoeve" van de kerk. Alleen God weet welke mensen een bepaald geschenk kunnen gebruiken om dat doel te bereiken.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 name="CuadroTexto 2">
            <a:extLst>
              <a:ext uri="{FF2B5EF4-FFF2-40B4-BE49-F238E27FC236}">
                <a16:creationId xmlns:a16="http://schemas.microsoft.com/office/drawing/2014/main" id="{28BEF570-973E-0296-2FC8-FC76B9F14944}"/>
              </a:ext>
            </a:extLst>
          </p:cNvPr>
          <p:cNvSpPr txBox="1"/>
          <p:nvPr/>
        </p:nvSpPr>
        <p:spPr>
          <a:xfrm>
            <a:off x="1893095" y="0"/>
            <a:ext cx="6765130" cy="769441"/>
          </a:xfrm>
          <a:prstGeom prst="rect">
            <a:avLst/>
          </a:prstGeom>
          <a:noFill/>
        </p:spPr>
        <p:txBody>
          <a:bodyPr wrap="square">
            <a:spAutoFit/>
          </a:bodyPr>
          <a:lstStyle/>
          <a:p>
            <a:pPr algn="ctr"/>
            <a:r>
              <a:rPr lang="nl-NL"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Calibri" panose="020F0502020204030204" pitchFamily="34" charset="0"/>
              </a:rPr>
              <a:t>VEEL GAVEN, ÉÉN GEVER</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1AC1A70B-11E8-D9ED-AAB0-3C201D61EA4B}"/>
              </a:ext>
            </a:extLst>
          </p:cNvPr>
          <p:cNvSpPr txBox="1"/>
          <p:nvPr/>
        </p:nvSpPr>
        <p:spPr>
          <a:xfrm>
            <a:off x="664369" y="718125"/>
            <a:ext cx="9013030" cy="338554"/>
          </a:xfrm>
          <a:prstGeom prst="rect">
            <a:avLst/>
          </a:prstGeom>
          <a:noFill/>
        </p:spPr>
        <p:txBody>
          <a:bodyPr wrap="square">
            <a:spAutoFit/>
          </a:bodyPr>
          <a:lstStyle/>
          <a:p>
            <a:pPr algn="ctr"/>
            <a:r>
              <a:rPr lang="en" sz="1600" b="1" dirty="0">
                <a:solidFill>
                  <a:schemeClr val="accent5">
                    <a:lumMod val="50000"/>
                  </a:schemeClr>
                </a:solidFill>
                <a:latin typeface="Comic Sans MS" panose="030F0702030302020204" pitchFamily="66" charset="0"/>
              </a:rPr>
              <a:t>“</a:t>
            </a:r>
            <a:r>
              <a:rPr lang="nl-NL" sz="1600" b="1" dirty="0">
                <a:solidFill>
                  <a:schemeClr val="accent5">
                    <a:lumMod val="50000"/>
                  </a:schemeClr>
                </a:solidFill>
                <a:latin typeface="Comic Sans MS" panose="030F0702030302020204" pitchFamily="66" charset="0"/>
              </a:rPr>
              <a:t>Er is verscheidenheid van genadegaven, maar het is dezelfde Geest.</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a:t>
            </a:r>
            <a:r>
              <a:rPr lang="nl-NL" sz="1200" b="1" dirty="0">
                <a:solidFill>
                  <a:schemeClr val="accent5">
                    <a:lumMod val="50000"/>
                  </a:schemeClr>
                </a:solidFill>
                <a:latin typeface="Comic Sans MS" panose="030F0702030302020204" pitchFamily="66" charset="0"/>
              </a:rPr>
              <a:t>1 Korintiërs 12:4</a:t>
            </a:r>
            <a:r>
              <a:rPr lang="en" sz="1200" b="1" dirty="0">
                <a:solidFill>
                  <a:schemeClr val="accent5">
                    <a:lumMod val="50000"/>
                  </a:schemeClr>
                </a:solidFill>
                <a:latin typeface="Comic Sans MS" panose="030F0702030302020204" pitchFamily="66" charset="0"/>
              </a:rPr>
              <a:t>)</a:t>
            </a:r>
          </a:p>
        </p:txBody>
      </p:sp>
      <p:sp>
        <p:nvSpPr>
          <p:cNvPr id="8" name="Tekstvak 7">
            <a:extLst>
              <a:ext uri="{FF2B5EF4-FFF2-40B4-BE49-F238E27FC236}">
                <a16:creationId xmlns:a16="http://schemas.microsoft.com/office/drawing/2014/main" id="{92CF4AD5-8B1B-82C8-BB2C-76AD754A47FF}"/>
              </a:ext>
            </a:extLst>
          </p:cNvPr>
          <p:cNvSpPr txBox="1"/>
          <p:nvPr/>
        </p:nvSpPr>
        <p:spPr>
          <a:xfrm>
            <a:off x="144998" y="273203"/>
            <a:ext cx="1326292" cy="300749"/>
          </a:xfrm>
          <a:prstGeom prst="rect">
            <a:avLst/>
          </a:prstGeom>
          <a:solidFill>
            <a:srgbClr val="EFFFA4"/>
          </a:solidFill>
          <a:ln w="12700">
            <a:solidFill>
              <a:srgbClr val="8A2B7C"/>
            </a:solidFill>
          </a:ln>
          <a:effectLst/>
        </p:spPr>
        <p:txBody>
          <a:bodyPr wrap="square" lIns="108000" tIns="18000" rIns="108000" bIns="36000" rtlCol="0">
            <a:spAutoFit/>
          </a:bodyPr>
          <a:lstStyle/>
          <a:p>
            <a:pPr algn="ctr">
              <a:defRPr/>
            </a:pPr>
            <a:r>
              <a:rPr lang="nl-NL" sz="1600" b="1" kern="0" dirty="0">
                <a:solidFill>
                  <a:schemeClr val="tx1">
                    <a:lumMod val="95000"/>
                    <a:lumOff val="5000"/>
                  </a:schemeClr>
                </a:solidFill>
                <a:latin typeface="Comic Sans MS" panose="030F0702030302020204" pitchFamily="66" charset="0"/>
              </a:rPr>
              <a:t>zondag </a:t>
            </a: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67" dur="500"/>
                                        <p:tgtEl>
                                          <p:spTgt spid="2">
                                            <p:graphicEl>
                                              <a:dgm id="{8F95F10C-CDF9-4461-A7BC-9BC3BD7F92C5}"/>
                                            </p:graphicEl>
                                          </p:spTgt>
                                        </p:tgtEl>
                                      </p:cBhvr>
                                    </p:animEffect>
                                  </p:childTnLst>
                                </p:cTn>
                              </p:par>
                              <p:par>
                                <p:cTn id="68" presetID="10" presetClass="entr" presetSubtype="0" fill="hold"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par>
                                <p:cTn id="74" presetID="10" presetClass="entr" presetSubtype="0" fill="hold"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500"/>
                                        <p:tgtEl>
                                          <p:spTgt spid="33"/>
                                        </p:tgtEl>
                                      </p:cBhvr>
                                    </p:animEffect>
                                  </p:childTnLst>
                                </p:cTn>
                              </p:par>
                              <p:par>
                                <p:cTn id="77" presetID="10" presetClass="entr" presetSubtype="0" fill="hold" nodeType="with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fade">
                                      <p:cBhvr>
                                        <p:cTn id="79" dur="500"/>
                                        <p:tgtEl>
                                          <p:spTgt spid="35"/>
                                        </p:tgtEl>
                                      </p:cBhvr>
                                    </p:animEffect>
                                  </p:childTnLst>
                                </p:cTn>
                              </p:par>
                              <p:par>
                                <p:cTn id="80" presetID="10" presetClass="entr" presetSubtype="0" fill="hold" nodeType="withEffect">
                                  <p:stCondLst>
                                    <p:cond delay="0"/>
                                  </p:stCondLst>
                                  <p:childTnLst>
                                    <p:set>
                                      <p:cBhvr>
                                        <p:cTn id="81" dur="1" fill="hold">
                                          <p:stCondLst>
                                            <p:cond delay="0"/>
                                          </p:stCondLst>
                                        </p:cTn>
                                        <p:tgtEl>
                                          <p:spTgt spid="37"/>
                                        </p:tgtEl>
                                        <p:attrNameLst>
                                          <p:attrName>style.visibility</p:attrName>
                                        </p:attrNameLst>
                                      </p:cBhvr>
                                      <p:to>
                                        <p:strVal val="visible"/>
                                      </p:to>
                                    </p:set>
                                    <p:animEffect transition="in" filter="fade">
                                      <p:cBhvr>
                                        <p:cTn id="82" dur="500"/>
                                        <p:tgtEl>
                                          <p:spTgt spid="37"/>
                                        </p:tgtEl>
                                      </p:cBhvr>
                                    </p:animEffect>
                                  </p:childTnLst>
                                </p:cTn>
                              </p:par>
                              <p:par>
                                <p:cTn id="83" presetID="10" presetClass="entr" presetSubtype="0" fill="hold" nodeType="with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0" dur="500"/>
                                        <p:tgtEl>
                                          <p:spTgt spid="2">
                                            <p:graphicEl>
                                              <a:dgm id="{BE5080B9-EA33-42BA-9920-DB396A08385A}"/>
                                            </p:graphicEl>
                                          </p:spTgt>
                                        </p:tgtEl>
                                      </p:cBhvr>
                                    </p:animEffect>
                                  </p:childTnLst>
                                </p:cTn>
                              </p:par>
                              <p:par>
                                <p:cTn id="91" presetID="10" presetClass="entr" presetSubtype="0" fill="hold" nodeType="withEffect">
                                  <p:stCondLst>
                                    <p:cond delay="0"/>
                                  </p:stCondLst>
                                  <p:childTnLst>
                                    <p:set>
                                      <p:cBhvr>
                                        <p:cTn id="92" dur="1" fill="hold">
                                          <p:stCondLst>
                                            <p:cond delay="0"/>
                                          </p:stCondLst>
                                        </p:cTn>
                                        <p:tgtEl>
                                          <p:spTgt spid="41"/>
                                        </p:tgtEl>
                                        <p:attrNameLst>
                                          <p:attrName>style.visibility</p:attrName>
                                        </p:attrNameLst>
                                      </p:cBhvr>
                                      <p:to>
                                        <p:strVal val="visible"/>
                                      </p:to>
                                    </p:set>
                                    <p:animEffect transition="in" filter="fade">
                                      <p:cBhvr>
                                        <p:cTn id="93" dur="500"/>
                                        <p:tgtEl>
                                          <p:spTgt spid="41"/>
                                        </p:tgtEl>
                                      </p:cBhvr>
                                    </p:animEffect>
                                  </p:childTnLst>
                                </p:cTn>
                              </p:par>
                              <p:par>
                                <p:cTn id="94" presetID="10" presetClass="entr" presetSubtype="0" fill="hold" nodeType="withEffect">
                                  <p:stCondLst>
                                    <p:cond delay="0"/>
                                  </p:stCondLst>
                                  <p:childTnLst>
                                    <p:set>
                                      <p:cBhvr>
                                        <p:cTn id="95" dur="1" fill="hold">
                                          <p:stCondLst>
                                            <p:cond delay="0"/>
                                          </p:stCondLst>
                                        </p:cTn>
                                        <p:tgtEl>
                                          <p:spTgt spid="43"/>
                                        </p:tgtEl>
                                        <p:attrNameLst>
                                          <p:attrName>style.visibility</p:attrName>
                                        </p:attrNameLst>
                                      </p:cBhvr>
                                      <p:to>
                                        <p:strVal val="visible"/>
                                      </p:to>
                                    </p:set>
                                    <p:animEffect transition="in" filter="fade">
                                      <p:cBhvr>
                                        <p:cTn id="96" dur="500"/>
                                        <p:tgtEl>
                                          <p:spTgt spid="43"/>
                                        </p:tgtEl>
                                      </p:cBhvr>
                                    </p:animEffect>
                                  </p:childTnLst>
                                </p:cTn>
                              </p:par>
                              <p:par>
                                <p:cTn id="97" presetID="10" presetClass="entr" presetSubtype="0" fill="hold" nodeType="withEffect">
                                  <p:stCondLst>
                                    <p:cond delay="0"/>
                                  </p:stCondLst>
                                  <p:childTnLst>
                                    <p:set>
                                      <p:cBhvr>
                                        <p:cTn id="98" dur="1" fill="hold">
                                          <p:stCondLst>
                                            <p:cond delay="0"/>
                                          </p:stCondLst>
                                        </p:cTn>
                                        <p:tgtEl>
                                          <p:spTgt spid="45"/>
                                        </p:tgtEl>
                                        <p:attrNameLst>
                                          <p:attrName>style.visibility</p:attrName>
                                        </p:attrNameLst>
                                      </p:cBhvr>
                                      <p:to>
                                        <p:strVal val="visible"/>
                                      </p:to>
                                    </p:set>
                                    <p:animEffect transition="in" filter="fade">
                                      <p:cBhvr>
                                        <p:cTn id="9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2511082" y="0"/>
            <a:ext cx="7195625"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nl-NL"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Calibri" panose="020F0502020204030204" pitchFamily="34" charset="0"/>
              </a:rPr>
              <a:t>VEEL LEDEN, ÉÉN LICHAAM</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nl-NL"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Want zoals het lichaam één is en veel leden heeft, en al de leden van dit ene lichaam, hoewel het er veel zijn, één lichaam zijn, zo is het ook met Christus.</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nl-NL"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Korintiërs 12:12</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577780" cy="1323439"/>
          </a:xfrm>
          <a:prstGeom prst="rect">
            <a:avLst/>
          </a:prstGeom>
          <a:noFill/>
        </p:spPr>
        <p:txBody>
          <a:bodyPr wrap="square" rtlCol="0">
            <a:spAutoFit/>
          </a:bodyPr>
          <a:lstStyle/>
          <a:p>
            <a:pPr>
              <a:spcBef>
                <a:spcPts val="600"/>
              </a:spcBef>
            </a:pPr>
            <a:r>
              <a:rPr lang="nl-NL" sz="2000" b="1" dirty="0">
                <a:latin typeface="Calibri" panose="020F0502020204030204" pitchFamily="34" charset="0"/>
              </a:rPr>
              <a:t>God is één, maar elk lid van het Godheid heeft zijn eigen functie. Evenzo is de kerk één, maar elk onderdeel ervan heeft zijn eigen functie als onderdeel van het lichaam van Christus op aarde (1 Kor. 12:12-13).</a:t>
            </a:r>
            <a:endParaRPr lang="en" sz="2000" b="1" dirty="0">
              <a:latin typeface="Calibri" panose="020F0502020204030204" pitchFamily="34" charset="0"/>
            </a:endParaRP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47003"/>
            <a:ext cx="6577780"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Dit impliceert dat iedereen nodig is; dat niemand groter is dan een ander; dat iedereen om het welzijn van anderen zou moeten geven; en dat iedereen moet werken aan de eenheid van de kerk (1 Kor. 12:15-27).</a:t>
            </a:r>
            <a:endParaRPr lang="en" sz="2000" b="1" dirty="0">
              <a:latin typeface="Calibri" panose="020F0502020204030204" pitchFamily="34" charset="0"/>
            </a:endParaRP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9" y="4594002"/>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6" y="2595722"/>
            <a:ext cx="6652161" cy="1938992"/>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Paulus gebruikt de analogie van het menselijk lichaam als kerk om eenheid in diversiteit te benadrukken. Het oog heeft de "gave" van zicht, maar het oor niet. Toch vullen de twee elkaar aan door samen te werken. Evenzo voert in de kerk ieder persoon zijn werk uit volgens de gaven die hij of zij heeft ontvangen (1 Korintiërs 12:28-30).</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 name="Tekstvak 6">
            <a:extLst>
              <a:ext uri="{FF2B5EF4-FFF2-40B4-BE49-F238E27FC236}">
                <a16:creationId xmlns:a16="http://schemas.microsoft.com/office/drawing/2014/main" id="{93EED6F2-3354-3E97-7BAC-A3039334DF9A}"/>
              </a:ext>
            </a:extLst>
          </p:cNvPr>
          <p:cNvSpPr txBox="1"/>
          <p:nvPr/>
        </p:nvSpPr>
        <p:spPr>
          <a:xfrm>
            <a:off x="144998" y="273203"/>
            <a:ext cx="1326292" cy="300749"/>
          </a:xfrm>
          <a:prstGeom prst="rect">
            <a:avLst/>
          </a:prstGeom>
          <a:noFill/>
          <a:ln w="28575">
            <a:solidFill>
              <a:srgbClr val="B74703"/>
            </a:solidFill>
          </a:ln>
          <a:effectLst/>
        </p:spPr>
        <p:txBody>
          <a:bodyPr wrap="square" lIns="108000" tIns="18000" rIns="108000" bIns="36000" rtlCol="0">
            <a:spAutoFit/>
          </a:bodyPr>
          <a:lstStyle/>
          <a:p>
            <a:pPr algn="ctr">
              <a:defRPr/>
            </a:pPr>
            <a:r>
              <a:rPr lang="nl-NL" sz="1600" b="1" kern="0" dirty="0">
                <a:solidFill>
                  <a:schemeClr val="bg1"/>
                </a:solidFill>
                <a:effectLst>
                  <a:glow rad="76200">
                    <a:srgbClr val="B44809"/>
                  </a:glow>
                </a:effectLst>
                <a:latin typeface="Comic Sans MS" panose="030F0702030302020204" pitchFamily="66" charset="0"/>
              </a:rPr>
              <a:t>maandag</a:t>
            </a:r>
            <a:r>
              <a:rPr lang="nl-NL" sz="1600" b="1" kern="0" dirty="0">
                <a:solidFill>
                  <a:schemeClr val="tx1">
                    <a:lumMod val="95000"/>
                    <a:lumOff val="5000"/>
                  </a:schemeClr>
                </a:solidFill>
                <a:effectLst>
                  <a:glow rad="76200">
                    <a:srgbClr val="B44809"/>
                  </a:glow>
                </a:effectLst>
                <a:latin typeface="Comic Sans MS" panose="030F0702030302020204" pitchFamily="66" charset="0"/>
              </a:rPr>
              <a:t> </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27" fill="hold">
                            <p:stCondLst>
                              <p:cond delay="3000"/>
                            </p:stCondLst>
                            <p:childTnLst>
                              <p:par>
                                <p:cTn id="28" presetID="22" presetClass="entr" presetSubtype="8"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fltVal val="0"/>
                                          </p:val>
                                        </p:tav>
                                        <p:tav tm="100000">
                                          <p:val>
                                            <p:strVal val="#ppt_w"/>
                                          </p:val>
                                        </p:tav>
                                      </p:tavLst>
                                    </p:anim>
                                    <p:anim calcmode="lin" valueType="num">
                                      <p:cBhvr>
                                        <p:cTn id="36" dur="1000" fill="hold"/>
                                        <p:tgtEl>
                                          <p:spTgt spid="12"/>
                                        </p:tgtEl>
                                        <p:attrNameLst>
                                          <p:attrName>ppt_h</p:attrName>
                                        </p:attrNameLst>
                                      </p:cBhvr>
                                      <p:tavLst>
                                        <p:tav tm="0">
                                          <p:val>
                                            <p:fltVal val="0"/>
                                          </p:val>
                                        </p:tav>
                                        <p:tav tm="100000">
                                          <p:val>
                                            <p:strVal val="#ppt_h"/>
                                          </p:val>
                                        </p:tav>
                                      </p:tavLst>
                                    </p:anim>
                                    <p:anim calcmode="lin" valueType="num">
                                      <p:cBhvr>
                                        <p:cTn id="37" dur="1000" fill="hold"/>
                                        <p:tgtEl>
                                          <p:spTgt spid="12"/>
                                        </p:tgtEl>
                                        <p:attrNameLst>
                                          <p:attrName>style.rotation</p:attrName>
                                        </p:attrNameLst>
                                      </p:cBhvr>
                                      <p:tavLst>
                                        <p:tav tm="0">
                                          <p:val>
                                            <p:fltVal val="90"/>
                                          </p:val>
                                        </p:tav>
                                        <p:tav tm="100000">
                                          <p:val>
                                            <p:fltVal val="0"/>
                                          </p:val>
                                        </p:tav>
                                      </p:tavLst>
                                    </p:anim>
                                    <p:animEffect transition="in" filter="fade">
                                      <p:cBhvr>
                                        <p:cTn id="38" dur="1000"/>
                                        <p:tgtEl>
                                          <p:spTgt spid="12"/>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left)">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217">
                                          <p:stCondLst>
                                            <p:cond delay="0"/>
                                          </p:stCondLst>
                                        </p:cTn>
                                        <p:tgtEl>
                                          <p:spTgt spid="10"/>
                                        </p:tgtEl>
                                      </p:cBhvr>
                                    </p:animEffect>
                                    <p:anim calcmode="lin" valueType="num">
                                      <p:cBhvr>
                                        <p:cTn id="48"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9"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0"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51"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52"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53" dur="10">
                                          <p:stCondLst>
                                            <p:cond delay="244"/>
                                          </p:stCondLst>
                                        </p:cTn>
                                        <p:tgtEl>
                                          <p:spTgt spid="10"/>
                                        </p:tgtEl>
                                      </p:cBhvr>
                                      <p:to x="100000" y="60000"/>
                                    </p:animScale>
                                    <p:animScale>
                                      <p:cBhvr>
                                        <p:cTn id="54" dur="62" decel="50000">
                                          <p:stCondLst>
                                            <p:cond delay="254"/>
                                          </p:stCondLst>
                                        </p:cTn>
                                        <p:tgtEl>
                                          <p:spTgt spid="10"/>
                                        </p:tgtEl>
                                      </p:cBhvr>
                                      <p:to x="100000" y="100000"/>
                                    </p:animScale>
                                    <p:animScale>
                                      <p:cBhvr>
                                        <p:cTn id="55" dur="10">
                                          <p:stCondLst>
                                            <p:cond delay="492"/>
                                          </p:stCondLst>
                                        </p:cTn>
                                        <p:tgtEl>
                                          <p:spTgt spid="10"/>
                                        </p:tgtEl>
                                      </p:cBhvr>
                                      <p:to x="100000" y="80000"/>
                                    </p:animScale>
                                    <p:animScale>
                                      <p:cBhvr>
                                        <p:cTn id="56" dur="62" decel="50000">
                                          <p:stCondLst>
                                            <p:cond delay="502"/>
                                          </p:stCondLst>
                                        </p:cTn>
                                        <p:tgtEl>
                                          <p:spTgt spid="10"/>
                                        </p:tgtEl>
                                      </p:cBhvr>
                                      <p:to x="100000" y="100000"/>
                                    </p:animScale>
                                    <p:animScale>
                                      <p:cBhvr>
                                        <p:cTn id="57" dur="10">
                                          <p:stCondLst>
                                            <p:cond delay="616"/>
                                          </p:stCondLst>
                                        </p:cTn>
                                        <p:tgtEl>
                                          <p:spTgt spid="10"/>
                                        </p:tgtEl>
                                      </p:cBhvr>
                                      <p:to x="100000" y="90000"/>
                                    </p:animScale>
                                    <p:animScale>
                                      <p:cBhvr>
                                        <p:cTn id="58" dur="62" decel="50000">
                                          <p:stCondLst>
                                            <p:cond delay="625"/>
                                          </p:stCondLst>
                                        </p:cTn>
                                        <p:tgtEl>
                                          <p:spTgt spid="10"/>
                                        </p:tgtEl>
                                      </p:cBhvr>
                                      <p:to x="100000" y="100000"/>
                                    </p:animScale>
                                    <p:animScale>
                                      <p:cBhvr>
                                        <p:cTn id="59" dur="10">
                                          <p:stCondLst>
                                            <p:cond delay="678"/>
                                          </p:stCondLst>
                                        </p:cTn>
                                        <p:tgtEl>
                                          <p:spTgt spid="10"/>
                                        </p:tgtEl>
                                      </p:cBhvr>
                                      <p:to x="100000" y="95000"/>
                                    </p:animScale>
                                    <p:animScale>
                                      <p:cBhvr>
                                        <p:cTn id="60" dur="62" decel="50000">
                                          <p:stCondLst>
                                            <p:cond delay="688"/>
                                          </p:stCondLst>
                                        </p:cTn>
                                        <p:tgtEl>
                                          <p:spTgt spid="10"/>
                                        </p:tgtEl>
                                      </p:cBhvr>
                                      <p:to x="100000" y="100000"/>
                                    </p:animScale>
                                  </p:childTnLst>
                                </p:cTn>
                              </p:par>
                            </p:childTnLst>
                          </p:cTn>
                        </p:par>
                        <p:par>
                          <p:cTn id="61" fill="hold">
                            <p:stCondLst>
                              <p:cond delay="750"/>
                            </p:stCondLst>
                            <p:childTnLst>
                              <p:par>
                                <p:cTn id="62" presetID="22" presetClass="entr" presetSubtype="8" fill="hold" grpId="0" nodeType="after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wipe(left)">
                                      <p:cBhvr>
                                        <p:cTn id="64" dur="500"/>
                                        <p:tgtEl>
                                          <p:spTgt spid="4"/>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37" fill="hold"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barn(outVertical)">
                                      <p:cBhvr>
                                        <p:cTn id="69" dur="500"/>
                                        <p:tgtEl>
                                          <p:spTgt spid="20"/>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ipe(left)">
                                      <p:cBhvr>
                                        <p:cTn id="7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atin typeface="Calibri" panose="020F0502020204030204" pitchFamily="34" charset="0"/>
            </a:endParaRPr>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3139321"/>
          </a:xfrm>
          <a:prstGeom prst="rect">
            <a:avLst/>
          </a:prstGeom>
          <a:noFill/>
        </p:spPr>
        <p:txBody>
          <a:bodyPr wrap="square">
            <a:spAutoFit/>
          </a:bodyPr>
          <a:lstStyle/>
          <a:p>
            <a:pPr algn="ctr"/>
            <a:r>
              <a:rPr lang="nl-NL"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Calibri" panose="020F0502020204030204" pitchFamily="34" charset="0"/>
              </a:rPr>
              <a:t>HET VERENIGENDE ELEMENT</a:t>
            </a:r>
            <a:endPar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Calibri" panose="020F0502020204030204" pitchFamily="34" charset="0"/>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605210362"/>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noFill/>
        </p:spPr>
        <p:txBody>
          <a:bodyPr wrap="square">
            <a:spAutoFit/>
          </a:bodyPr>
          <a:lstStyle/>
          <a:p>
            <a:pPr algn="ctr"/>
            <a:r>
              <a:rPr lang="nl-NL" sz="4400" b="1"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Calibri" panose="020F0502020204030204" pitchFamily="34" charset="0"/>
              </a:rPr>
              <a:t>DE UITMUNTENDHEID VAN DE LIEFDE</a:t>
            </a:r>
            <a:endParaRPr lang="en" sz="4400" b="1"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3" y="691247"/>
            <a:ext cx="9577388" cy="646331"/>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nl-NL"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Streef dus naar de beste genadegaven. En ik wijs u een weg die dit alles nog overtreft.</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nl-NL"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Korintiërs 12:31</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695572" y="1512436"/>
            <a:ext cx="3448052" cy="2862322"/>
          </a:xfrm>
          <a:prstGeom prst="rect">
            <a:avLst/>
          </a:prstGeom>
          <a:noFill/>
        </p:spPr>
        <p:txBody>
          <a:bodyPr wrap="square" rtlCol="0">
            <a:spAutoFit/>
          </a:bodyPr>
          <a:lstStyle/>
          <a:p>
            <a:pPr>
              <a:spcBef>
                <a:spcPts val="600"/>
              </a:spcBef>
            </a:pPr>
            <a:r>
              <a:rPr lang="nl-NL" sz="2000" b="1" dirty="0">
                <a:latin typeface="Calibri" panose="020F0502020204030204" pitchFamily="34" charset="0"/>
              </a:rPr>
              <a:t>Liefde is geen geschenk, maar "de meest voortreffelijke weg" (1 Korintiërs 12:31). Het is een vrucht van de Heilige Geest in het leven van de gelovige (Galaten 5:22). Geestelijke gaven kunnen alleen op de juiste manier worden gebruikt door liefde.</a:t>
            </a:r>
            <a:endParaRPr lang="en" sz="2000" b="1" dirty="0">
              <a:latin typeface="Calibri" panose="020F0502020204030204" pitchFamily="34" charset="0"/>
            </a:endParaRP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a:ext>
            </a:extLst>
          </a:blip>
          <a:stretch>
            <a:fillRect/>
          </a:stretch>
        </p:blipFill>
        <p:spPr>
          <a:xfrm>
            <a:off x="95250" y="164419"/>
            <a:ext cx="2486027" cy="4287930"/>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465092" cy="1631216"/>
          </a:xfrm>
          <a:prstGeom prst="rect">
            <a:avLst/>
          </a:prstGeom>
          <a:noFill/>
        </p:spPr>
        <p:txBody>
          <a:bodyPr wrap="square">
            <a:spAutoFit/>
          </a:bodyPr>
          <a:lstStyle/>
          <a:p>
            <a:pPr>
              <a:spcBef>
                <a:spcPts val="600"/>
              </a:spcBef>
            </a:pPr>
            <a:r>
              <a:rPr lang="nl-NL" sz="2000" b="1" dirty="0">
                <a:latin typeface="Calibri" panose="020F0502020204030204" pitchFamily="34" charset="0"/>
              </a:rPr>
              <a:t>De gave van tongen, zonder liefde, is "een klinkende gong of een klingelende bekken." De gave van profetie, de gave van kennis en de gave van geloof, zonder liefde, zijn niets. De gave van vrijgevigheid en de gave van het martelaarschap, zonder liefde, zijn waardeloos (</a:t>
            </a:r>
            <a:r>
              <a:rPr lang="nl-NL" sz="1600" b="1" dirty="0">
                <a:latin typeface="Calibri" panose="020F0502020204030204" pitchFamily="34" charset="0"/>
              </a:rPr>
              <a:t>1 Kor. 13:1-3).</a:t>
            </a:r>
            <a:endParaRPr lang="en" sz="2000" b="1" dirty="0">
              <a:latin typeface="Calibri" panose="020F0502020204030204" pitchFamily="34" charset="0"/>
            </a:endParaRP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465091" cy="707886"/>
          </a:xfrm>
          <a:prstGeom prst="rect">
            <a:avLst/>
          </a:prstGeom>
          <a:noFill/>
        </p:spPr>
        <p:txBody>
          <a:bodyPr wrap="square">
            <a:spAutoFit/>
          </a:bodyPr>
          <a:lstStyle/>
          <a:p>
            <a:pPr lvl="0">
              <a:spcBef>
                <a:spcPts val="600"/>
              </a:spcBef>
              <a:defRPr/>
            </a:pPr>
            <a:r>
              <a:rPr lang="nl-NL" sz="2000" b="1" dirty="0">
                <a:solidFill>
                  <a:prstClr val="black"/>
                </a:solidFill>
                <a:latin typeface="Calibri" panose="020F0502020204030204" pitchFamily="34" charset="0"/>
              </a:rPr>
              <a:t> 1 Korintiërs 13:4-7 biedt een degelijke gids voor het juiste gedrag bij het beoefenen van geestelijke gaven:</a:t>
            </a:r>
            <a:endPar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0" name="Tekstvak 9">
            <a:extLst>
              <a:ext uri="{FF2B5EF4-FFF2-40B4-BE49-F238E27FC236}">
                <a16:creationId xmlns:a16="http://schemas.microsoft.com/office/drawing/2014/main" id="{075662C3-9176-C11F-278A-D7DF1F528EB7}"/>
              </a:ext>
            </a:extLst>
          </p:cNvPr>
          <p:cNvSpPr txBox="1"/>
          <p:nvPr/>
        </p:nvSpPr>
        <p:spPr>
          <a:xfrm>
            <a:off x="272635" y="67152"/>
            <a:ext cx="2131255" cy="332743"/>
          </a:xfrm>
          <a:prstGeom prst="roundRect">
            <a:avLst/>
          </a:prstGeom>
          <a:solidFill>
            <a:srgbClr val="FEB8AC"/>
          </a:solidFill>
          <a:ln w="28575">
            <a:solidFill>
              <a:srgbClr val="9B4B74"/>
            </a:solidFill>
          </a:ln>
          <a:effectLst/>
        </p:spPr>
        <p:txBody>
          <a:bodyPr wrap="square" lIns="108000" tIns="18000" rIns="108000" bIns="36000" rtlCol="0">
            <a:spAutoFit/>
          </a:bodyPr>
          <a:lstStyle/>
          <a:p>
            <a:pPr algn="ctr">
              <a:defRPr/>
            </a:pPr>
            <a:r>
              <a:rPr lang="nl-NL" sz="1600" b="1" kern="0" dirty="0">
                <a:solidFill>
                  <a:srgbClr val="743857"/>
                </a:solidFill>
                <a:latin typeface="Comic Sans MS" panose="030F0702030302020204" pitchFamily="66" charset="0"/>
              </a:rPr>
              <a:t>dinsdag </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25"/>
                            </p:stCondLst>
                            <p:childTnLst>
                              <p:par>
                                <p:cTn id="22" presetID="22" presetClass="entr" presetSubtype="8"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2625"/>
                            </p:stCondLst>
                            <p:childTnLst>
                              <p:par>
                                <p:cTn id="26" presetID="25"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31" dur="1000" fill="hold"/>
                                        <p:tgtEl>
                                          <p:spTgt spid="11"/>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4" presetID="37" presetClass="entr" presetSubtype="0"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1000"/>
                                        <p:tgtEl>
                                          <p:spTgt spid="4"/>
                                        </p:tgtEl>
                                      </p:cBhvr>
                                    </p:animEffect>
                                    <p:anim calcmode="lin" valueType="num">
                                      <p:cBhvr>
                                        <p:cTn id="47" dur="1000" fill="hold"/>
                                        <p:tgtEl>
                                          <p:spTgt spid="4"/>
                                        </p:tgtEl>
                                        <p:attrNameLst>
                                          <p:attrName>ppt_x</p:attrName>
                                        </p:attrNameLst>
                                      </p:cBhvr>
                                      <p:tavLst>
                                        <p:tav tm="0">
                                          <p:val>
                                            <p:strVal val="#ppt_x"/>
                                          </p:val>
                                        </p:tav>
                                        <p:tav tm="100000">
                                          <p:val>
                                            <p:strVal val="#ppt_x"/>
                                          </p:val>
                                        </p:tav>
                                      </p:tavLst>
                                    </p:anim>
                                    <p:anim calcmode="lin" valueType="num">
                                      <p:cBhvr>
                                        <p:cTn id="48" dur="900" decel="100000" fill="hold"/>
                                        <p:tgtEl>
                                          <p:spTgt spid="4"/>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left)">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ipe(left)">
                                      <p:cBhvr>
                                        <p:cTn id="59" dur="500"/>
                                        <p:tgtEl>
                                          <p:spTgt spid="8"/>
                                        </p:tgtEl>
                                      </p:cBhvr>
                                    </p:animEffect>
                                  </p:childTnLst>
                                </p:cTn>
                              </p:par>
                            </p:childTnLst>
                          </p:cTn>
                        </p:par>
                      </p:childTnLst>
                    </p:cTn>
                  </p:par>
                  <p:par>
                    <p:cTn id="60" fill="hold">
                      <p:stCondLst>
                        <p:cond delay="indefinite"/>
                      </p:stCondLst>
                      <p:childTnLst>
                        <p:par>
                          <p:cTn id="61" fill="hold">
                            <p:stCondLst>
                              <p:cond delay="0"/>
                            </p:stCondLst>
                            <p:childTnLst>
                              <p:par>
                                <p:cTn id="62" presetID="31" presetClass="exit" presetSubtype="0" fill="hold" nodeType="clickEffect">
                                  <p:stCondLst>
                                    <p:cond delay="0"/>
                                  </p:stCondLst>
                                  <p:childTnLst>
                                    <p:anim calcmode="lin" valueType="num">
                                      <p:cBhvr>
                                        <p:cTn id="63" dur="1000"/>
                                        <p:tgtEl>
                                          <p:spTgt spid="11"/>
                                        </p:tgtEl>
                                        <p:attrNameLst>
                                          <p:attrName>ppt_w</p:attrName>
                                        </p:attrNameLst>
                                      </p:cBhvr>
                                      <p:tavLst>
                                        <p:tav tm="0">
                                          <p:val>
                                            <p:strVal val="ppt_w"/>
                                          </p:val>
                                        </p:tav>
                                        <p:tav tm="100000">
                                          <p:val>
                                            <p:fltVal val="0"/>
                                          </p:val>
                                        </p:tav>
                                      </p:tavLst>
                                    </p:anim>
                                    <p:anim calcmode="lin" valueType="num">
                                      <p:cBhvr>
                                        <p:cTn id="64" dur="1000"/>
                                        <p:tgtEl>
                                          <p:spTgt spid="11"/>
                                        </p:tgtEl>
                                        <p:attrNameLst>
                                          <p:attrName>ppt_h</p:attrName>
                                        </p:attrNameLst>
                                      </p:cBhvr>
                                      <p:tavLst>
                                        <p:tav tm="0">
                                          <p:val>
                                            <p:strVal val="ppt_h"/>
                                          </p:val>
                                        </p:tav>
                                        <p:tav tm="100000">
                                          <p:val>
                                            <p:fltVal val="0"/>
                                          </p:val>
                                        </p:tav>
                                      </p:tavLst>
                                    </p:anim>
                                    <p:anim calcmode="lin" valueType="num">
                                      <p:cBhvr>
                                        <p:cTn id="65" dur="1000"/>
                                        <p:tgtEl>
                                          <p:spTgt spid="11"/>
                                        </p:tgtEl>
                                        <p:attrNameLst>
                                          <p:attrName>style.rotation</p:attrName>
                                        </p:attrNameLst>
                                      </p:cBhvr>
                                      <p:tavLst>
                                        <p:tav tm="0">
                                          <p:val>
                                            <p:fltVal val="0"/>
                                          </p:val>
                                        </p:tav>
                                        <p:tav tm="100000">
                                          <p:val>
                                            <p:fltVal val="90"/>
                                          </p:val>
                                        </p:tav>
                                      </p:tavLst>
                                    </p:anim>
                                    <p:animEffect transition="out" filter="fade">
                                      <p:cBhvr>
                                        <p:cTn id="66" dur="1000"/>
                                        <p:tgtEl>
                                          <p:spTgt spid="11"/>
                                        </p:tgtEl>
                                      </p:cBhvr>
                                    </p:animEffect>
                                    <p:set>
                                      <p:cBhvr>
                                        <p:cTn id="67" dur="1" fill="hold">
                                          <p:stCondLst>
                                            <p:cond delay="999"/>
                                          </p:stCondLst>
                                        </p:cTn>
                                        <p:tgtEl>
                                          <p:spTgt spid="11"/>
                                        </p:tgtEl>
                                        <p:attrNameLst>
                                          <p:attrName>style.visibility</p:attrName>
                                        </p:attrNameLst>
                                      </p:cBhvr>
                                      <p:to>
                                        <p:strVal val="hidden"/>
                                      </p:to>
                                    </p:set>
                                  </p:childTnLst>
                                </p:cTn>
                              </p:par>
                            </p:childTnLst>
                          </p:cTn>
                        </p:par>
                        <p:par>
                          <p:cTn id="68" fill="hold">
                            <p:stCondLst>
                              <p:cond delay="1000"/>
                            </p:stCondLst>
                            <p:childTnLst>
                              <p:par>
                                <p:cTn id="69" presetID="53" presetClass="entr" presetSubtype="16" fill="hold" grpId="0" nodeType="afterEffect">
                                  <p:stCondLst>
                                    <p:cond delay="0"/>
                                  </p:stCondLst>
                                  <p:childTnLst>
                                    <p:set>
                                      <p:cBhvr>
                                        <p:cTn id="70"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71"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72"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73" dur="500"/>
                                        <p:tgtEl>
                                          <p:spTgt spid="7">
                                            <p:graphicEl>
                                              <a:dgm id="{0BA97E84-5A18-4F27-A922-78F30FB6BEF2}"/>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grpId="0" nodeType="clickEffect">
                                  <p:stCondLst>
                                    <p:cond delay="0"/>
                                  </p:stCondLst>
                                  <p:childTnLst>
                                    <p:set>
                                      <p:cBhvr>
                                        <p:cTn id="77"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8" dur="500"/>
                                        <p:tgtEl>
                                          <p:spTgt spid="7">
                                            <p:graphicEl>
                                              <a:dgm id="{90E21E1E-B2A9-480B-B118-29FB36B12474}"/>
                                            </p:graphicEl>
                                          </p:spTgt>
                                        </p:tgtEl>
                                      </p:cBhvr>
                                    </p:animEffect>
                                  </p:childTnLst>
                                </p:cTn>
                              </p:par>
                              <p:par>
                                <p:cTn id="79" presetID="22" presetClass="entr" presetSubtype="1" fill="hold" grpId="0" nodeType="withEffect">
                                  <p:stCondLst>
                                    <p:cond delay="0"/>
                                  </p:stCondLst>
                                  <p:childTnLst>
                                    <p:set>
                                      <p:cBhvr>
                                        <p:cTn id="80"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81" dur="500"/>
                                        <p:tgtEl>
                                          <p:spTgt spid="7">
                                            <p:graphicEl>
                                              <a:dgm id="{26AFBD0B-D5D1-4510-9320-6585F50E5792}"/>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grpId="0" nodeType="clickEffect">
                                  <p:stCondLst>
                                    <p:cond delay="0"/>
                                  </p:stCondLst>
                                  <p:childTnLst>
                                    <p:set>
                                      <p:cBhvr>
                                        <p:cTn id="85"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6" dur="500"/>
                                        <p:tgtEl>
                                          <p:spTgt spid="7">
                                            <p:graphicEl>
                                              <a:dgm id="{4250AA48-849E-40C4-8562-5D79F07B0754}"/>
                                            </p:graphicEl>
                                          </p:spTgt>
                                        </p:tgtEl>
                                      </p:cBhvr>
                                    </p:animEffect>
                                  </p:childTnLst>
                                </p:cTn>
                              </p:par>
                              <p:par>
                                <p:cTn id="87" presetID="22" presetClass="entr" presetSubtype="1" fill="hold" grpId="0" nodeType="withEffect">
                                  <p:stCondLst>
                                    <p:cond delay="0"/>
                                  </p:stCondLst>
                                  <p:childTnLst>
                                    <p:set>
                                      <p:cBhvr>
                                        <p:cTn id="88"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9" dur="500"/>
                                        <p:tgtEl>
                                          <p:spTgt spid="7">
                                            <p:graphicEl>
                                              <a:dgm id="{F811A829-CDA3-48FA-8B25-61366F3E273D}"/>
                                            </p:graphic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grpId="0" nodeType="clickEffect">
                                  <p:stCondLst>
                                    <p:cond delay="0"/>
                                  </p:stCondLst>
                                  <p:childTnLst>
                                    <p:set>
                                      <p:cBhvr>
                                        <p:cTn id="93"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4" dur="500"/>
                                        <p:tgtEl>
                                          <p:spTgt spid="7">
                                            <p:graphicEl>
                                              <a:dgm id="{B1110ED6-90EE-4439-AEA5-7B836887592E}"/>
                                            </p:graphicEl>
                                          </p:spTgt>
                                        </p:tgtEl>
                                      </p:cBhvr>
                                    </p:animEffect>
                                  </p:childTnLst>
                                </p:cTn>
                              </p:par>
                              <p:par>
                                <p:cTn id="95" presetID="22" presetClass="entr" presetSubtype="1" fill="hold" grpId="0" nodeType="withEffect">
                                  <p:stCondLst>
                                    <p:cond delay="0"/>
                                  </p:stCondLst>
                                  <p:childTnLst>
                                    <p:set>
                                      <p:cBhvr>
                                        <p:cTn id="96"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7" dur="500"/>
                                        <p:tgtEl>
                                          <p:spTgt spid="7">
                                            <p:graphicEl>
                                              <a:dgm id="{608ECCD2-29CB-4B8A-BE27-9B57284053AE}"/>
                                            </p:graphicEl>
                                          </p:spTgt>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grpId="0" nodeType="clickEffect">
                                  <p:stCondLst>
                                    <p:cond delay="0"/>
                                  </p:stCondLst>
                                  <p:childTnLst>
                                    <p:set>
                                      <p:cBhvr>
                                        <p:cTn id="101"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102" dur="500"/>
                                        <p:tgtEl>
                                          <p:spTgt spid="7">
                                            <p:graphicEl>
                                              <a:dgm id="{A5359AAD-CF94-4598-A476-41679DAAB947}"/>
                                            </p:graphicEl>
                                          </p:spTgt>
                                        </p:tgtEl>
                                      </p:cBhvr>
                                    </p:animEffect>
                                  </p:childTnLst>
                                </p:cTn>
                              </p:par>
                              <p:par>
                                <p:cTn id="103" presetID="22" presetClass="entr" presetSubtype="1" fill="hold" grpId="0" nodeType="withEffect">
                                  <p:stCondLst>
                                    <p:cond delay="0"/>
                                  </p:stCondLst>
                                  <p:childTnLst>
                                    <p:set>
                                      <p:cBhvr>
                                        <p:cTn id="104"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5" dur="500"/>
                                        <p:tgtEl>
                                          <p:spTgt spid="7">
                                            <p:graphicEl>
                                              <a:dgm id="{D94CE4B1-0C06-4E41-B60A-F402EE6E38A4}"/>
                                            </p:graphicEl>
                                          </p:spTgt>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1" fill="hold" grpId="0" nodeType="clickEffect">
                                  <p:stCondLst>
                                    <p:cond delay="0"/>
                                  </p:stCondLst>
                                  <p:childTnLst>
                                    <p:set>
                                      <p:cBhvr>
                                        <p:cTn id="109"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10" dur="500"/>
                                        <p:tgtEl>
                                          <p:spTgt spid="7">
                                            <p:graphicEl>
                                              <a:dgm id="{BCAEE274-ADFC-4FAE-962C-287507498ED3}"/>
                                            </p:graphicEl>
                                          </p:spTgt>
                                        </p:tgtEl>
                                      </p:cBhvr>
                                    </p:animEffect>
                                  </p:childTnLst>
                                </p:cTn>
                              </p:par>
                              <p:par>
                                <p:cTn id="111" presetID="22" presetClass="entr" presetSubtype="1" fill="hold" grpId="0" nodeType="withEffect">
                                  <p:stCondLst>
                                    <p:cond delay="0"/>
                                  </p:stCondLst>
                                  <p:childTnLst>
                                    <p:set>
                                      <p:cBhvr>
                                        <p:cTn id="112"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13" dur="500"/>
                                        <p:tgtEl>
                                          <p:spTgt spid="7">
                                            <p:graphicEl>
                                              <a:dgm id="{DE8EF560-AAE4-4B13-A7FC-7D81FEEF0140}"/>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1" fill="hold" grpId="0" nodeType="clickEffect">
                                  <p:stCondLst>
                                    <p:cond delay="0"/>
                                  </p:stCondLst>
                                  <p:childTnLst>
                                    <p:set>
                                      <p:cBhvr>
                                        <p:cTn id="117"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8" dur="500"/>
                                        <p:tgtEl>
                                          <p:spTgt spid="7">
                                            <p:graphicEl>
                                              <a:dgm id="{6F1D5F15-8942-41B0-B079-FF0AC5B4BEBF}"/>
                                            </p:graphicEl>
                                          </p:spTgt>
                                        </p:tgtEl>
                                      </p:cBhvr>
                                    </p:animEffect>
                                  </p:childTnLst>
                                </p:cTn>
                              </p:par>
                              <p:par>
                                <p:cTn id="119" presetID="22" presetClass="entr" presetSubtype="1" fill="hold" grpId="0" nodeType="withEffect">
                                  <p:stCondLst>
                                    <p:cond delay="0"/>
                                  </p:stCondLst>
                                  <p:childTnLst>
                                    <p:set>
                                      <p:cBhvr>
                                        <p:cTn id="120"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21" dur="500"/>
                                        <p:tgtEl>
                                          <p:spTgt spid="7">
                                            <p:graphicEl>
                                              <a:dgm id="{084E39D2-295A-4E87-8474-14907EC00CEE}"/>
                                            </p:graphicEl>
                                          </p:spTgt>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1" fill="hold" grpId="0" nodeType="clickEffect">
                                  <p:stCondLst>
                                    <p:cond delay="0"/>
                                  </p:stCondLst>
                                  <p:childTnLst>
                                    <p:set>
                                      <p:cBhvr>
                                        <p:cTn id="125"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6" dur="500"/>
                                        <p:tgtEl>
                                          <p:spTgt spid="7">
                                            <p:graphicEl>
                                              <a:dgm id="{2B274561-6E4F-4375-9F56-511D831C629B}"/>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9" dur="500"/>
                                        <p:tgtEl>
                                          <p:spTgt spid="7">
                                            <p:graphicEl>
                                              <a:dgm id="{DD0DFE74-030B-4E0A-B799-A8CE105EC077}"/>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16" fill="hold" grpId="0" nodeType="clickEffect">
                                  <p:stCondLst>
                                    <p:cond delay="0"/>
                                  </p:stCondLst>
                                  <p:childTnLst>
                                    <p:set>
                                      <p:cBhvr>
                                        <p:cTn id="133"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4"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565E0D69-8F2C-4728-999F-F0C0BCE8688F}"/>
                                            </p:graphicEl>
                                          </p:spTgt>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1" fill="hold" grpId="0" nodeType="clickEffect">
                                  <p:stCondLst>
                                    <p:cond delay="0"/>
                                  </p:stCondLst>
                                  <p:childTnLst>
                                    <p:set>
                                      <p:cBhvr>
                                        <p:cTn id="140"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41" dur="500"/>
                                        <p:tgtEl>
                                          <p:spTgt spid="7">
                                            <p:graphicEl>
                                              <a:dgm id="{92B79A35-65B0-4C6E-A449-C4230453DEDF}"/>
                                            </p:graphicEl>
                                          </p:spTgt>
                                        </p:tgtEl>
                                      </p:cBhvr>
                                    </p:animEffect>
                                  </p:childTnLst>
                                </p:cTn>
                              </p:par>
                              <p:par>
                                <p:cTn id="142" presetID="22" presetClass="entr" presetSubtype="1" fill="hold" grpId="0" nodeType="withEffect">
                                  <p:stCondLst>
                                    <p:cond delay="0"/>
                                  </p:stCondLst>
                                  <p:childTnLst>
                                    <p:set>
                                      <p:cBhvr>
                                        <p:cTn id="143"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4" dur="500"/>
                                        <p:tgtEl>
                                          <p:spTgt spid="7">
                                            <p:graphicEl>
                                              <a:dgm id="{C12B8AFB-1B66-47DC-B595-A6CBA35C084F}"/>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1" fill="hold" grpId="0" nodeType="clickEffect">
                                  <p:stCondLst>
                                    <p:cond delay="0"/>
                                  </p:stCondLst>
                                  <p:childTnLst>
                                    <p:set>
                                      <p:cBhvr>
                                        <p:cTn id="148"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9" dur="500"/>
                                        <p:tgtEl>
                                          <p:spTgt spid="7">
                                            <p:graphicEl>
                                              <a:dgm id="{B7169B83-C504-4FDB-9492-4F1F75835FA5}"/>
                                            </p:graphicEl>
                                          </p:spTgt>
                                        </p:tgtEl>
                                      </p:cBhvr>
                                    </p:animEffect>
                                  </p:childTnLst>
                                </p:cTn>
                              </p:par>
                              <p:par>
                                <p:cTn id="150" presetID="22" presetClass="entr" presetSubtype="1" fill="hold" grpId="0" nodeType="withEffect">
                                  <p:stCondLst>
                                    <p:cond delay="0"/>
                                  </p:stCondLst>
                                  <p:childTnLst>
                                    <p:set>
                                      <p:cBhvr>
                                        <p:cTn id="151"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52" dur="500"/>
                                        <p:tgtEl>
                                          <p:spTgt spid="7">
                                            <p:graphicEl>
                                              <a:dgm id="{2BD1BB5D-6125-47CF-85DA-90F916277249}"/>
                                            </p:graphicEl>
                                          </p:spTgt>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1" fill="hold" grpId="0" nodeType="clickEffect">
                                  <p:stCondLst>
                                    <p:cond delay="0"/>
                                  </p:stCondLst>
                                  <p:childTnLst>
                                    <p:set>
                                      <p:cBhvr>
                                        <p:cTn id="156"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7" dur="500"/>
                                        <p:tgtEl>
                                          <p:spTgt spid="7">
                                            <p:graphicEl>
                                              <a:dgm id="{F9C4B24E-F7DD-4AA9-B6FB-39B7CFB0C6FE}"/>
                                            </p:graphicEl>
                                          </p:spTgt>
                                        </p:tgtEl>
                                      </p:cBhvr>
                                    </p:animEffect>
                                  </p:childTnLst>
                                </p:cTn>
                              </p:par>
                              <p:par>
                                <p:cTn id="158" presetID="22" presetClass="entr" presetSubtype="1" fill="hold" grpId="0" nodeType="withEffect">
                                  <p:stCondLst>
                                    <p:cond delay="0"/>
                                  </p:stCondLst>
                                  <p:childTnLst>
                                    <p:set>
                                      <p:cBhvr>
                                        <p:cTn id="159"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60" dur="500"/>
                                        <p:tgtEl>
                                          <p:spTgt spid="7">
                                            <p:graphicEl>
                                              <a:dgm id="{A33ECCF9-2F1C-43E2-9B88-B0AE74EF9022}"/>
                                            </p:graphicEl>
                                          </p:spTgt>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1" fill="hold" grpId="0" nodeType="clickEffect">
                                  <p:stCondLst>
                                    <p:cond delay="0"/>
                                  </p:stCondLst>
                                  <p:childTnLst>
                                    <p:set>
                                      <p:cBhvr>
                                        <p:cTn id="164"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5" dur="500"/>
                                        <p:tgtEl>
                                          <p:spTgt spid="7">
                                            <p:graphicEl>
                                              <a:dgm id="{2B3C47AD-A78F-4645-986C-053210603DEA}"/>
                                            </p:graphicEl>
                                          </p:spTgt>
                                        </p:tgtEl>
                                      </p:cBhvr>
                                    </p:animEffect>
                                  </p:childTnLst>
                                </p:cTn>
                              </p:par>
                              <p:par>
                                <p:cTn id="166" presetID="22" presetClass="entr" presetSubtype="1" fill="hold" grpId="0" nodeType="withEffect">
                                  <p:stCondLst>
                                    <p:cond delay="0"/>
                                  </p:stCondLst>
                                  <p:childTnLst>
                                    <p:set>
                                      <p:cBhvr>
                                        <p:cTn id="167"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8" dur="500"/>
                                        <p:tgtEl>
                                          <p:spTgt spid="7">
                                            <p:graphicEl>
                                              <a:dgm id="{B44F35FD-1F51-43FA-ADCD-3C69A08CB885}"/>
                                            </p:graphicEl>
                                          </p:spTgt>
                                        </p:tgtEl>
                                      </p:cBhvr>
                                    </p:animEffect>
                                  </p:childTnLst>
                                </p:cTn>
                              </p:par>
                            </p:childTnLst>
                          </p:cTn>
                        </p:par>
                      </p:childTnLst>
                    </p:cTn>
                  </p:par>
                  <p:par>
                    <p:cTn id="169" fill="hold">
                      <p:stCondLst>
                        <p:cond delay="indefinite"/>
                      </p:stCondLst>
                      <p:childTnLst>
                        <p:par>
                          <p:cTn id="170" fill="hold">
                            <p:stCondLst>
                              <p:cond delay="0"/>
                            </p:stCondLst>
                            <p:childTnLst>
                              <p:par>
                                <p:cTn id="171" presetID="22" presetClass="entr" presetSubtype="1" fill="hold" grpId="0" nodeType="clickEffect">
                                  <p:stCondLst>
                                    <p:cond delay="0"/>
                                  </p:stCondLst>
                                  <p:childTnLst>
                                    <p:set>
                                      <p:cBhvr>
                                        <p:cTn id="172"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73" dur="500"/>
                                        <p:tgtEl>
                                          <p:spTgt spid="7">
                                            <p:graphicEl>
                                              <a:dgm id="{47FBBA99-FE8F-4031-9216-55F896FE2842}"/>
                                            </p:graphicEl>
                                          </p:spTgt>
                                        </p:tgtEl>
                                      </p:cBhvr>
                                    </p:animEffect>
                                  </p:childTnLst>
                                </p:cTn>
                              </p:par>
                              <p:par>
                                <p:cTn id="174" presetID="22" presetClass="entr" presetSubtype="1" fill="hold" grpId="0" nodeType="withEffect">
                                  <p:stCondLst>
                                    <p:cond delay="0"/>
                                  </p:stCondLst>
                                  <p:childTnLst>
                                    <p:set>
                                      <p:cBhvr>
                                        <p:cTn id="175"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6" dur="500"/>
                                        <p:tgtEl>
                                          <p:spTgt spid="7">
                                            <p:graphicEl>
                                              <a:dgm id="{BD07F84F-C47C-4951-9C5F-27727EF5561E}"/>
                                            </p:graphicEl>
                                          </p:spTgt>
                                        </p:tgtEl>
                                      </p:cBhvr>
                                    </p:animEffect>
                                  </p:childTnLst>
                                </p:cTn>
                              </p:par>
                            </p:childTnLst>
                          </p:cTn>
                        </p:par>
                      </p:childTnLst>
                    </p:cTn>
                  </p:par>
                  <p:par>
                    <p:cTn id="177" fill="hold">
                      <p:stCondLst>
                        <p:cond delay="indefinite"/>
                      </p:stCondLst>
                      <p:childTnLst>
                        <p:par>
                          <p:cTn id="178" fill="hold">
                            <p:stCondLst>
                              <p:cond delay="0"/>
                            </p:stCondLst>
                            <p:childTnLst>
                              <p:par>
                                <p:cTn id="179" presetID="22" presetClass="entr" presetSubtype="1" fill="hold" grpId="0" nodeType="clickEffect">
                                  <p:stCondLst>
                                    <p:cond delay="0"/>
                                  </p:stCondLst>
                                  <p:childTnLst>
                                    <p:set>
                                      <p:cBhvr>
                                        <p:cTn id="180"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81" dur="500"/>
                                        <p:tgtEl>
                                          <p:spTgt spid="7">
                                            <p:graphicEl>
                                              <a:dgm id="{F9709637-E484-40DC-BF96-695EFCCE2E19}"/>
                                            </p:graphicEl>
                                          </p:spTgt>
                                        </p:tgtEl>
                                      </p:cBhvr>
                                    </p:animEffect>
                                  </p:childTnLst>
                                </p:cTn>
                              </p:par>
                              <p:par>
                                <p:cTn id="182" presetID="22" presetClass="entr" presetSubtype="1" fill="hold" grpId="0" nodeType="withEffect">
                                  <p:stCondLst>
                                    <p:cond delay="0"/>
                                  </p:stCondLst>
                                  <p:childTnLst>
                                    <p:set>
                                      <p:cBhvr>
                                        <p:cTn id="183"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4" dur="500"/>
                                        <p:tgtEl>
                                          <p:spTgt spid="7">
                                            <p:graphicEl>
                                              <a:dgm id="{724C07F3-9199-4758-A107-7A790F6698A0}"/>
                                            </p:graphicEl>
                                          </p:spTgt>
                                        </p:tgtEl>
                                      </p:cBhvr>
                                    </p:animEffect>
                                  </p:childTnLst>
                                </p:cTn>
                              </p:par>
                            </p:childTnLst>
                          </p:cTn>
                        </p:par>
                      </p:childTnLst>
                    </p:cTn>
                  </p:par>
                  <p:par>
                    <p:cTn id="185" fill="hold">
                      <p:stCondLst>
                        <p:cond delay="indefinite"/>
                      </p:stCondLst>
                      <p:childTnLst>
                        <p:par>
                          <p:cTn id="186" fill="hold">
                            <p:stCondLst>
                              <p:cond delay="0"/>
                            </p:stCondLst>
                            <p:childTnLst>
                              <p:par>
                                <p:cTn id="187" presetID="22" presetClass="entr" presetSubtype="1" fill="hold" grpId="0" nodeType="clickEffect">
                                  <p:stCondLst>
                                    <p:cond delay="0"/>
                                  </p:stCondLst>
                                  <p:childTnLst>
                                    <p:set>
                                      <p:cBhvr>
                                        <p:cTn id="188"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9" dur="500"/>
                                        <p:tgtEl>
                                          <p:spTgt spid="7">
                                            <p:graphicEl>
                                              <a:dgm id="{43D74E38-FAE1-4F25-9193-250032689848}"/>
                                            </p:graphicEl>
                                          </p:spTgt>
                                        </p:tgtEl>
                                      </p:cBhvr>
                                    </p:animEffect>
                                  </p:childTnLst>
                                </p:cTn>
                              </p:par>
                              <p:par>
                                <p:cTn id="190" presetID="22" presetClass="entr" presetSubtype="1" fill="hold" grpId="0" nodeType="withEffect">
                                  <p:stCondLst>
                                    <p:cond delay="0"/>
                                  </p:stCondLst>
                                  <p:childTnLst>
                                    <p:set>
                                      <p:cBhvr>
                                        <p:cTn id="191"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92" dur="500"/>
                                        <p:tgtEl>
                                          <p:spTgt spid="7">
                                            <p:graphicEl>
                                              <a:dgm id="{74957DE9-C1A4-4873-AB47-116FBEDCF0B0}"/>
                                            </p:graphicEl>
                                          </p:spTgt>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1" fill="hold" grpId="0" nodeType="clickEffect">
                                  <p:stCondLst>
                                    <p:cond delay="0"/>
                                  </p:stCondLst>
                                  <p:childTnLst>
                                    <p:set>
                                      <p:cBhvr>
                                        <p:cTn id="196"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7" dur="500"/>
                                        <p:tgtEl>
                                          <p:spTgt spid="7">
                                            <p:graphicEl>
                                              <a:dgm id="{4159BD82-A2ED-4EC6-96A4-FF3C1AD4CEC6}"/>
                                            </p:graphicEl>
                                          </p:spTgt>
                                        </p:tgtEl>
                                      </p:cBhvr>
                                    </p:animEffect>
                                  </p:childTnLst>
                                </p:cTn>
                              </p:par>
                              <p:par>
                                <p:cTn id="198" presetID="22" presetClass="entr" presetSubtype="1" fill="hold" grpId="0" nodeType="withEffect">
                                  <p:stCondLst>
                                    <p:cond delay="0"/>
                                  </p:stCondLst>
                                  <p:childTnLst>
                                    <p:set>
                                      <p:cBhvr>
                                        <p:cTn id="199"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200"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P spid="10" grpId="0" animBg="1"/>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TotalTime>
  <Words>1565</Words>
  <Application>Microsoft Office PowerPoint</Application>
  <PresentationFormat>Panorámica</PresentationFormat>
  <Paragraphs>117</Paragraphs>
  <Slides>13</Slides>
  <Notes>4</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13</vt:i4>
      </vt:variant>
    </vt:vector>
  </HeadingPairs>
  <TitlesOfParts>
    <vt:vector size="19" baseType="lpstr">
      <vt:lpstr>Arial</vt:lpstr>
      <vt:lpstr>Constantia</vt:lpstr>
      <vt:lpstr>Comic Sans MS</vt:lpstr>
      <vt:lpstr>Calibri</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101</cp:revision>
  <dcterms:created xsi:type="dcterms:W3CDTF">2026-07-08T13:31:31Z</dcterms:created>
  <dcterms:modified xsi:type="dcterms:W3CDTF">2026-08-06T19:30:06Z</dcterms:modified>
</cp:coreProperties>
</file>