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5"/>
  </p:notesMasterIdLst>
  <p:sldIdLst>
    <p:sldId id="294" r:id="rId3"/>
    <p:sldId id="295" r:id="rId4"/>
    <p:sldId id="257" r:id="rId5"/>
    <p:sldId id="258" r:id="rId6"/>
    <p:sldId id="292" r:id="rId7"/>
    <p:sldId id="259" r:id="rId8"/>
    <p:sldId id="260" r:id="rId9"/>
    <p:sldId id="293" r:id="rId10"/>
    <p:sldId id="261" r:id="rId11"/>
    <p:sldId id="262" r:id="rId12"/>
    <p:sldId id="264" r:id="rId13"/>
    <p:sldId id="289"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3630B1"/>
    <a:srgbClr val="D91934"/>
    <a:srgbClr val="29258A"/>
    <a:srgbClr val="FFFF88"/>
    <a:srgbClr val="8AF0FD"/>
    <a:srgbClr val="B9F5FD"/>
    <a:srgbClr val="94F0FC"/>
    <a:srgbClr val="6ADC85"/>
    <a:srgbClr val="2DBD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6" d="100"/>
          <a:sy n="36" d="100"/>
        </p:scale>
        <p:origin x="84"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1.jpeg"/><Relationship Id="rId3" Type="http://schemas.openxmlformats.org/officeDocument/2006/relationships/image" Target="../media/image43.jpeg"/><Relationship Id="rId7" Type="http://schemas.openxmlformats.org/officeDocument/2006/relationships/image" Target="../media/image46.png"/><Relationship Id="rId12" Type="http://schemas.openxmlformats.org/officeDocument/2006/relationships/image" Target="../media/image50.jpeg"/><Relationship Id="rId2" Type="http://schemas.openxmlformats.org/officeDocument/2006/relationships/image" Target="../media/image42.jpeg"/><Relationship Id="rId1" Type="http://schemas.openxmlformats.org/officeDocument/2006/relationships/image" Target="../media/image41.jpeg"/><Relationship Id="rId6" Type="http://schemas.openxmlformats.org/officeDocument/2006/relationships/image" Target="../media/image45.jpeg"/><Relationship Id="rId11" Type="http://schemas.openxmlformats.org/officeDocument/2006/relationships/image" Target="../media/image49.jpeg"/><Relationship Id="rId5" Type="http://schemas.microsoft.com/office/2007/relationships/hdphoto" Target="../media/hdphoto13.wdp"/><Relationship Id="rId10" Type="http://schemas.openxmlformats.org/officeDocument/2006/relationships/image" Target="../media/image48.jpeg"/><Relationship Id="rId4" Type="http://schemas.openxmlformats.org/officeDocument/2006/relationships/image" Target="../media/image44.png"/><Relationship Id="rId9" Type="http://schemas.openxmlformats.org/officeDocument/2006/relationships/image" Target="../media/image47.jpeg"/><Relationship Id="rId14" Type="http://schemas.openxmlformats.org/officeDocument/2006/relationships/image" Target="../media/image5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1.jpeg"/><Relationship Id="rId3" Type="http://schemas.openxmlformats.org/officeDocument/2006/relationships/image" Target="../media/image43.jpeg"/><Relationship Id="rId7" Type="http://schemas.openxmlformats.org/officeDocument/2006/relationships/image" Target="../media/image46.png"/><Relationship Id="rId12" Type="http://schemas.openxmlformats.org/officeDocument/2006/relationships/image" Target="../media/image50.jpeg"/><Relationship Id="rId2" Type="http://schemas.openxmlformats.org/officeDocument/2006/relationships/image" Target="../media/image42.jpeg"/><Relationship Id="rId1" Type="http://schemas.openxmlformats.org/officeDocument/2006/relationships/image" Target="../media/image41.jpeg"/><Relationship Id="rId6" Type="http://schemas.openxmlformats.org/officeDocument/2006/relationships/image" Target="../media/image45.jpeg"/><Relationship Id="rId11" Type="http://schemas.openxmlformats.org/officeDocument/2006/relationships/image" Target="../media/image49.jpeg"/><Relationship Id="rId5" Type="http://schemas.microsoft.com/office/2007/relationships/hdphoto" Target="../media/hdphoto13.wdp"/><Relationship Id="rId10" Type="http://schemas.openxmlformats.org/officeDocument/2006/relationships/image" Target="../media/image48.jpeg"/><Relationship Id="rId4" Type="http://schemas.openxmlformats.org/officeDocument/2006/relationships/image" Target="../media/image44.png"/><Relationship Id="rId9" Type="http://schemas.openxmlformats.org/officeDocument/2006/relationships/image" Target="../media/image47.jpeg"/><Relationship Id="rId14" Type="http://schemas.openxmlformats.org/officeDocument/2006/relationships/image" Target="../media/image52.jpeg"/></Relationships>
</file>

<file path=ppt/diagrams/colors1.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3" qsCatId="simple" csTypeId="urn:microsoft.com/office/officeart/2005/8/colors/colorful4#2"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nl-NL" sz="1800" b="1"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Op datzelfde moment sloot God een verbond met Abram, door te midden van de offers te gaan (Gen. 15:7-21)</a:t>
          </a:r>
          <a:endParaRPr lang="en-US" sz="18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nl-NL" sz="1800" b="1"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God veranderde zijn naam en die van Sara, en verzekerde hem dat zijn nakomeling Sara’s zoon zou zijn (Gen. 17:1-8, 15-16)</a:t>
          </a:r>
          <a:endParaRPr lang="en-US" sz="18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nl-NL" sz="1800" b="1"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Fysiek verscheen God aan Abraham, samen met twee engelen, en kondigde hem de geboorte van Isaak aan (Gen. 18:1-2, 10)</a:t>
          </a:r>
          <a:endParaRPr lang="en-US" sz="18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nl-NL" sz="1800" b="1"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God vroeg Abraham zijn zoon Isaak te offeren. Door een vervangend offer te brengen, werd het grote plan van verlossing aan hem geopenbaard (Gen. 22:1-3, 9-13).</a:t>
          </a:r>
          <a:endParaRPr lang="en-US" sz="18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4" qsCatId="simple" csTypeId="urn:microsoft.com/office/officeart/2005/8/colors/colorful1#3" csCatId="colorful" phldr="1"/>
      <dgm:spPr/>
      <dgm:t>
        <a:bodyPr/>
        <a:lstStyle/>
        <a:p>
          <a:endParaRPr lang="es-ES"/>
        </a:p>
      </dgm:t>
    </dgm:pt>
    <dgm:pt modelId="{A7D4F87E-0341-4A97-BC66-2F68D2A2E44E}">
      <dgm:prSet custT="1"/>
      <dgm:spPr>
        <a:solidFill>
          <a:srgbClr val="9F7919"/>
        </a:solidFill>
      </dgm:spPr>
      <dgm:t>
        <a:bodyPr/>
        <a:lstStyle/>
        <a:p>
          <a:r>
            <a:rPr lang="nl-NL" sz="1800" b="1"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In </a:t>
          </a:r>
          <a:r>
            <a:rPr lang="nl-NL" sz="1800" b="1" noProof="0" dirty="0" err="1">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Shechem</a:t>
          </a:r>
          <a:r>
            <a:rPr lang="nl-NL" sz="1800" b="1"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 werd hem beloofd dat zijn nakomelingen het land Kanaän zouden erven (Gen. 12:6-7)</a:t>
          </a:r>
          <a:endParaRPr lang="en-US" sz="18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nl-NL" sz="1800" b="1"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Bij Bethel vernieuwde God Zijn verbond en vertelde hem dat zijn nakomelingen als "stof van de aarde" zouden zijn (Gen. 13:14-18)</a:t>
          </a:r>
          <a:endParaRPr lang="en-US" sz="18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nl-NL" sz="1800" b="1"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Bij </a:t>
          </a:r>
          <a:r>
            <a:rPr lang="nl-NL" sz="1800" b="1" noProof="0" dirty="0" err="1">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Mamre</a:t>
          </a:r>
          <a:r>
            <a:rPr lang="nl-NL" sz="1800" b="1"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 werd hem verzekerd dat zijn nakomelingen even talrijk zouden zijn als de sterren. "Abram geloofde in de Heer, en Hij schreef hem die toe als rechtvaardigheid" (Gen. 15:1-6)</a:t>
          </a:r>
          <a:endParaRPr lang="en-US" sz="18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2" qsCatId="3D" csTypeId="urn:microsoft.com/office/officeart/2005/8/colors/colorful1#4" csCatId="colorful" phldr="1"/>
      <dgm:spPr/>
      <dgm:t>
        <a:bodyPr/>
        <a:lstStyle/>
        <a:p>
          <a:endParaRPr lang="es-ES"/>
        </a:p>
      </dgm:t>
    </dgm:pt>
    <dgm:pt modelId="{738D9233-94DF-4C46-9903-6891354EFE9C}">
      <dgm:prSet/>
      <dgm:spPr>
        <a:solidFill>
          <a:schemeClr val="bg2">
            <a:lumMod val="20000"/>
            <a:lumOff val="80000"/>
          </a:schemeClr>
        </a:solidFill>
        <a:ln>
          <a:solidFill>
            <a:schemeClr val="bg2">
              <a:lumMod val="75000"/>
            </a:schemeClr>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Zijn aantrekkingskracht was niet fysiek, maar spiritueel (v. 2)</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Hij werd veracht, gebroken en afgewezen (v. 3)</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Hoewel Hij menigten genas, accepteerden zij Hem niet (v. 4)</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Door Zijn dood aan het kruis schenkt Hij ons redding (v. 5)</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God legde al onze zonden op Hem (v. 6)</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Hij verdedigde Zich niet tegenover Zijn aanklagers (v. 7)</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Hij werd berecht en ter dood veroordeeld (v. 8)</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Hij werd begraven met de rijken (v. 9a)</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Hij heeft nooit gezondigd (v. 9b)</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Hij stond weer op na zijn verzoenende dood (v. 10)</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Op een dag zal Hij samenleven met degenen die Hij heeft verlost (v. 11)</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nl-NL" sz="1800" b="1" noProof="0" dirty="0">
              <a:latin typeface="Calibri" panose="020F0502020204030204" pitchFamily="34" charset="0"/>
              <a:ea typeface="Calibri" panose="020F0502020204030204" pitchFamily="34" charset="0"/>
              <a:cs typeface="Calibri" panose="020F0502020204030204" pitchFamily="34" charset="0"/>
            </a:rPr>
            <a:t>Ondertussen pleit Hij voor ons (v. 12)</a:t>
          </a:r>
          <a:endParaRPr lang="en-US" sz="1800" noProof="0" dirty="0">
            <a:latin typeface="Calibri" panose="020F0502020204030204" pitchFamily="34" charset="0"/>
            <a:ea typeface="Calibri" panose="020F0502020204030204" pitchFamily="34" charset="0"/>
            <a:cs typeface="Calibri" panose="020F0502020204030204" pitchFamily="34" charset="0"/>
          </a:endParaRPr>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Op datzelfde moment sloot God een verbond met Abram, door te midden van de offers te gaan (Gen. 15:7-21)</a:t>
          </a:r>
          <a:endParaRPr lang="en-US" sz="1800"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God veranderde zijn naam en die van Sara, en verzekerde hem dat zijn nakomeling Sara’s zoon zou zijn (Gen. 17:1-8, 15-16)</a:t>
          </a:r>
          <a:endParaRPr lang="en-US" sz="1800"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Fysiek verscheen God aan Abraham, samen met twee engelen, en kondigde hem de geboorte van Isaak aan (Gen. 18:1-2, 10)</a:t>
          </a:r>
          <a:endParaRPr lang="en-US" sz="1800"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rPr>
            <a:t>God vroeg Abraham zijn zoon Isaak te offeren. Door een vervangend offer te brengen, werd het grote plan van verlossing aan hem geopenbaard (Gen. 22:1-3, 9-13).</a:t>
          </a:r>
          <a:endParaRPr lang="en-US" sz="1800" kern="1200" noProof="0" dirty="0">
            <a:effectLst>
              <a:outerShdw blurRad="38100" dist="38100" dir="2700000" algn="tl">
                <a:srgbClr val="000000">
                  <a:alpha val="60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In </a:t>
          </a:r>
          <a:r>
            <a:rPr lang="nl-NL" sz="1800" b="1" kern="1200" noProof="0" dirty="0" err="1">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Shechem</a:t>
          </a:r>
          <a:r>
            <a:rPr lang="nl-NL" sz="1800" b="1"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 werd hem beloofd dat zijn nakomelingen het land Kanaän zouden erven (Gen. 12:6-7)</a:t>
          </a:r>
          <a:endParaRPr lang="en-US" sz="1800"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nl-NL" sz="1800" b="1"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Bij Bethel vernieuwde God Zijn verbond en vertelde hem dat zijn nakomelingen als "stof van de aarde" zouden zijn (Gen. 13:14-18)</a:t>
          </a:r>
          <a:endParaRPr lang="en-US" sz="1800"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Bij </a:t>
          </a:r>
          <a:r>
            <a:rPr lang="nl-NL" sz="1800" b="1" kern="1200" noProof="0" dirty="0" err="1">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Mamre</a:t>
          </a:r>
          <a:r>
            <a:rPr lang="nl-NL" sz="1800" b="1"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rPr>
            <a:t> werd hem verzekerd dat zijn nakomelingen even talrijk zouden zijn als de sterren. "Abram geloofde in de Heer, en Hij schreef hem die toe als rechtvaardigheid" (Gen. 15:1-6)</a:t>
          </a:r>
          <a:endParaRPr lang="en-US" sz="1800" kern="1200" noProof="0" dirty="0">
            <a:effectLst>
              <a:outerShdw blurRad="38100" dist="38100" dir="2700000" algn="tl">
                <a:srgbClr val="000000">
                  <a:alpha val="59000"/>
                </a:srgbClr>
              </a:outerShdw>
            </a:effectLst>
            <a:latin typeface="Calibri" panose="020F0502020204030204" pitchFamily="34" charset="0"/>
            <a:ea typeface="Calibri" panose="020F0502020204030204" pitchFamily="34" charset="0"/>
            <a:cs typeface="Calibri" panose="020F0502020204030204" pitchFamily="34" charset="0"/>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Zijn aantrekkingskracht was niet fysiek, maar spiritueel (v. 2)</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Hij werd veracht, gebroken en afgewezen (v. 3)</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Hoewel Hij menigten genas, accepteerden zij Hem niet (v. 4)</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Door Zijn dood aan het kruis schenkt Hij ons redding (v. 5)</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God legde al onze zonden op Hem (v. 6)</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Hij verdedigde Zich niet tegenover Zijn aanklagers (v. 7)</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Hij werd berecht en ter dood veroordeeld (v. 8)</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Hij werd begraven met de rijken (v. 9a)</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Hij heeft nooit gezondigd (v. 9b)</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Hij stond weer op na zijn verzoenende dood (v. 10)</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Op een dag zal Hij samenleven met degenen die Hij heeft verlost (v. 11)</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noProof="0" dirty="0">
              <a:latin typeface="Calibri" panose="020F0502020204030204" pitchFamily="34" charset="0"/>
              <a:ea typeface="Calibri" panose="020F0502020204030204" pitchFamily="34" charset="0"/>
              <a:cs typeface="Calibri" panose="020F0502020204030204" pitchFamily="34" charset="0"/>
            </a:rPr>
            <a:t>Ondertussen pleit Hij voor ons (v. 12)</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F4E8A-6B08-41E6-91C6-D6417641725F}" type="datetimeFigureOut">
              <a:rPr lang="nl-NL" smtClean="0"/>
              <a:t>9-10-2026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53B61-B9C3-44D8-B2BE-2627D12E370E}" type="slidenum">
              <a:rPr lang="nl-NL" smtClean="0"/>
              <a:t>‹Nº›</a:t>
            </a:fld>
            <a:endParaRPr lang="nl-NL"/>
          </a:p>
        </p:txBody>
      </p:sp>
    </p:spTree>
    <p:extLst>
      <p:ext uri="{BB962C8B-B14F-4D97-AF65-F5344CB8AC3E}">
        <p14:creationId xmlns:p14="http://schemas.microsoft.com/office/powerpoint/2010/main" val="395243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5A53B61-B9C3-44D8-B2BE-2627D12E370E}" type="slidenum">
              <a:rPr lang="nl-NL" smtClean="0"/>
              <a:t>8</a:t>
            </a:fld>
            <a:endParaRPr lang="nl-NL"/>
          </a:p>
        </p:txBody>
      </p:sp>
    </p:spTree>
    <p:extLst>
      <p:ext uri="{BB962C8B-B14F-4D97-AF65-F5344CB8AC3E}">
        <p14:creationId xmlns:p14="http://schemas.microsoft.com/office/powerpoint/2010/main" val="3044333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12CC9843-1170-4737-8447-4C15693B59CF}" type="datetimeFigureOut">
              <a:rPr lang="es-ES" smtClean="0"/>
              <a:pPr/>
              <a:t>09/10/2026</a:t>
            </a:fld>
            <a:endParaRPr lang="es-ES" dirty="0"/>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es-ES" dirty="0"/>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420C115C-9DF6-4913-8276-557643B9F8E5}" type="slidenum">
              <a:rPr lang="es-ES" smtClean="0"/>
              <a:pPr/>
              <a:t>‹Nº›</a:t>
            </a:fld>
            <a:endParaRPr lang="es-ES" dirty="0"/>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29DD2163-C9F2-4132-A6F3-24E9B4A20EF3}" type="datetimeFigureOut">
              <a:rPr lang="es-ES" smtClean="0"/>
              <a:pPr/>
              <a:t>09/10/2026</a:t>
            </a:fld>
            <a:endParaRPr lang="es-ES" dirty="0"/>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es-ES" dirty="0"/>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0A709FE4-2851-49C3-9E5D-C579F9610886}" type="slidenum">
              <a:rPr lang="es-ES" smtClean="0"/>
              <a:pPr/>
              <a:t>‹Nº›</a:t>
            </a:fld>
            <a:endParaRPr lang="es-ES" dirty="0"/>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40.jp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image" Target="../media/image40.jpg"/><Relationship Id="rId3" Type="http://schemas.openxmlformats.org/officeDocument/2006/relationships/image" Target="../media/image33.png"/><Relationship Id="rId7" Type="http://schemas.openxmlformats.org/officeDocument/2006/relationships/diagramData" Target="../diagrams/data3.xml"/><Relationship Id="rId12" Type="http://schemas.openxmlformats.org/officeDocument/2006/relationships/image" Target="../media/image5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1.wdp"/><Relationship Id="rId11" Type="http://schemas.microsoft.com/office/2007/relationships/diagramDrawing" Target="../diagrams/drawing3.xml"/><Relationship Id="rId5" Type="http://schemas.openxmlformats.org/officeDocument/2006/relationships/image" Target="../media/image34.png"/><Relationship Id="rId10" Type="http://schemas.openxmlformats.org/officeDocument/2006/relationships/diagramColors" Target="../diagrams/colors3.xml"/><Relationship Id="rId4" Type="http://schemas.microsoft.com/office/2007/relationships/hdphoto" Target="../media/hdphoto10.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g"/><Relationship Id="rId7" Type="http://schemas.openxmlformats.org/officeDocument/2006/relationships/image" Target="../media/image59.jpeg"/><Relationship Id="rId12" Type="http://schemas.openxmlformats.org/officeDocument/2006/relationships/image" Target="../media/image64.jp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g"/><Relationship Id="rId9" Type="http://schemas.openxmlformats.org/officeDocument/2006/relationships/image" Target="../media/image61.jpg"/></Relationships>
</file>

<file path=ppt/slides/_rels/slide10.xml.rels><?xml version="1.0" encoding="UTF-8" standalone="yes"?>
<Relationships xmlns="http://schemas.openxmlformats.org/package/2006/relationships"><Relationship Id="rId8" Type="http://schemas.openxmlformats.org/officeDocument/2006/relationships/image" Target="../media/image69.jpeg"/><Relationship Id="rId3" Type="http://schemas.microsoft.com/office/2007/relationships/hdphoto" Target="../media/hdphoto15.wdp"/><Relationship Id="rId7" Type="http://schemas.openxmlformats.org/officeDocument/2006/relationships/image" Target="../media/image68.jpeg"/><Relationship Id="rId2" Type="http://schemas.openxmlformats.org/officeDocument/2006/relationships/image" Target="../media/image65.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7.png"/><Relationship Id="rId4" Type="http://schemas.openxmlformats.org/officeDocument/2006/relationships/image" Target="../media/image66.jpg"/></Relationships>
</file>

<file path=ppt/slides/_rels/slide1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1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rtlCol="0">
            <a:spAutoFit/>
          </a:bodyPr>
          <a:lstStyle/>
          <a:p>
            <a:pPr algn="ctr">
              <a:spcBef>
                <a:spcPts val="600"/>
              </a:spcBef>
            </a:pPr>
            <a:r>
              <a:rPr lang="nl-NL" sz="5600" b="1" dirty="0">
                <a:ln w="10160">
                  <a:solidFill>
                    <a:schemeClr val="accent5"/>
                  </a:solidFill>
                  <a:prstDash val="solid"/>
                </a:ln>
                <a:solidFill>
                  <a:srgbClr val="FFFFFF"/>
                </a:solidFill>
                <a:effectLst>
                  <a:outerShdw blurRad="38100" dist="22860" dir="5400000" algn="tl" rotWithShape="0">
                    <a:srgbClr val="000000"/>
                  </a:outerShdw>
                </a:effectLst>
                <a:latin typeface="Calibri" panose="020F0502020204030204" pitchFamily="34" charset="0"/>
              </a:rPr>
              <a:t>DE ROEP VAN EEN PROFEET</a:t>
            </a:r>
            <a:endParaRPr lang="en-US" sz="5600" b="1" noProof="0" dirty="0">
              <a:ln w="10160">
                <a:solidFill>
                  <a:schemeClr val="accent5"/>
                </a:solidFill>
                <a:prstDash val="solid"/>
              </a:ln>
              <a:solidFill>
                <a:srgbClr val="FFFFFF"/>
              </a:solidFill>
              <a:effectLst>
                <a:outerShdw blurRad="38100" dist="22860" dir="5400000" algn="tl" rotWithShape="0">
                  <a:srgbClr val="000000"/>
                </a:outerShdw>
              </a:effectLst>
              <a:latin typeface="Calibri" panose="020F0502020204030204" pitchFamily="34" charset="0"/>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nl-NL" sz="1600" b="1" dirty="0">
                <a:solidFill>
                  <a:srgbClr val="145423"/>
                </a:solidFill>
                <a:latin typeface="Calibri" panose="020F0502020204030204" pitchFamily="34" charset="0"/>
              </a:rPr>
              <a:t>Les 2 voor 10 oktober 2026</a:t>
            </a:r>
            <a:endParaRPr lang="en-US" sz="1600" b="1" noProof="0" dirty="0">
              <a:solidFill>
                <a:srgbClr val="145423"/>
              </a:solidFill>
              <a:latin typeface="Calibri" panose="020F0502020204030204" pitchFamily="34" charset="0"/>
            </a:endParaRP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a:defRPr/>
            </a:pP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r>
              <a:rPr kumimoji="0" lang="nl-NL"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Daarna hoorde ik de stem van de Heere. Hij zei: Wie zal Ik zenden? Wie zal er voor Ons gaan? Toen zei ik: Zie, hier ben ik, zend mij</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r>
              <a:rPr lang="en-US" b="1" dirty="0">
                <a:solidFill>
                  <a:srgbClr val="156082">
                    <a:lumMod val="75000"/>
                  </a:srgbClr>
                </a:solidFill>
                <a:latin typeface="Comic Sans MS" panose="030F0702030302020204" pitchFamily="66" charset="0"/>
              </a:rPr>
              <a:t>Jesaja 6:8, HSV</a:t>
            </a: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6744490" y="3962400"/>
            <a:ext cx="544751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n-US" sz="2000" b="1" noProof="0" dirty="0">
                <a:solidFill>
                  <a:srgbClr val="373574"/>
                </a:solidFill>
                <a:latin typeface="Calibri" panose="020F0502020204030204" pitchFamily="34" charset="0"/>
              </a:rPr>
              <a:t>Abraham</a:t>
            </a:r>
            <a:r>
              <a:rPr lang="en-US" sz="2000" b="1" noProof="0" dirty="0">
                <a:latin typeface="Calibri" panose="020F0502020204030204" pitchFamily="34" charset="0"/>
              </a:rPr>
              <a:t>: </a:t>
            </a:r>
            <a:r>
              <a:rPr lang="nl-NL" sz="2000" b="1" dirty="0">
                <a:latin typeface="Calibri" panose="020F0502020204030204" pitchFamily="34" charset="0"/>
              </a:rPr>
              <a:t>De profeet van het verbond</a:t>
            </a:r>
            <a:endParaRPr lang="en-US" sz="2000" b="1" noProof="0" dirty="0">
              <a:latin typeface="Calibri" panose="020F0502020204030204" pitchFamily="34" charset="0"/>
            </a:endParaRPr>
          </a:p>
          <a:p>
            <a:pPr>
              <a:spcBef>
                <a:spcPts val="1800"/>
              </a:spcBef>
            </a:pPr>
            <a:r>
              <a:rPr lang="en-US" sz="2000" b="1" dirty="0">
                <a:solidFill>
                  <a:srgbClr val="723574"/>
                </a:solidFill>
                <a:latin typeface="Calibri" panose="020F0502020204030204" pitchFamily="34" charset="0"/>
              </a:rPr>
              <a:t>Elijah</a:t>
            </a:r>
            <a:r>
              <a:rPr lang="en-US" sz="2000" b="1" noProof="0" dirty="0">
                <a:latin typeface="Calibri" panose="020F0502020204030204" pitchFamily="34" charset="0"/>
              </a:rPr>
              <a:t>: </a:t>
            </a:r>
            <a:r>
              <a:rPr lang="en-US" sz="2000" b="1" dirty="0">
                <a:latin typeface="Calibri" panose="020F0502020204030204" pitchFamily="34" charset="0"/>
              </a:rPr>
              <a:t>De </a:t>
            </a:r>
            <a:r>
              <a:rPr lang="en-US" sz="2000" b="1" dirty="0" err="1">
                <a:latin typeface="Calibri" panose="020F0502020204030204" pitchFamily="34" charset="0"/>
              </a:rPr>
              <a:t>profeet</a:t>
            </a:r>
            <a:r>
              <a:rPr lang="en-US" sz="2000" b="1" dirty="0">
                <a:latin typeface="Calibri" panose="020F0502020204030204" pitchFamily="34" charset="0"/>
              </a:rPr>
              <a:t> van </a:t>
            </a:r>
            <a:r>
              <a:rPr lang="en-US" sz="2000" b="1" dirty="0" err="1">
                <a:latin typeface="Calibri" panose="020F0502020204030204" pitchFamily="34" charset="0"/>
              </a:rPr>
              <a:t>herstel</a:t>
            </a:r>
            <a:endParaRPr lang="en-US" sz="2000" b="1" noProof="0" dirty="0">
              <a:latin typeface="Calibri" panose="020F0502020204030204" pitchFamily="34" charset="0"/>
            </a:endParaRPr>
          </a:p>
          <a:p>
            <a:pPr>
              <a:spcBef>
                <a:spcPts val="1800"/>
              </a:spcBef>
            </a:pPr>
            <a:r>
              <a:rPr lang="en-US" sz="2000" b="1" dirty="0">
                <a:solidFill>
                  <a:srgbClr val="98465F"/>
                </a:solidFill>
                <a:latin typeface="Calibri" panose="020F0502020204030204" pitchFamily="34" charset="0"/>
              </a:rPr>
              <a:t>Jesaja</a:t>
            </a:r>
            <a:r>
              <a:rPr lang="en-US" sz="2000" b="1" noProof="0" dirty="0">
                <a:latin typeface="Calibri" panose="020F0502020204030204" pitchFamily="34" charset="0"/>
              </a:rPr>
              <a:t>: </a:t>
            </a:r>
            <a:r>
              <a:rPr lang="en-US" sz="2000" b="1" dirty="0">
                <a:latin typeface="Calibri" panose="020F0502020204030204" pitchFamily="34" charset="0"/>
              </a:rPr>
              <a:t>De </a:t>
            </a:r>
            <a:r>
              <a:rPr lang="en-US" sz="2000" b="1" dirty="0" err="1">
                <a:latin typeface="Calibri" panose="020F0502020204030204" pitchFamily="34" charset="0"/>
              </a:rPr>
              <a:t>messiaanse</a:t>
            </a:r>
            <a:r>
              <a:rPr lang="en-US" sz="2000" b="1" dirty="0">
                <a:latin typeface="Calibri" panose="020F0502020204030204" pitchFamily="34" charset="0"/>
              </a:rPr>
              <a:t> </a:t>
            </a:r>
            <a:r>
              <a:rPr lang="en-US" sz="2000" b="1" dirty="0" err="1">
                <a:latin typeface="Calibri" panose="020F0502020204030204" pitchFamily="34" charset="0"/>
              </a:rPr>
              <a:t>profeet</a:t>
            </a:r>
            <a:endParaRPr lang="en-US" sz="2000" b="1" noProof="0" dirty="0">
              <a:latin typeface="Calibri" panose="020F0502020204030204" pitchFamily="34" charset="0"/>
            </a:endParaRPr>
          </a:p>
          <a:p>
            <a:pPr>
              <a:spcBef>
                <a:spcPts val="1800"/>
              </a:spcBef>
            </a:pPr>
            <a:r>
              <a:rPr lang="en-US" sz="2000" b="1" dirty="0">
                <a:solidFill>
                  <a:srgbClr val="744235"/>
                </a:solidFill>
                <a:latin typeface="Calibri" panose="020F0502020204030204" pitchFamily="34" charset="0"/>
              </a:rPr>
              <a:t>Daniel</a:t>
            </a:r>
            <a:r>
              <a:rPr lang="en-US" sz="2000" b="1" noProof="0" dirty="0">
                <a:latin typeface="Calibri" panose="020F0502020204030204" pitchFamily="34" charset="0"/>
              </a:rPr>
              <a:t>: </a:t>
            </a:r>
            <a:r>
              <a:rPr lang="nl-NL" sz="2000" b="1" dirty="0">
                <a:latin typeface="Calibri" panose="020F0502020204030204" pitchFamily="34" charset="0"/>
              </a:rPr>
              <a:t>De profeet van de toekomst</a:t>
            </a:r>
            <a:endParaRPr lang="en-US" sz="2000" b="1" noProof="0" dirty="0">
              <a:latin typeface="Calibri" panose="020F0502020204030204" pitchFamily="34" charset="0"/>
            </a:endParaRPr>
          </a:p>
          <a:p>
            <a:pPr>
              <a:spcBef>
                <a:spcPts val="1800"/>
              </a:spcBef>
            </a:pPr>
            <a:r>
              <a:rPr lang="en-US" sz="2000" b="1" dirty="0">
                <a:solidFill>
                  <a:srgbClr val="746435"/>
                </a:solidFill>
                <a:latin typeface="Calibri" panose="020F0502020204030204" pitchFamily="34" charset="0"/>
              </a:rPr>
              <a:t>Johannes de Doper</a:t>
            </a:r>
            <a:r>
              <a:rPr lang="en-US" sz="2000" b="1" noProof="0" dirty="0">
                <a:latin typeface="Calibri" panose="020F0502020204030204" pitchFamily="34" charset="0"/>
              </a:rPr>
              <a:t>: </a:t>
            </a:r>
            <a:r>
              <a:rPr lang="nl-NL" sz="2000" b="1" dirty="0">
                <a:latin typeface="Calibri" panose="020F0502020204030204" pitchFamily="34" charset="0"/>
              </a:rPr>
              <a:t>De voorloper van de profeet</a:t>
            </a:r>
            <a:endParaRPr lang="en-US" sz="2000" b="1" noProof="0" dirty="0">
              <a:latin typeface="Calibri" panose="020F0502020204030204" pitchFamily="34" charset="0"/>
            </a:endParaRPr>
          </a:p>
        </p:txBody>
      </p:sp>
      <p:sp>
        <p:nvSpPr>
          <p:cNvPr id="3" name="CuadroTexto 2">
            <a:extLst>
              <a:ext uri="{FF2B5EF4-FFF2-40B4-BE49-F238E27FC236}">
                <a16:creationId xmlns:a16="http://schemas.microsoft.com/office/drawing/2014/main" id="{AC1BEE50-25AB-AD26-F485-F4D9CFA7F60C}"/>
              </a:ext>
            </a:extLst>
          </p:cNvPr>
          <p:cNvSpPr txBox="1"/>
          <p:nvPr/>
        </p:nvSpPr>
        <p:spPr>
          <a:xfrm>
            <a:off x="71438" y="28813"/>
            <a:ext cx="9244011" cy="707886"/>
          </a:xfrm>
          <a:prstGeom prst="rect">
            <a:avLst/>
          </a:prstGeom>
          <a:noFill/>
        </p:spPr>
        <p:txBody>
          <a:bodyPr wrap="square" rtlCol="0">
            <a:spAutoFit/>
          </a:bodyPr>
          <a:lstStyle/>
          <a:p>
            <a:pPr>
              <a:spcBef>
                <a:spcPts val="600"/>
              </a:spcBef>
            </a:pPr>
            <a:r>
              <a:rPr lang="nl-NL" sz="2000" b="1" dirty="0">
                <a:latin typeface="Calibri" panose="020F0502020204030204" pitchFamily="34" charset="0"/>
              </a:rPr>
              <a:t>Ongeveer 1.900 jaar scheiden Abraham (de eerste profeet van het Oude Testament) van Johannes de Doper (de eerste profeet van het Nieuwe Testament).</a:t>
            </a:r>
            <a:endParaRPr lang="en-US" sz="2000" b="1" noProof="0" dirty="0">
              <a:latin typeface="Calibri" panose="020F0502020204030204" pitchFamily="34" charset="0"/>
            </a:endParaRP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308940"/>
            <a:chOff x="228600" y="3334850"/>
            <a:chExt cx="5838825" cy="3308940"/>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latin typeface="Calibri" panose="020F0502020204030204" pitchFamily="34" charset="0"/>
                </a:rPr>
                <a:t>±1,900</a:t>
              </a:r>
            </a:p>
            <a:p>
              <a:pPr algn="ctr">
                <a:lnSpc>
                  <a:spcPts val="1400"/>
                </a:lnSpc>
              </a:pPr>
              <a:r>
                <a:rPr lang="en-US" sz="1300" b="1" dirty="0">
                  <a:latin typeface="Calibri" panose="020F0502020204030204" pitchFamily="34" charset="0"/>
                </a:rPr>
                <a:t>Jaren</a:t>
              </a:r>
              <a:endParaRPr lang="en-US" sz="1300" b="1" noProof="0" dirty="0">
                <a:latin typeface="Calibri" panose="020F0502020204030204" pitchFamily="34" charset="0"/>
              </a:endParaRP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pt-BR" sz="1400" b="1" dirty="0">
                  <a:solidFill>
                    <a:schemeClr val="bg1"/>
                  </a:solidFill>
                  <a:effectLst>
                    <a:outerShdw blurRad="38100" dist="38100" dir="2700000" algn="tl">
                      <a:srgbClr val="000000">
                        <a:alpha val="43137"/>
                      </a:srgbClr>
                    </a:outerShdw>
                  </a:effectLst>
                  <a:latin typeface="Calibri" panose="020F0502020204030204" pitchFamily="34" charset="0"/>
                </a:rPr>
                <a:t>ABRAHAM
19e </a:t>
              </a:r>
              <a:r>
                <a:rPr lang="pt-BR" sz="1400" b="1" dirty="0" err="1">
                  <a:solidFill>
                    <a:schemeClr val="bg1"/>
                  </a:solidFill>
                  <a:effectLst>
                    <a:outerShdw blurRad="38100" dist="38100" dir="2700000" algn="tl">
                      <a:srgbClr val="000000">
                        <a:alpha val="43137"/>
                      </a:srgbClr>
                    </a:outerShdw>
                  </a:effectLst>
                  <a:latin typeface="Calibri" panose="020F0502020204030204" pitchFamily="34" charset="0"/>
                </a:rPr>
                <a:t>eeuw</a:t>
              </a:r>
              <a:r>
                <a:rPr lang="pt-BR" sz="1400" b="1" dirty="0">
                  <a:solidFill>
                    <a:schemeClr val="bg1"/>
                  </a:solidFill>
                  <a:effectLst>
                    <a:outerShdw blurRad="38100" dist="38100" dir="2700000" algn="tl">
                      <a:srgbClr val="000000">
                        <a:alpha val="43137"/>
                      </a:srgbClr>
                    </a:outerShdw>
                  </a:effectLst>
                  <a:latin typeface="Calibri" panose="020F0502020204030204" pitchFamily="34" charset="0"/>
                </a:rPr>
                <a:t> </a:t>
              </a:r>
              <a:r>
                <a:rPr lang="pt-BR" sz="1400" b="1" dirty="0" err="1">
                  <a:solidFill>
                    <a:schemeClr val="bg1"/>
                  </a:solidFill>
                  <a:effectLst>
                    <a:outerShdw blurRad="38100" dist="38100" dir="2700000" algn="tl">
                      <a:srgbClr val="000000">
                        <a:alpha val="43137"/>
                      </a:srgbClr>
                    </a:outerShdw>
                  </a:effectLst>
                  <a:latin typeface="Calibri" panose="020F0502020204030204" pitchFamily="34" charset="0"/>
                </a:rPr>
                <a:t>v.Chr</a:t>
              </a:r>
              <a:r>
                <a:rPr lang="pt-BR" sz="1400" b="1" dirty="0">
                  <a:solidFill>
                    <a:schemeClr val="bg1"/>
                  </a:solidFill>
                  <a:effectLst>
                    <a:outerShdw blurRad="38100" dist="38100" dir="2700000" algn="tl">
                      <a:srgbClr val="000000">
                        <a:alpha val="43137"/>
                      </a:srgbClr>
                    </a:outerShdw>
                  </a:effectLst>
                  <a:latin typeface="Calibri" panose="020F0502020204030204" pitchFamily="34" charset="0"/>
                </a:rPr>
                <a:t>.</a:t>
              </a:r>
              <a:endParaRPr lang="en-US" sz="1400" b="1"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9" name="CuadroTexto 8">
              <a:extLst>
                <a:ext uri="{FF2B5EF4-FFF2-40B4-BE49-F238E27FC236}">
                  <a16:creationId xmlns:a16="http://schemas.microsoft.com/office/drawing/2014/main" id="{A9958D6A-0937-D8E6-0B26-E3B95F8B3F1A}"/>
                </a:ext>
              </a:extLst>
            </p:cNvPr>
            <p:cNvSpPr txBox="1"/>
            <p:nvPr/>
          </p:nvSpPr>
          <p:spPr>
            <a:xfrm>
              <a:off x="4152900" y="5689683"/>
              <a:ext cx="1381125" cy="954107"/>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Calibri" panose="020F0502020204030204" pitchFamily="34" charset="0"/>
                </a:rPr>
                <a:t>JOHANNES DE DOPER
1e </a:t>
              </a:r>
              <a:r>
                <a:rPr lang="en-US" sz="1400" b="1" dirty="0" err="1">
                  <a:solidFill>
                    <a:schemeClr val="bg1"/>
                  </a:solidFill>
                  <a:effectLst>
                    <a:outerShdw blurRad="38100" dist="38100" dir="2700000" algn="tl">
                      <a:srgbClr val="000000">
                        <a:alpha val="43137"/>
                      </a:srgbClr>
                    </a:outerShdw>
                  </a:effectLst>
                  <a:latin typeface="Calibri" panose="020F0502020204030204" pitchFamily="34" charset="0"/>
                </a:rPr>
                <a:t>eeuw</a:t>
              </a:r>
              <a:r>
                <a:rPr lang="en-US" sz="1400" b="1" dirty="0">
                  <a:solidFill>
                    <a:schemeClr val="bg1"/>
                  </a:solidFill>
                  <a:effectLst>
                    <a:outerShdw blurRad="38100" dist="38100" dir="2700000" algn="tl">
                      <a:srgbClr val="000000">
                        <a:alpha val="43137"/>
                      </a:srgbClr>
                    </a:outerShdw>
                  </a:effectLst>
                  <a:latin typeface="Calibri" panose="020F0502020204030204" pitchFamily="34" charset="0"/>
                </a:rPr>
                <a:t> </a:t>
              </a:r>
              <a:r>
                <a:rPr lang="en-US" sz="1400" b="1" dirty="0" err="1">
                  <a:solidFill>
                    <a:schemeClr val="bg1"/>
                  </a:solidFill>
                  <a:effectLst>
                    <a:outerShdw blurRad="38100" dist="38100" dir="2700000" algn="tl">
                      <a:srgbClr val="000000">
                        <a:alpha val="43137"/>
                      </a:srgbClr>
                    </a:outerShdw>
                  </a:effectLst>
                  <a:latin typeface="Calibri" panose="020F0502020204030204" pitchFamily="34" charset="0"/>
                </a:rPr>
                <a:t>na</a:t>
              </a:r>
              <a:r>
                <a:rPr lang="en-US" sz="1400" b="1" dirty="0">
                  <a:solidFill>
                    <a:schemeClr val="bg1"/>
                  </a:solidFill>
                  <a:effectLst>
                    <a:outerShdw blurRad="38100" dist="38100" dir="2700000" algn="tl">
                      <a:srgbClr val="000000">
                        <a:alpha val="43137"/>
                      </a:srgbClr>
                    </a:outerShdw>
                  </a:effectLst>
                  <a:latin typeface="Calibri" panose="020F0502020204030204" pitchFamily="34" charset="0"/>
                </a:rPr>
                <a:t> Christus</a:t>
              </a:r>
              <a:endParaRPr lang="en-US" sz="1400" b="1"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9215438" y="147512"/>
            <a:ext cx="2843213" cy="3113892"/>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62026" y="3995658"/>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62026" y="4531105"/>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62026" y="5094113"/>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162026"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68688" y="6145253"/>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71438" y="2696170"/>
            <a:ext cx="9129714" cy="400110"/>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Hoe werden deze profeten gekozen? Hoe reageerden ze op hun profetische roeping?</a:t>
            </a:r>
            <a:endParaRPr lang="en-US" sz="2000" b="1" noProof="0" dirty="0">
              <a:solidFill>
                <a:prstClr val="black"/>
              </a:solidFill>
              <a:latin typeface="Calibri" panose="020F0502020204030204" pitchFamily="34" charset="0"/>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57151" y="1704458"/>
            <a:ext cx="9129713" cy="1015663"/>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In de tussentijd werden andere profeten opgeroepen om de gemeenschap van het volk met God te herstellen en de messiaanse verwachting te behouden. Sommigen kondigden zelfs het exacte tijdstip van de komst van de Messias aan.</a:t>
            </a:r>
            <a:endParaRPr lang="en-US" sz="2000" b="1" noProof="0" dirty="0">
              <a:solidFill>
                <a:prstClr val="black"/>
              </a:solidFill>
              <a:latin typeface="Calibri" panose="020F0502020204030204" pitchFamily="34" charset="0"/>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71438" y="712747"/>
            <a:ext cx="9115426" cy="707886"/>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De eerste kondigde het verbond aan via het "zaad." Het tweede kondigde de komst van het “Zaad" (Jezus) aan, die het beloofde verbond zou vervullen.</a:t>
            </a:r>
            <a:endParaRPr lang="en-US" sz="2000" b="1" noProof="0" dirty="0">
              <a:solidFill>
                <a:prstClr val="black"/>
              </a:solidFill>
              <a:latin typeface="Calibri" panose="020F0502020204030204" pitchFamily="34" charset="0"/>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0772775"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nl-NL" sz="4000" b="1" dirty="0">
                <a:ln/>
                <a:solidFill>
                  <a:schemeClr val="accent3"/>
                </a:solidFill>
                <a:effectLst>
                  <a:outerShdw blurRad="50800" dist="63500" dir="13320000" algn="ctr" rotWithShape="0">
                    <a:schemeClr val="bg1"/>
                  </a:outerShdw>
                </a:effectLst>
                <a:latin typeface="Calibri" panose="020F0502020204030204" pitchFamily="34" charset="0"/>
              </a:rPr>
              <a:t>ABRAHAM: DE PROFEET VAN HET VERBOND</a:t>
            </a:r>
            <a:endParaRPr lang="en-US" sz="4000" b="1" noProof="0" dirty="0">
              <a:ln/>
              <a:solidFill>
                <a:schemeClr val="accent3"/>
              </a:solidFill>
              <a:effectLst>
                <a:outerShdw blurRad="50800" dist="63500" dir="13320000" algn="ctr" rotWithShape="0">
                  <a:schemeClr val="bg1"/>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2507457" y="693241"/>
            <a:ext cx="9684542" cy="646331"/>
          </a:xfrm>
          <a:prstGeom prst="rect">
            <a:avLst/>
          </a:prstGeom>
          <a:noFill/>
        </p:spPr>
        <p:txBody>
          <a:bodyPr wrap="square">
            <a:spAutoFit/>
            <a:scene3d>
              <a:camera prst="orthographicFront"/>
              <a:lightRig rig="threePt" dir="t"/>
            </a:scene3d>
            <a:sp3d extrusionH="57150">
              <a:bevelT w="38100" h="38100"/>
            </a:sp3d>
          </a:bodyPr>
          <a:lstStyle/>
          <a:p>
            <a:pPr algn="ctr"/>
            <a:r>
              <a:rPr lang="nl-NL" b="1" dirty="0">
                <a:solidFill>
                  <a:schemeClr val="accent1">
                    <a:lumMod val="75000"/>
                  </a:schemeClr>
                </a:solidFill>
                <a:latin typeface="Comic Sans MS" panose="030F0702030302020204" pitchFamily="66" charset="0"/>
              </a:rPr>
              <a:t>“De HEERE nu zei tegen Abram: Gaat u uit uw land, uit uw familiekring en uit het huis van uw vader, naar het land dat Ik u wijzen zal.” </a:t>
            </a:r>
            <a:r>
              <a:rPr lang="nl-NL" sz="1400" b="1" dirty="0">
                <a:solidFill>
                  <a:schemeClr val="accent1">
                    <a:lumMod val="75000"/>
                  </a:schemeClr>
                </a:solidFill>
                <a:latin typeface="Comic Sans MS" panose="030F0702030302020204" pitchFamily="66" charset="0"/>
              </a:rPr>
              <a:t>(Genesis 12:1)</a:t>
            </a:r>
            <a:endParaRPr lang="nl-NL" b="1"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 y="1361835"/>
            <a:ext cx="6986588" cy="1261884"/>
          </a:xfrm>
          <a:prstGeom prst="rect">
            <a:avLst/>
          </a:prstGeom>
          <a:noFill/>
        </p:spPr>
        <p:txBody>
          <a:bodyPr wrap="square" rtlCol="0">
            <a:spAutoFit/>
          </a:bodyPr>
          <a:lstStyle/>
          <a:p>
            <a:pPr>
              <a:spcBef>
                <a:spcPts val="600"/>
              </a:spcBef>
            </a:pPr>
            <a:r>
              <a:rPr lang="nl-NL" sz="1900" b="1" dirty="0">
                <a:latin typeface="Calibri" panose="020F0502020204030204" pitchFamily="34" charset="0"/>
              </a:rPr>
              <a:t>Abraham is de eerste persoon die een "profeet" wordt genoemd (Gen. 20:7). Hij werd rechtstreeks door God geroepen en gevraagd de afgoderij en immoraliteit die hem omringden op te geven om naar een onbekende plaats te gaan (Gen. 12:1).</a:t>
            </a:r>
            <a:endParaRPr lang="en-US" sz="1900" b="1" noProof="0" dirty="0">
              <a:latin typeface="Calibri" panose="020F0502020204030204" pitchFamily="34" charset="0"/>
            </a:endParaRP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7050876" y="1482560"/>
            <a:ext cx="4990328" cy="2967996"/>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150518" y="4639182"/>
            <a:ext cx="7984334" cy="1261884"/>
          </a:xfrm>
          <a:prstGeom prst="rect">
            <a:avLst/>
          </a:prstGeom>
          <a:noFill/>
        </p:spPr>
        <p:txBody>
          <a:bodyPr wrap="square">
            <a:spAutoFit/>
          </a:bodyPr>
          <a:lstStyle/>
          <a:p>
            <a:pPr>
              <a:spcBef>
                <a:spcPts val="600"/>
              </a:spcBef>
            </a:pPr>
            <a:r>
              <a:rPr lang="nl-NL" sz="1900" b="1" dirty="0">
                <a:latin typeface="Calibri" panose="020F0502020204030204" pitchFamily="34" charset="0"/>
              </a:rPr>
              <a:t>Hoe reageerde hij op de roeping? "Door het geloof is Abraham, toen hij geroepen werd, gehoorzaam geweest om weg te gaan naar de plaats die hij tot een erfdeel ontvangen zou. En hij is weggegaan zonder te weten waar hij komen zou." (Hebreeën 11:8).</a:t>
            </a:r>
            <a:endParaRPr lang="en-US" sz="1900" b="1" noProof="0" dirty="0">
              <a:latin typeface="Calibri" panose="020F0502020204030204" pitchFamily="34" charset="0"/>
            </a:endParaRP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178803" y="4300538"/>
            <a:ext cx="3922566" cy="2206444"/>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5147855" y="3642485"/>
            <a:ext cx="1370742" cy="811594"/>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0" y="2672989"/>
            <a:ext cx="6986588" cy="969496"/>
          </a:xfrm>
          <a:prstGeom prst="rect">
            <a:avLst/>
          </a:prstGeom>
          <a:noFill/>
        </p:spPr>
        <p:txBody>
          <a:bodyPr wrap="square">
            <a:spAutoFit/>
          </a:bodyPr>
          <a:lstStyle/>
          <a:p>
            <a:pPr lvl="0">
              <a:spcBef>
                <a:spcPts val="600"/>
              </a:spcBef>
              <a:defRPr/>
            </a:pPr>
            <a:r>
              <a:rPr lang="nl-NL" sz="1900" b="1" dirty="0">
                <a:solidFill>
                  <a:prstClr val="black"/>
                </a:solidFill>
                <a:latin typeface="Calibri" panose="020F0502020204030204" pitchFamily="34" charset="0"/>
              </a:rPr>
              <a:t>Met de roeping kwamen verschillende beloften. Hij zou Gods zegen ontvangen, hij zou verheven worden, en door hem zou de zegen "alle families van de aarde" bereiken (Gen. 12:2-3).</a:t>
            </a:r>
            <a:endParaRPr lang="en-US" sz="1900" b="1" noProof="0" dirty="0">
              <a:solidFill>
                <a:prstClr val="black"/>
              </a:solidFill>
              <a:latin typeface="Calibri" panose="020F0502020204030204" pitchFamily="34" charset="0"/>
            </a:endParaRP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150518" y="5882424"/>
            <a:ext cx="8041481" cy="969496"/>
          </a:xfrm>
          <a:prstGeom prst="rect">
            <a:avLst/>
          </a:prstGeom>
          <a:noFill/>
        </p:spPr>
        <p:txBody>
          <a:bodyPr wrap="square">
            <a:spAutoFit/>
          </a:bodyPr>
          <a:lstStyle/>
          <a:p>
            <a:pPr lvl="0">
              <a:spcBef>
                <a:spcPts val="600"/>
              </a:spcBef>
              <a:defRPr/>
            </a:pPr>
            <a:r>
              <a:rPr lang="nl-NL" sz="1900" b="1" dirty="0">
                <a:solidFill>
                  <a:prstClr val="black"/>
                </a:solidFill>
                <a:latin typeface="Calibri" panose="020F0502020204030204" pitchFamily="34" charset="0"/>
              </a:rPr>
              <a:t>Als profeet werd Abraham niet geroepen om een naderende ramp aan te kondigen, maar om de ware God bekend te maken en de belofte van verlossing door de Messias te openbaren.</a:t>
            </a:r>
            <a:endParaRPr lang="en-US" sz="1900" b="1" noProof="0" dirty="0">
              <a:solidFill>
                <a:prstClr val="black"/>
              </a:solidFill>
              <a:latin typeface="Calibri" panose="020F0502020204030204" pitchFamily="34" charset="0"/>
            </a:endParaRPr>
          </a:p>
        </p:txBody>
      </p:sp>
      <p:sp>
        <p:nvSpPr>
          <p:cNvPr id="2" name="Tekstvak 1">
            <a:extLst>
              <a:ext uri="{FF2B5EF4-FFF2-40B4-BE49-F238E27FC236}">
                <a16:creationId xmlns:a16="http://schemas.microsoft.com/office/drawing/2014/main" id="{5808DA13-9467-CC96-50C1-072027051F51}"/>
              </a:ext>
            </a:extLst>
          </p:cNvPr>
          <p:cNvSpPr txBox="1"/>
          <p:nvPr/>
        </p:nvSpPr>
        <p:spPr>
          <a:xfrm>
            <a:off x="10954848" y="165706"/>
            <a:ext cx="1055077" cy="361829"/>
          </a:xfrm>
          <a:prstGeom prst="roundRect">
            <a:avLst>
              <a:gd name="adj" fmla="val 29350"/>
            </a:avLst>
          </a:prstGeom>
          <a:solidFill>
            <a:srgbClr val="3630B1"/>
          </a:solidFill>
          <a:ln w="28575">
            <a:noFill/>
          </a:ln>
          <a:effectLst>
            <a:softEdge rad="0"/>
          </a:effectLst>
          <a:scene3d>
            <a:camera prst="orthographicFront"/>
            <a:lightRig rig="threePt" dir="t"/>
          </a:scene3d>
          <a:sp3d>
            <a:bevelT/>
          </a:sp3d>
        </p:spPr>
        <p:txBody>
          <a:bodyPr wrap="square" lIns="108000" tIns="18000" rIns="108000" bIns="36000" rtlCol="0">
            <a:spAutoFit/>
          </a:bodyPr>
          <a:lstStyle/>
          <a:p>
            <a:pPr algn="ctr">
              <a:defRPr/>
            </a:pPr>
            <a:r>
              <a:rPr lang="nl-NL" sz="1600" b="1" kern="0" dirty="0">
                <a:solidFill>
                  <a:schemeClr val="bg1"/>
                </a:solidFill>
                <a:latin typeface="Comic Sans MS" panose="030F0702030302020204" pitchFamily="66" charset="0"/>
              </a:rPr>
              <a:t>zondag </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50" presetClass="entr" presetSubtype="0" decel="10000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3"/>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1000" fill="hold"/>
                                        <p:tgtEl>
                                          <p:spTgt spid="10"/>
                                        </p:tgtEl>
                                        <p:attrNameLst>
                                          <p:attrName>ppt_w</p:attrName>
                                        </p:attrNameLst>
                                      </p:cBhvr>
                                      <p:tavLst>
                                        <p:tav tm="0">
                                          <p:val>
                                            <p:fltVal val="0"/>
                                          </p:val>
                                        </p:tav>
                                        <p:tav tm="100000">
                                          <p:val>
                                            <p:strVal val="#ppt_w"/>
                                          </p:val>
                                        </p:tav>
                                      </p:tavLst>
                                    </p:anim>
                                    <p:anim calcmode="lin" valueType="num">
                                      <p:cBhvr>
                                        <p:cTn id="52" dur="1000" fill="hold"/>
                                        <p:tgtEl>
                                          <p:spTgt spid="10"/>
                                        </p:tgtEl>
                                        <p:attrNameLst>
                                          <p:attrName>ppt_h</p:attrName>
                                        </p:attrNameLst>
                                      </p:cBhvr>
                                      <p:tavLst>
                                        <p:tav tm="0">
                                          <p:val>
                                            <p:fltVal val="0"/>
                                          </p:val>
                                        </p:tav>
                                        <p:tav tm="100000">
                                          <p:val>
                                            <p:strVal val="#ppt_h"/>
                                          </p:val>
                                        </p:tav>
                                      </p:tavLst>
                                    </p:anim>
                                    <p:anim calcmode="lin" valueType="num">
                                      <p:cBhvr>
                                        <p:cTn id="53" dur="1000" fill="hold"/>
                                        <p:tgtEl>
                                          <p:spTgt spid="10"/>
                                        </p:tgtEl>
                                        <p:attrNameLst>
                                          <p:attrName>style.rotation</p:attrName>
                                        </p:attrNameLst>
                                      </p:cBhvr>
                                      <p:tavLst>
                                        <p:tav tm="0">
                                          <p:val>
                                            <p:fltVal val="90"/>
                                          </p:val>
                                        </p:tav>
                                        <p:tav tm="100000">
                                          <p:val>
                                            <p:fltVal val="0"/>
                                          </p:val>
                                        </p:tav>
                                      </p:tavLst>
                                    </p:anim>
                                    <p:animEffect transition="in" filter="fade">
                                      <p:cBhvr>
                                        <p:cTn id="54" dur="1000"/>
                                        <p:tgtEl>
                                          <p:spTgt spid="10"/>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0794206"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nl-NL" sz="4000" b="1" dirty="0">
                <a:ln/>
                <a:solidFill>
                  <a:schemeClr val="accent3"/>
                </a:solidFill>
                <a:effectLst>
                  <a:outerShdw blurRad="50800" dist="63500" dir="13320000" algn="ctr" rotWithShape="0">
                    <a:schemeClr val="bg1"/>
                  </a:outerShdw>
                </a:effectLst>
                <a:latin typeface="Calibri" panose="020F0502020204030204" pitchFamily="34" charset="0"/>
              </a:rPr>
              <a:t>ABRAHAM: DE PROFEET VAN HET VERBOND</a:t>
            </a:r>
            <a:endParaRPr lang="en-US" sz="4000" b="1" noProof="0" dirty="0">
              <a:ln/>
              <a:solidFill>
                <a:schemeClr val="accent3"/>
              </a:solidFill>
              <a:effectLst>
                <a:outerShdw blurRad="50800" dist="63500" dir="13320000" algn="ctr" rotWithShape="0">
                  <a:schemeClr val="bg1"/>
                </a:outerShdw>
              </a:effectLst>
              <a:latin typeface="Calibri" panose="020F0502020204030204" pitchFamily="34" charset="0"/>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2486025" y="693241"/>
            <a:ext cx="963930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1">
                    <a:lumMod val="75000"/>
                  </a:schemeClr>
                </a:solidFill>
                <a:latin typeface="Comic Sans MS" panose="030F0702030302020204" pitchFamily="66" charset="0"/>
              </a:rPr>
              <a:t>“</a:t>
            </a:r>
            <a:r>
              <a:rPr lang="nl-NL" b="1" noProof="0" dirty="0">
                <a:solidFill>
                  <a:schemeClr val="accent1">
                    <a:lumMod val="75000"/>
                  </a:schemeClr>
                </a:solidFill>
                <a:latin typeface="Comic Sans MS" panose="030F0702030302020204" pitchFamily="66" charset="0"/>
              </a:rPr>
              <a:t>De HEERE nu zei tegen Abram: Gaat u uit uw land, uit uw familiekring en uit het huis van uw vader, naar het land dat Ik u wijzen zal.</a:t>
            </a:r>
            <a:r>
              <a:rPr lang="en-US" b="1" noProof="0" dirty="0">
                <a:solidFill>
                  <a:schemeClr val="accent1">
                    <a:lumMod val="75000"/>
                  </a:schemeClr>
                </a:solidFill>
                <a:latin typeface="Comic Sans MS" panose="030F0702030302020204" pitchFamily="66" charset="0"/>
              </a:rPr>
              <a:t>” </a:t>
            </a:r>
            <a:r>
              <a:rPr lang="en-US" sz="1400" b="1" noProof="0" dirty="0">
                <a:solidFill>
                  <a:schemeClr val="accent1">
                    <a:lumMod val="75000"/>
                  </a:schemeClr>
                </a:solidFill>
                <a:latin typeface="Comic Sans MS" panose="030F0702030302020204" pitchFamily="66" charset="0"/>
              </a:rPr>
              <a:t>(</a:t>
            </a:r>
            <a:r>
              <a:rPr lang="en-US" sz="1400" b="1" dirty="0">
                <a:solidFill>
                  <a:schemeClr val="accent1">
                    <a:lumMod val="75000"/>
                  </a:schemeClr>
                </a:solidFill>
                <a:latin typeface="Comic Sans MS" panose="030F0702030302020204" pitchFamily="66" charset="0"/>
              </a:rPr>
              <a:t>Genesis 12:1</a:t>
            </a:r>
            <a:r>
              <a:rPr lang="en-US" sz="1400" b="1" noProof="0" dirty="0">
                <a:solidFill>
                  <a:schemeClr val="accent1">
                    <a:lumMod val="75000"/>
                  </a:schemeClr>
                </a:solidFill>
                <a:latin typeface="Comic Sans MS" panose="030F0702030302020204" pitchFamily="66" charset="0"/>
              </a:rPr>
              <a:t>)</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462212514"/>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4287639566"/>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66673" y="1415057"/>
            <a:ext cx="5629279" cy="1261884"/>
          </a:xfrm>
          <a:prstGeom prst="rect">
            <a:avLst/>
          </a:prstGeom>
          <a:noFill/>
        </p:spPr>
        <p:txBody>
          <a:bodyPr wrap="square">
            <a:spAutoFit/>
          </a:bodyPr>
          <a:lstStyle/>
          <a:p>
            <a:pPr>
              <a:spcBef>
                <a:spcPts val="600"/>
              </a:spcBef>
            </a:pPr>
            <a:r>
              <a:rPr lang="nl-NL" sz="1900" b="1" dirty="0">
                <a:latin typeface="Calibri" panose="020F0502020204030204" pitchFamily="34" charset="0"/>
              </a:rPr>
              <a:t>Tijdens zijn verblijf in Kanaän had Abraham (wiens oorspronkelijke naam Abram was) verschillende ontmoetingen met God, waarin hij verschillende boodschappen ontving:</a:t>
            </a:r>
            <a:endParaRPr lang="en-US" sz="1900" b="1" noProof="0" dirty="0">
              <a:latin typeface="Calibri" panose="020F0502020204030204" pitchFamily="34" charset="0"/>
            </a:endParaRPr>
          </a:p>
        </p:txBody>
      </p:sp>
      <p:sp>
        <p:nvSpPr>
          <p:cNvPr id="3" name="Tekstvak 2">
            <a:extLst>
              <a:ext uri="{FF2B5EF4-FFF2-40B4-BE49-F238E27FC236}">
                <a16:creationId xmlns:a16="http://schemas.microsoft.com/office/drawing/2014/main" id="{168C4021-B512-219A-28FF-DC0699DC3B03}"/>
              </a:ext>
            </a:extLst>
          </p:cNvPr>
          <p:cNvSpPr txBox="1"/>
          <p:nvPr/>
        </p:nvSpPr>
        <p:spPr>
          <a:xfrm>
            <a:off x="10909494" y="234345"/>
            <a:ext cx="1055077" cy="361829"/>
          </a:xfrm>
          <a:prstGeom prst="roundRect">
            <a:avLst>
              <a:gd name="adj" fmla="val 29350"/>
            </a:avLst>
          </a:prstGeom>
          <a:solidFill>
            <a:srgbClr val="3630B1"/>
          </a:solidFill>
          <a:ln w="28575">
            <a:noFill/>
          </a:ln>
          <a:effectLst>
            <a:softEdge rad="0"/>
          </a:effectLst>
          <a:scene3d>
            <a:camera prst="orthographicFront"/>
            <a:lightRig rig="threePt" dir="t"/>
          </a:scene3d>
          <a:sp3d>
            <a:bevelT/>
          </a:sp3d>
        </p:spPr>
        <p:txBody>
          <a:bodyPr wrap="square" lIns="108000" tIns="18000" rIns="108000" bIns="36000" rtlCol="0">
            <a:spAutoFit/>
          </a:bodyPr>
          <a:lstStyle/>
          <a:p>
            <a:pPr algn="ctr">
              <a:defRPr/>
            </a:pPr>
            <a:r>
              <a:rPr lang="nl-NL" sz="1600" b="1" kern="0" dirty="0">
                <a:solidFill>
                  <a:schemeClr val="bg1"/>
                </a:solidFill>
                <a:latin typeface="Comic Sans MS" panose="030F0702030302020204" pitchFamily="66" charset="0"/>
              </a:rPr>
              <a:t>zondag </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F7951B27-A756-65B4-F988-C2D8884567DC}"/>
              </a:ext>
            </a:extLst>
          </p:cNvPr>
          <p:cNvSpPr txBox="1"/>
          <p:nvPr/>
        </p:nvSpPr>
        <p:spPr>
          <a:xfrm>
            <a:off x="1" y="0"/>
            <a:ext cx="10072688"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nl-NL" sz="4400" b="1" spc="300" dirty="0">
                <a:ln w="12700">
                  <a:noFill/>
                  <a:prstDash val="solid"/>
                </a:ln>
                <a:solidFill>
                  <a:srgbClr val="FFFFFF"/>
                </a:solidFill>
                <a:effectLst>
                  <a:outerShdw blurRad="38100" dist="22860" dir="7800000" algn="tl" rotWithShape="0">
                    <a:schemeClr val="accent5">
                      <a:lumMod val="50000"/>
                      <a:alpha val="86000"/>
                    </a:schemeClr>
                  </a:outerShdw>
                </a:effectLst>
                <a:latin typeface="Calibri" panose="020F0502020204030204" pitchFamily="34" charset="0"/>
              </a:rPr>
              <a:t>ELIA: DE PROFEET VAN HERSTEL</a:t>
            </a:r>
            <a:endParaRPr lang="en-US"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CCD4E07D-3461-450F-54CB-397EE69A6088}"/>
              </a:ext>
            </a:extLst>
          </p:cNvPr>
          <p:cNvSpPr txBox="1"/>
          <p:nvPr/>
        </p:nvSpPr>
        <p:spPr>
          <a:xfrm>
            <a:off x="457200" y="633737"/>
            <a:ext cx="11734799" cy="584775"/>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sz="1600" b="1" noProof="0" dirty="0">
                <a:solidFill>
                  <a:schemeClr val="accent3">
                    <a:lumMod val="75000"/>
                  </a:schemeClr>
                </a:solidFill>
                <a:latin typeface="Comic Sans MS" panose="030F0702030302020204" pitchFamily="66" charset="0"/>
              </a:rPr>
              <a:t>“</a:t>
            </a:r>
            <a:r>
              <a:rPr lang="nl-NL" sz="1600" b="1" dirty="0">
                <a:solidFill>
                  <a:schemeClr val="accent3">
                    <a:lumMod val="75000"/>
                  </a:schemeClr>
                </a:solidFill>
                <a:latin typeface="Comic Sans MS" panose="030F0702030302020204" pitchFamily="66" charset="0"/>
              </a:rPr>
              <a:t>Toen kwam Elia naar voren, bij heel het volk, en zei: Hoelang hinkt u nog op twee gedachten? Als de HEERE God is, volg Hem, maar als het de Baäl is, volg hem! Maar het volk antwoordde hem niet één woord.</a:t>
            </a:r>
            <a:r>
              <a:rPr lang="en-US" sz="1600" b="1" noProof="0" dirty="0">
                <a:solidFill>
                  <a:schemeClr val="accent3">
                    <a:lumMod val="75000"/>
                  </a:schemeClr>
                </a:solidFill>
                <a:latin typeface="Comic Sans MS" panose="030F0702030302020204" pitchFamily="66" charset="0"/>
              </a:rPr>
              <a:t>” </a:t>
            </a:r>
            <a:r>
              <a:rPr lang="en-US" sz="1400" b="1" noProof="0" dirty="0">
                <a:solidFill>
                  <a:schemeClr val="accent3">
                    <a:lumMod val="75000"/>
                  </a:schemeClr>
                </a:solidFill>
                <a:latin typeface="Comic Sans MS" panose="030F0702030302020204" pitchFamily="66" charset="0"/>
              </a:rPr>
              <a:t>(</a:t>
            </a:r>
            <a:r>
              <a:rPr lang="en-US" sz="1400" b="1" dirty="0">
                <a:solidFill>
                  <a:schemeClr val="accent3">
                    <a:lumMod val="75000"/>
                  </a:schemeClr>
                </a:solidFill>
                <a:latin typeface="Comic Sans MS" panose="030F0702030302020204" pitchFamily="66" charset="0"/>
              </a:rPr>
              <a:t>1 </a:t>
            </a:r>
            <a:r>
              <a:rPr lang="en-US" sz="1400" b="1" dirty="0" err="1">
                <a:solidFill>
                  <a:schemeClr val="accent3">
                    <a:lumMod val="75000"/>
                  </a:schemeClr>
                </a:solidFill>
                <a:latin typeface="Comic Sans MS" panose="030F0702030302020204" pitchFamily="66" charset="0"/>
              </a:rPr>
              <a:t>Koningen</a:t>
            </a:r>
            <a:r>
              <a:rPr lang="en-US" sz="1400" b="1" dirty="0">
                <a:solidFill>
                  <a:schemeClr val="accent3">
                    <a:lumMod val="75000"/>
                  </a:schemeClr>
                </a:solidFill>
                <a:latin typeface="Comic Sans MS" panose="030F0702030302020204" pitchFamily="66" charset="0"/>
              </a:rPr>
              <a:t> 18:21</a:t>
            </a:r>
            <a:r>
              <a:rPr lang="en-US" sz="1400" b="1" noProof="0" dirty="0">
                <a:solidFill>
                  <a:schemeClr val="accent3">
                    <a:lumMod val="75000"/>
                  </a:schemeClr>
                </a:solidFill>
                <a:latin typeface="Comic Sans MS" panose="030F0702030302020204" pitchFamily="66" charset="0"/>
              </a:rPr>
              <a:t>)</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85106" y="1432656"/>
            <a:ext cx="6523011" cy="1554272"/>
          </a:xfrm>
          <a:prstGeom prst="rect">
            <a:avLst/>
          </a:prstGeom>
          <a:noFill/>
        </p:spPr>
        <p:txBody>
          <a:bodyPr wrap="square" rtlCol="0">
            <a:spAutoFit/>
          </a:bodyPr>
          <a:lstStyle/>
          <a:p>
            <a:pPr>
              <a:spcBef>
                <a:spcPts val="600"/>
              </a:spcBef>
            </a:pPr>
            <a:r>
              <a:rPr lang="nl-NL" sz="1900" b="1" dirty="0">
                <a:latin typeface="Calibri" panose="020F0502020204030204" pitchFamily="34" charset="0"/>
              </a:rPr>
              <a:t>Ahab en Jezebel hadden het volk Israël in ernstige afvalligheid geleid. Slechts enkelen dienden God; de rest vereerde Baäl, </a:t>
            </a:r>
            <a:r>
              <a:rPr lang="nl-NL" sz="1900" b="1" dirty="0" err="1">
                <a:latin typeface="Calibri" panose="020F0502020204030204" pitchFamily="34" charset="0"/>
              </a:rPr>
              <a:t>Ashera</a:t>
            </a:r>
            <a:r>
              <a:rPr lang="nl-NL" sz="1900" b="1" dirty="0">
                <a:latin typeface="Calibri" panose="020F0502020204030204" pitchFamily="34" charset="0"/>
              </a:rPr>
              <a:t> en andere goden. In die context riep God de profeet Elia om Zijn relatie met het uitverkoren volk te herstellen (1 Koningen 17:1).</a:t>
            </a:r>
            <a:endParaRPr lang="en-US" sz="1900" b="1" noProof="0" dirty="0">
              <a:latin typeface="Calibri" panose="020F0502020204030204" pitchFamily="34" charset="0"/>
            </a:endParaRP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85106" y="4441957"/>
            <a:ext cx="6523012" cy="1261884"/>
          </a:xfrm>
          <a:prstGeom prst="rect">
            <a:avLst/>
          </a:prstGeom>
          <a:noFill/>
        </p:spPr>
        <p:txBody>
          <a:bodyPr wrap="square">
            <a:spAutoFit/>
          </a:bodyPr>
          <a:lstStyle/>
          <a:p>
            <a:pPr>
              <a:spcBef>
                <a:spcPts val="600"/>
              </a:spcBef>
            </a:pPr>
            <a:r>
              <a:rPr lang="nl-NL" sz="1900" b="1" dirty="0">
                <a:latin typeface="Calibri" panose="020F0502020204030204" pitchFamily="34" charset="0"/>
              </a:rPr>
              <a:t>De boodschap van de profeet Elia—de afgoderij opgeven en zich tot God wenden—zal opnieuw met kracht worden verkondigd vóór de Wederkomst. Het hoofddoel: het herstellen van het familiealtaar (Maleachi 4:5-6).</a:t>
            </a:r>
            <a:endParaRPr lang="en-US" sz="1900" b="1" noProof="0" dirty="0">
              <a:latin typeface="Calibri" panose="020F0502020204030204" pitchFamily="34" charset="0"/>
            </a:endParaRPr>
          </a:p>
        </p:txBody>
      </p:sp>
      <p:sp>
        <p:nvSpPr>
          <p:cNvPr id="7" name="CuadroTexto 6">
            <a:extLst>
              <a:ext uri="{FF2B5EF4-FFF2-40B4-BE49-F238E27FC236}">
                <a16:creationId xmlns:a16="http://schemas.microsoft.com/office/drawing/2014/main" id="{868A092B-3EAB-D30B-D107-80943A7D0A37}"/>
              </a:ext>
            </a:extLst>
          </p:cNvPr>
          <p:cNvSpPr txBox="1"/>
          <p:nvPr/>
        </p:nvSpPr>
        <p:spPr>
          <a:xfrm>
            <a:off x="1985106" y="3084862"/>
            <a:ext cx="6444100" cy="1261884"/>
          </a:xfrm>
          <a:prstGeom prst="rect">
            <a:avLst/>
          </a:prstGeom>
          <a:noFill/>
        </p:spPr>
        <p:txBody>
          <a:bodyPr wrap="square">
            <a:spAutoFit/>
          </a:bodyPr>
          <a:lstStyle/>
          <a:p>
            <a:pPr lvl="0">
              <a:spcBef>
                <a:spcPts val="600"/>
              </a:spcBef>
              <a:defRPr/>
            </a:pPr>
            <a:r>
              <a:rPr lang="nl-NL" sz="1900" b="1" dirty="0">
                <a:solidFill>
                  <a:prstClr val="black"/>
                </a:solidFill>
                <a:latin typeface="Calibri" panose="020F0502020204030204" pitchFamily="34" charset="0"/>
              </a:rPr>
              <a:t>Na enkele jaren van droogte riep Elia Israël bijeen op de berg Carmel om hen aan te moedigen tot God terug te keren, maar ze reageerden niet (1 Koningen 18:21). Het kostte hen een wonder om de ware God te herkennen. (1 Koningen 18:30-39).</a:t>
            </a:r>
            <a:endParaRPr lang="en-US" sz="1900" b="1" noProof="0" dirty="0">
              <a:solidFill>
                <a:prstClr val="black"/>
              </a:solidFill>
              <a:latin typeface="Calibri" panose="020F0502020204030204" pitchFamily="34" charset="0"/>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85106" y="5799052"/>
            <a:ext cx="6418515" cy="969496"/>
          </a:xfrm>
          <a:prstGeom prst="rect">
            <a:avLst/>
          </a:prstGeom>
          <a:noFill/>
        </p:spPr>
        <p:txBody>
          <a:bodyPr wrap="square">
            <a:spAutoFit/>
          </a:bodyPr>
          <a:lstStyle/>
          <a:p>
            <a:pPr lvl="0">
              <a:spcBef>
                <a:spcPts val="600"/>
              </a:spcBef>
              <a:defRPr/>
            </a:pPr>
            <a:r>
              <a:rPr lang="nl-NL" sz="1900" b="1" dirty="0">
                <a:solidFill>
                  <a:prstClr val="black"/>
                </a:solidFill>
                <a:latin typeface="Calibri" panose="020F0502020204030204" pitchFamily="34" charset="0"/>
              </a:rPr>
              <a:t>Via de familie zal de eredienst worden hersteld in de kerk, gemeenschappen en naties. Wie zal dit werk verrichten? Jij en ik zijn de Elia die de samenleving vandaag nodig heeft.</a:t>
            </a:r>
            <a:endParaRPr lang="en-US" sz="1900" b="1" noProof="0" dirty="0">
              <a:solidFill>
                <a:prstClr val="black"/>
              </a:solidFill>
              <a:latin typeface="Calibri" panose="020F0502020204030204" pitchFamily="34" charset="0"/>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
        <p:nvSpPr>
          <p:cNvPr id="2" name="Tekstvak 1">
            <a:extLst>
              <a:ext uri="{FF2B5EF4-FFF2-40B4-BE49-F238E27FC236}">
                <a16:creationId xmlns:a16="http://schemas.microsoft.com/office/drawing/2014/main" id="{840DE0BD-7440-EA01-3022-C71A29C84DB6}"/>
              </a:ext>
            </a:extLst>
          </p:cNvPr>
          <p:cNvSpPr txBox="1"/>
          <p:nvPr/>
        </p:nvSpPr>
        <p:spPr>
          <a:xfrm>
            <a:off x="10677378" y="234345"/>
            <a:ext cx="1287194" cy="300749"/>
          </a:xfrm>
          <a:prstGeom prst="rect">
            <a:avLst/>
          </a:prstGeom>
          <a:solidFill>
            <a:srgbClr val="C00000"/>
          </a:solidFill>
          <a:ln w="28575">
            <a:noFill/>
          </a:ln>
          <a:effectLst>
            <a:softEdge rad="0"/>
          </a:effectLst>
          <a:scene3d>
            <a:camera prst="orthographicFront"/>
            <a:lightRig rig="threePt" dir="t"/>
          </a:scene3d>
          <a:sp3d>
            <a:bevelT/>
          </a:sp3d>
        </p:spPr>
        <p:txBody>
          <a:bodyPr wrap="square" lIns="108000" tIns="18000" rIns="108000" bIns="36000" rtlCol="0">
            <a:spAutoFit/>
          </a:bodyPr>
          <a:lstStyle/>
          <a:p>
            <a:pPr algn="ctr">
              <a:defRPr/>
            </a:pPr>
            <a:r>
              <a:rPr lang="nl-NL" sz="1600" b="1" kern="0" dirty="0">
                <a:solidFill>
                  <a:schemeClr val="bg1"/>
                </a:solidFill>
                <a:latin typeface="Comic Sans MS" panose="030F0702030302020204" pitchFamily="66" charset="0"/>
              </a:rPr>
              <a:t>maandag </a:t>
            </a:r>
          </a:p>
        </p:txBody>
      </p:sp>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strVal val="#ppt_w*0.70"/>
                                          </p:val>
                                        </p:tav>
                                        <p:tav tm="100000">
                                          <p:val>
                                            <p:strVal val="#ppt_w"/>
                                          </p:val>
                                        </p:tav>
                                      </p:tavLst>
                                    </p:anim>
                                    <p:anim calcmode="lin" valueType="num">
                                      <p:cBhvr>
                                        <p:cTn id="26" dur="500" fill="hold"/>
                                        <p:tgtEl>
                                          <p:spTgt spid="12"/>
                                        </p:tgtEl>
                                        <p:attrNameLst>
                                          <p:attrName>ppt_h</p:attrName>
                                        </p:attrNameLst>
                                      </p:cBhvr>
                                      <p:tavLst>
                                        <p:tav tm="0">
                                          <p:val>
                                            <p:strVal val="#ppt_h"/>
                                          </p:val>
                                        </p:tav>
                                        <p:tav tm="100000">
                                          <p:val>
                                            <p:strVal val="#ppt_h"/>
                                          </p:val>
                                        </p:tav>
                                      </p:tavLst>
                                    </p:anim>
                                    <p:animEffect transition="in" filter="fade">
                                      <p:cBhvr>
                                        <p:cTn id="27" dur="500"/>
                                        <p:tgtEl>
                                          <p:spTgt spid="12"/>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2"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ppt_x</p:attrName>
                                        </p:attrNameLst>
                                      </p:cBhvr>
                                      <p:tavLst>
                                        <p:tav tm="0">
                                          <p:val>
                                            <p:strVal val="#ppt_x+#ppt_w/2"/>
                                          </p:val>
                                        </p:tav>
                                        <p:tav tm="100000">
                                          <p:val>
                                            <p:strVal val="#ppt_x"/>
                                          </p:val>
                                        </p:tav>
                                      </p:tavLst>
                                    </p:anim>
                                    <p:anim calcmode="lin" valueType="num">
                                      <p:cBhvr>
                                        <p:cTn id="37" dur="500" fill="hold"/>
                                        <p:tgtEl>
                                          <p:spTgt spid="6"/>
                                        </p:tgtEl>
                                        <p:attrNameLst>
                                          <p:attrName>ppt_y</p:attrName>
                                        </p:attrNameLst>
                                      </p:cBhvr>
                                      <p:tavLst>
                                        <p:tav tm="0">
                                          <p:val>
                                            <p:strVal val="#ppt_y"/>
                                          </p:val>
                                        </p:tav>
                                        <p:tav tm="100000">
                                          <p:val>
                                            <p:strVal val="#ppt_y"/>
                                          </p:val>
                                        </p:tav>
                                      </p:tavLst>
                                    </p:anim>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3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strVal val="(6*min(max(#ppt_w*#ppt_h,.3),1)-7.4)/-.7*#ppt_w"/>
                                          </p:val>
                                        </p:tav>
                                        <p:tav tm="100000">
                                          <p:val>
                                            <p:strVal val="#ppt_w"/>
                                          </p:val>
                                        </p:tav>
                                      </p:tavLst>
                                    </p:anim>
                                    <p:anim calcmode="lin" valueType="num">
                                      <p:cBhvr>
                                        <p:cTn id="49" dur="500" fill="hold"/>
                                        <p:tgtEl>
                                          <p:spTgt spid="10"/>
                                        </p:tgtEl>
                                        <p:attrNameLst>
                                          <p:attrName>ppt_h</p:attrName>
                                        </p:attrNameLst>
                                      </p:cBhvr>
                                      <p:tavLst>
                                        <p:tav tm="0">
                                          <p:val>
                                            <p:strVal val="(6*min(max(#ppt_w*#ppt_h,.3),1)-7.4)/-.7*#ppt_h"/>
                                          </p:val>
                                        </p:tav>
                                        <p:tav tm="100000">
                                          <p:val>
                                            <p:strVal val="#ppt_h"/>
                                          </p:val>
                                        </p:tav>
                                      </p:tavLst>
                                    </p:anim>
                                    <p:anim calcmode="lin" valueType="num">
                                      <p:cBhvr>
                                        <p:cTn id="50" dur="500" fill="hold"/>
                                        <p:tgtEl>
                                          <p:spTgt spid="10"/>
                                        </p:tgtEl>
                                        <p:attrNameLst>
                                          <p:attrName>ppt_x</p:attrName>
                                        </p:attrNameLst>
                                      </p:cBhvr>
                                      <p:tavLst>
                                        <p:tav tm="0">
                                          <p:val>
                                            <p:fltVal val="0.5"/>
                                          </p:val>
                                        </p:tav>
                                        <p:tav tm="100000">
                                          <p:val>
                                            <p:strVal val="#ppt_x"/>
                                          </p:val>
                                        </p:tav>
                                      </p:tavLst>
                                    </p:anim>
                                    <p:anim calcmode="lin" valueType="num">
                                      <p:cBhvr>
                                        <p:cTn id="51"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217">
                                          <p:stCondLst>
                                            <p:cond delay="0"/>
                                          </p:stCondLst>
                                        </p:cTn>
                                        <p:tgtEl>
                                          <p:spTgt spid="8"/>
                                        </p:tgtEl>
                                      </p:cBhvr>
                                    </p:animEffect>
                                    <p:anim calcmode="lin" valueType="num">
                                      <p:cBhvr>
                                        <p:cTn id="61"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2"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3"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4"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5"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6" dur="10">
                                          <p:stCondLst>
                                            <p:cond delay="244"/>
                                          </p:stCondLst>
                                        </p:cTn>
                                        <p:tgtEl>
                                          <p:spTgt spid="8"/>
                                        </p:tgtEl>
                                      </p:cBhvr>
                                      <p:to x="100000" y="60000"/>
                                    </p:animScale>
                                    <p:animScale>
                                      <p:cBhvr>
                                        <p:cTn id="67" dur="62" decel="50000">
                                          <p:stCondLst>
                                            <p:cond delay="254"/>
                                          </p:stCondLst>
                                        </p:cTn>
                                        <p:tgtEl>
                                          <p:spTgt spid="8"/>
                                        </p:tgtEl>
                                      </p:cBhvr>
                                      <p:to x="100000" y="100000"/>
                                    </p:animScale>
                                    <p:animScale>
                                      <p:cBhvr>
                                        <p:cTn id="68" dur="10">
                                          <p:stCondLst>
                                            <p:cond delay="492"/>
                                          </p:stCondLst>
                                        </p:cTn>
                                        <p:tgtEl>
                                          <p:spTgt spid="8"/>
                                        </p:tgtEl>
                                      </p:cBhvr>
                                      <p:to x="100000" y="80000"/>
                                    </p:animScale>
                                    <p:animScale>
                                      <p:cBhvr>
                                        <p:cTn id="69" dur="62" decel="50000">
                                          <p:stCondLst>
                                            <p:cond delay="502"/>
                                          </p:stCondLst>
                                        </p:cTn>
                                        <p:tgtEl>
                                          <p:spTgt spid="8"/>
                                        </p:tgtEl>
                                      </p:cBhvr>
                                      <p:to x="100000" y="100000"/>
                                    </p:animScale>
                                    <p:animScale>
                                      <p:cBhvr>
                                        <p:cTn id="70" dur="10">
                                          <p:stCondLst>
                                            <p:cond delay="616"/>
                                          </p:stCondLst>
                                        </p:cTn>
                                        <p:tgtEl>
                                          <p:spTgt spid="8"/>
                                        </p:tgtEl>
                                      </p:cBhvr>
                                      <p:to x="100000" y="90000"/>
                                    </p:animScale>
                                    <p:animScale>
                                      <p:cBhvr>
                                        <p:cTn id="71" dur="62" decel="50000">
                                          <p:stCondLst>
                                            <p:cond delay="625"/>
                                          </p:stCondLst>
                                        </p:cTn>
                                        <p:tgtEl>
                                          <p:spTgt spid="8"/>
                                        </p:tgtEl>
                                      </p:cBhvr>
                                      <p:to x="100000" y="100000"/>
                                    </p:animScale>
                                    <p:animScale>
                                      <p:cBhvr>
                                        <p:cTn id="72" dur="10">
                                          <p:stCondLst>
                                            <p:cond delay="678"/>
                                          </p:stCondLst>
                                        </p:cTn>
                                        <p:tgtEl>
                                          <p:spTgt spid="8"/>
                                        </p:tgtEl>
                                      </p:cBhvr>
                                      <p:to x="100000" y="95000"/>
                                    </p:animScale>
                                    <p:animScale>
                                      <p:cBhvr>
                                        <p:cTn id="73" dur="62" decel="50000">
                                          <p:stCondLst>
                                            <p:cond delay="688"/>
                                          </p:stCondLst>
                                        </p:cTn>
                                        <p:tgtEl>
                                          <p:spTgt spid="8"/>
                                        </p:tgtEl>
                                      </p:cBhvr>
                                      <p:to x="100000" y="100000"/>
                                    </p:animScale>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0422731"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Calibri" panose="020F0502020204030204" pitchFamily="34" charset="0"/>
              </a:rPr>
              <a:t>JESAJA: DE MESSIAANSE PROFEET</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0" y="667047"/>
            <a:ext cx="9847993" cy="646331"/>
          </a:xfrm>
          <a:prstGeom prst="rect">
            <a:avLst/>
          </a:prstGeom>
          <a:noFill/>
        </p:spPr>
        <p:txBody>
          <a:bodyPr wrap="square">
            <a:spAutoFit/>
          </a:bodyPr>
          <a:lstStyle/>
          <a:p>
            <a:pPr algn="ctr"/>
            <a:r>
              <a:rPr lang="nl-NL"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“Wij allen, als schapen, zijn afgedwaald, ieder van ons is zijn eigen weg ingegaan; en de Heer heeft hem de ongerechtigheid van ons allen opgelegd.”</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Jesaja 53:6</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rtlCol="0">
            <a:spAutoFit/>
          </a:bodyPr>
          <a:lstStyle/>
          <a:p>
            <a:pPr>
              <a:spcBef>
                <a:spcPts val="600"/>
              </a:spcBef>
            </a:pPr>
            <a:r>
              <a:rPr lang="nl-NL" sz="2000" b="1" dirty="0">
                <a:latin typeface="Calibri" panose="020F0502020204030204" pitchFamily="34" charset="0"/>
              </a:rPr>
              <a:t>Jesaja werd geroepen om het volk te vragen hun zonde te erkennen en Gods vergeving te aanvaarden (Jesaja 1:18).</a:t>
            </a:r>
            <a:endParaRPr lang="en-US" sz="2000" b="1" noProof="0" dirty="0">
              <a:latin typeface="Calibri" panose="020F0502020204030204" pitchFamily="34" charset="0"/>
            </a:endParaRP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spAutoFit/>
          </a:bodyPr>
          <a:lstStyle/>
          <a:p>
            <a:pPr>
              <a:spcBef>
                <a:spcPts val="600"/>
              </a:spcBef>
            </a:pPr>
            <a:r>
              <a:rPr lang="nl-NL" sz="2000" b="1" dirty="0">
                <a:latin typeface="Calibri" panose="020F0502020204030204" pitchFamily="34" charset="0"/>
              </a:rPr>
              <a:t>Toen koning </a:t>
            </a:r>
            <a:r>
              <a:rPr lang="nl-NL" sz="2000" b="1" dirty="0" err="1">
                <a:latin typeface="Calibri" panose="020F0502020204030204" pitchFamily="34" charset="0"/>
              </a:rPr>
              <a:t>Uzia</a:t>
            </a:r>
            <a:r>
              <a:rPr lang="nl-NL" sz="2000" b="1" dirty="0">
                <a:latin typeface="Calibri" panose="020F0502020204030204" pitchFamily="34" charset="0"/>
              </a:rPr>
              <a:t> stierf, kreeg Jesaja een indrukwekkend visioen dat hij zich tijdens zijn bediening zou herinneren: God was in zijn heilige tempel en, terwijl de deurposten trilden, beefde het hart van de profeet door zijn eigen onwaardigheid (Jesaja 6:1-5).</a:t>
            </a:r>
            <a:endParaRPr lang="en-US" sz="2000" b="1" noProof="0" dirty="0">
              <a:latin typeface="Calibri" panose="020F0502020204030204" pitchFamily="34" charset="0"/>
            </a:endParaRP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spcBef>
                <a:spcPts val="600"/>
              </a:spcBef>
            </a:pPr>
            <a:r>
              <a:rPr lang="nl-NL" sz="2000" b="1" dirty="0">
                <a:latin typeface="Calibri" panose="020F0502020204030204" pitchFamily="34" charset="0"/>
              </a:rPr>
              <a:t>Niet verrassend wordt het boek Jesaja "het </a:t>
            </a:r>
            <a:r>
              <a:rPr lang="nl-NL" sz="2000" b="1" dirty="0" err="1">
                <a:latin typeface="Calibri" panose="020F0502020204030204" pitchFamily="34" charset="0"/>
              </a:rPr>
              <a:t>proto</a:t>
            </a:r>
            <a:r>
              <a:rPr lang="nl-NL" sz="2000" b="1" dirty="0">
                <a:latin typeface="Calibri" panose="020F0502020204030204" pitchFamily="34" charset="0"/>
              </a:rPr>
              <a:t>-evangelie" genoemd (dat wil zeggen, het Evangelie vóór het Evangelie).</a:t>
            </a:r>
            <a:endParaRPr lang="en-US" sz="2000" b="1" noProof="0" dirty="0">
              <a:latin typeface="Calibri" panose="020F0502020204030204" pitchFamily="34" charset="0"/>
            </a:endParaRP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pPr>
            <a:r>
              <a:rPr lang="nl-NL" sz="2000" b="1" dirty="0">
                <a:latin typeface="Calibri" panose="020F0502020204030204" pitchFamily="34" charset="0"/>
              </a:rPr>
              <a:t>Zijn lange bediening omvatte niet alleen de roeping tot bekering, maar hij verkondigde vooral het werk van Jezus, de Messias.</a:t>
            </a:r>
            <a:endParaRPr lang="en-US" sz="2000" b="1" noProof="0" dirty="0">
              <a:latin typeface="Calibri" panose="020F0502020204030204" pitchFamily="34" charset="0"/>
            </a:endParaRP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Nadat hij vergeven was, kon hij zonder angst Gods boodschap verkondigen: "Hier ben ik, zend mij" (Jesaja 6:6-8).</a:t>
            </a:r>
            <a:endParaRPr lang="en-US" sz="2000" b="1" noProof="0" dirty="0">
              <a:solidFill>
                <a:prstClr val="black"/>
              </a:solidFill>
              <a:latin typeface="Calibri" panose="020F0502020204030204" pitchFamily="34" charset="0"/>
            </a:endParaRPr>
          </a:p>
        </p:txBody>
      </p:sp>
      <p:sp>
        <p:nvSpPr>
          <p:cNvPr id="2" name="Tekstvak 1">
            <a:extLst>
              <a:ext uri="{FF2B5EF4-FFF2-40B4-BE49-F238E27FC236}">
                <a16:creationId xmlns:a16="http://schemas.microsoft.com/office/drawing/2014/main" id="{DF54E347-91F3-8AF2-3534-24A3D61A4B85}"/>
              </a:ext>
            </a:extLst>
          </p:cNvPr>
          <p:cNvSpPr txBox="1"/>
          <p:nvPr/>
        </p:nvSpPr>
        <p:spPr>
          <a:xfrm>
            <a:off x="10639294" y="234345"/>
            <a:ext cx="1287194" cy="300749"/>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w="28575">
            <a:noFill/>
          </a:ln>
          <a:effectLst>
            <a:softEdge rad="0"/>
          </a:effectLst>
          <a:scene3d>
            <a:camera prst="orthographicFront"/>
            <a:lightRig rig="threePt" dir="t"/>
          </a:scene3d>
          <a:sp3d>
            <a:bevelT/>
          </a:sp3d>
        </p:spPr>
        <p:txBody>
          <a:bodyPr wrap="square" lIns="108000" tIns="18000" rIns="108000" bIns="36000" rtlCol="0">
            <a:spAutoFit/>
          </a:bodyPr>
          <a:lstStyle/>
          <a:p>
            <a:pPr algn="ctr">
              <a:defRPr/>
            </a:pPr>
            <a:r>
              <a:rPr lang="nl-NL" sz="1600" b="1" kern="0" dirty="0">
                <a:solidFill>
                  <a:srgbClr val="29258A"/>
                </a:solidFill>
                <a:latin typeface="Comic Sans MS" panose="030F0702030302020204" pitchFamily="66" charset="0"/>
              </a:rPr>
              <a:t>dinsdag </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2"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32"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amond(out)">
                                      <p:cBhvr>
                                        <p:cTn id="38" dur="750"/>
                                        <p:tgtEl>
                                          <p:spTgt spid="12"/>
                                        </p:tgtEl>
                                      </p:cBhvr>
                                    </p:animEffect>
                                  </p:childTnLst>
                                </p:cTn>
                              </p:par>
                            </p:childTnLst>
                          </p:cTn>
                        </p:par>
                        <p:par>
                          <p:cTn id="39" fill="hold">
                            <p:stCondLst>
                              <p:cond delay="75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strips(downRight)">
                                      <p:cBhvr>
                                        <p:cTn id="47" dur="500"/>
                                        <p:tgtEl>
                                          <p:spTgt spid="6"/>
                                        </p:tgtEl>
                                      </p:cBhvr>
                                    </p:animEffect>
                                  </p:childTnLst>
                                </p:cTn>
                              </p:par>
                            </p:childTnLst>
                          </p:cTn>
                        </p:par>
                        <p:par>
                          <p:cTn id="48" fill="hold">
                            <p:stCondLst>
                              <p:cond delay="500"/>
                            </p:stCondLst>
                            <p:childTnLst>
                              <p:par>
                                <p:cTn id="49" presetID="18" presetClass="entr" presetSubtype="3"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strips(upRight)">
                                      <p:cBhvr>
                                        <p:cTn id="51" dur="500"/>
                                        <p:tgtEl>
                                          <p:spTgt spid="8"/>
                                        </p:tgtEl>
                                      </p:cBhvr>
                                    </p:animEffect>
                                  </p:childTnLst>
                                </p:cTn>
                              </p:par>
                            </p:childTnLst>
                          </p:cTn>
                        </p:par>
                        <p:par>
                          <p:cTn id="52" fill="hold">
                            <p:stCondLst>
                              <p:cond delay="1000"/>
                            </p:stCondLst>
                            <p:childTnLst>
                              <p:par>
                                <p:cTn id="53" presetID="2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5" fill="hold"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randombar(vertical)">
                                      <p:cBhvr>
                                        <p:cTn id="60" dur="500"/>
                                        <p:tgtEl>
                                          <p:spTgt spid="14"/>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900" decel="100000" fill="hold"/>
                                        <p:tgtEl>
                                          <p:spTgt spid="18"/>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5">
              <a:duotone>
                <a:schemeClr val="accent3">
                  <a:shade val="45000"/>
                  <a:satMod val="135000"/>
                </a:schemeClr>
                <a:prstClr val="white"/>
              </a:duotone>
              <a:extLst>
                <a:ext uri="{BEBA8EAE-BF5A-486C-A8C5-ECC9F3942E4B}">
                  <a14:imgProps xmlns:a14="http://schemas.microsoft.com/office/drawing/2010/main">
                    <a14:imgLayer r:embed="rId6">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15588"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Calibri" panose="020F0502020204030204" pitchFamily="34" charset="0"/>
              </a:rPr>
              <a:t>JESAJA: DE MESSIAANSE PROFEET</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1" y="630942"/>
            <a:ext cx="9879805" cy="646331"/>
          </a:xfrm>
          <a:prstGeom prst="rect">
            <a:avLst/>
          </a:prstGeom>
          <a:noFill/>
        </p:spPr>
        <p:txBody>
          <a:bodyPr wrap="square">
            <a:spAutoFit/>
          </a:bodyPr>
          <a:lstStyle/>
          <a:p>
            <a:pPr algn="ct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nl-NL"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Wij allen, als schapen, zijn afgedwaald, ieder van ons is zijn eigen weg ingegaan; en de Heer heeft hem de ongerechtigheid van ons allen opgelegd</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Jesaja 53:6</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2231770180"/>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47484" y="1406991"/>
            <a:ext cx="6796241" cy="707886"/>
          </a:xfrm>
          <a:prstGeom prst="rect">
            <a:avLst/>
          </a:prstGeom>
          <a:noFill/>
        </p:spPr>
        <p:txBody>
          <a:bodyPr wrap="square" rtlCol="0">
            <a:spAutoFit/>
          </a:bodyPr>
          <a:lstStyle/>
          <a:p>
            <a:pPr algn="ctr">
              <a:spcBef>
                <a:spcPts val="600"/>
              </a:spcBef>
            </a:pPr>
            <a:r>
              <a:rPr lang="nl-NL" sz="2000" b="1" dirty="0">
                <a:latin typeface="Calibri" panose="020F0502020204030204" pitchFamily="34" charset="0"/>
              </a:rPr>
              <a:t>Hoofdstuk 53 van Jesaja bevat een gedetailleerde uitleg van het verlossingsplan dat Jezus uitvoerde:</a:t>
            </a:r>
            <a:endParaRPr lang="en-US" sz="2000" b="1" noProof="0" dirty="0">
              <a:latin typeface="Calibri" panose="020F0502020204030204" pitchFamily="34" charset="0"/>
            </a:endParaRP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 name="Tekstvak 1">
            <a:extLst>
              <a:ext uri="{FF2B5EF4-FFF2-40B4-BE49-F238E27FC236}">
                <a16:creationId xmlns:a16="http://schemas.microsoft.com/office/drawing/2014/main" id="{93DC0D0C-7705-B221-BCD8-E5E17C359BF9}"/>
              </a:ext>
            </a:extLst>
          </p:cNvPr>
          <p:cNvSpPr txBox="1"/>
          <p:nvPr/>
        </p:nvSpPr>
        <p:spPr>
          <a:xfrm>
            <a:off x="8117058" y="1610559"/>
            <a:ext cx="1287194" cy="300749"/>
          </a:xfrm>
          <a:prstGeom prst="rect">
            <a:avLst/>
          </a:prstGeom>
          <a:blipFill dpi="0" rotWithShape="1">
            <a:blip r:embed="rId13">
              <a:extLst>
                <a:ext uri="{28A0092B-C50C-407E-A947-70E740481C1C}">
                  <a14:useLocalDpi xmlns:a14="http://schemas.microsoft.com/office/drawing/2010/main" val="0"/>
                </a:ext>
              </a:extLst>
            </a:blip>
            <a:srcRect/>
            <a:stretch>
              <a:fillRect/>
            </a:stretch>
          </a:blipFill>
          <a:ln w="28575">
            <a:noFill/>
          </a:ln>
          <a:effectLst>
            <a:softEdge rad="0"/>
          </a:effectLst>
          <a:scene3d>
            <a:camera prst="orthographicFront"/>
            <a:lightRig rig="threePt" dir="t"/>
          </a:scene3d>
          <a:sp3d>
            <a:bevelT/>
          </a:sp3d>
        </p:spPr>
        <p:txBody>
          <a:bodyPr wrap="square" lIns="108000" tIns="18000" rIns="108000" bIns="36000" rtlCol="0">
            <a:spAutoFit/>
          </a:bodyPr>
          <a:lstStyle/>
          <a:p>
            <a:pPr algn="ctr">
              <a:defRPr/>
            </a:pPr>
            <a:r>
              <a:rPr lang="nl-NL" sz="1600" b="1" kern="0" dirty="0">
                <a:solidFill>
                  <a:srgbClr val="29258A"/>
                </a:solidFill>
                <a:latin typeface="Comic Sans MS" panose="030F0702030302020204" pitchFamily="66" charset="0"/>
              </a:rPr>
              <a:t>dinsdag </a:t>
            </a:r>
          </a:p>
        </p:txBody>
      </p:sp>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528" fill="hold" grpId="0" nodeType="clickEffect">
                                  <p:stCondLst>
                                    <p:cond delay="0"/>
                                  </p:stCondLst>
                                  <p:childTnLst>
                                    <p:set>
                                      <p:cBhvr>
                                        <p:cTn id="29"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30"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31"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32" dur="500"/>
                                        <p:tgtEl>
                                          <p:spTgt spid="13">
                                            <p:graphicEl>
                                              <a:dgm id="{F6438344-8F0F-4DC4-B75E-CF562DB342BA}"/>
                                            </p:graphicEl>
                                          </p:spTgt>
                                        </p:tgtEl>
                                      </p:cBhvr>
                                    </p:animEffect>
                                    <p:anim calcmode="lin" valueType="num">
                                      <p:cBhvr>
                                        <p:cTn id="33"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4"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0"/>
                                  </p:stCondLst>
                                  <p:childTnLst>
                                    <p:set>
                                      <p:cBhvr>
                                        <p:cTn id="36"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7"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8"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9" dur="500"/>
                                        <p:tgtEl>
                                          <p:spTgt spid="13">
                                            <p:graphicEl>
                                              <a:dgm id="{900C7FC6-8112-41E9-9028-5FA0098927D2}"/>
                                            </p:graphicEl>
                                          </p:spTgt>
                                        </p:tgtEl>
                                      </p:cBhvr>
                                    </p:animEffect>
                                    <p:anim calcmode="lin" valueType="num">
                                      <p:cBhvr>
                                        <p:cTn id="40"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41"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grpId="0" nodeType="clickEffect">
                                  <p:stCondLst>
                                    <p:cond delay="0"/>
                                  </p:stCondLst>
                                  <p:childTnLst>
                                    <p:set>
                                      <p:cBhvr>
                                        <p:cTn id="45"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6"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7"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8" dur="500"/>
                                        <p:tgtEl>
                                          <p:spTgt spid="13">
                                            <p:graphicEl>
                                              <a:dgm id="{7DF17FC3-A427-416A-9371-0A0113350C66}"/>
                                            </p:graphicEl>
                                          </p:spTgt>
                                        </p:tgtEl>
                                      </p:cBhvr>
                                    </p:animEffect>
                                    <p:anim calcmode="lin" valueType="num">
                                      <p:cBhvr>
                                        <p:cTn id="49"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50"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0"/>
                                  </p:stCondLst>
                                  <p:childTnLst>
                                    <p:set>
                                      <p:cBhvr>
                                        <p:cTn id="52"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53"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4"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5" dur="500"/>
                                        <p:tgtEl>
                                          <p:spTgt spid="13">
                                            <p:graphicEl>
                                              <a:dgm id="{D4FF5664-0623-4096-9F26-41F8EF382369}"/>
                                            </p:graphicEl>
                                          </p:spTgt>
                                        </p:tgtEl>
                                      </p:cBhvr>
                                    </p:animEffect>
                                    <p:anim calcmode="lin" valueType="num">
                                      <p:cBhvr>
                                        <p:cTn id="56"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7"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3" presetClass="entr" presetSubtype="528" fill="hold" grpId="0" nodeType="clickEffect">
                                  <p:stCondLst>
                                    <p:cond delay="0"/>
                                  </p:stCondLst>
                                  <p:childTnLst>
                                    <p:set>
                                      <p:cBhvr>
                                        <p:cTn id="61"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62"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63"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4" dur="500"/>
                                        <p:tgtEl>
                                          <p:spTgt spid="13">
                                            <p:graphicEl>
                                              <a:dgm id="{24448896-CA1D-4883-BE3F-84CB5DDCC757}"/>
                                            </p:graphicEl>
                                          </p:spTgt>
                                        </p:tgtEl>
                                      </p:cBhvr>
                                    </p:animEffect>
                                    <p:anim calcmode="lin" valueType="num">
                                      <p:cBhvr>
                                        <p:cTn id="65"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6"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7" presetID="53" presetClass="entr" presetSubtype="528" fill="hold" grpId="0" nodeType="withEffect">
                                  <p:stCondLst>
                                    <p:cond delay="0"/>
                                  </p:stCondLst>
                                  <p:childTnLst>
                                    <p:set>
                                      <p:cBhvr>
                                        <p:cTn id="68"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9"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70"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71" dur="500"/>
                                        <p:tgtEl>
                                          <p:spTgt spid="13">
                                            <p:graphicEl>
                                              <a:dgm id="{D0C04B62-7486-41F9-B79B-C48B34E31EE6}"/>
                                            </p:graphicEl>
                                          </p:spTgt>
                                        </p:tgtEl>
                                      </p:cBhvr>
                                    </p:animEffect>
                                    <p:anim calcmode="lin" valueType="num">
                                      <p:cBhvr>
                                        <p:cTn id="72"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73"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53" presetClass="entr" presetSubtype="528" fill="hold" grpId="0" nodeType="clickEffect">
                                  <p:stCondLst>
                                    <p:cond delay="0"/>
                                  </p:stCondLst>
                                  <p:childTnLst>
                                    <p:set>
                                      <p:cBhvr>
                                        <p:cTn id="77"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8"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9"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80" dur="500"/>
                                        <p:tgtEl>
                                          <p:spTgt spid="13">
                                            <p:graphicEl>
                                              <a:dgm id="{5BA0408C-669B-45DF-995D-F2F35FC9DD3D}"/>
                                            </p:graphicEl>
                                          </p:spTgt>
                                        </p:tgtEl>
                                      </p:cBhvr>
                                    </p:animEffect>
                                    <p:anim calcmode="lin" valueType="num">
                                      <p:cBhvr>
                                        <p:cTn id="81"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82"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0"/>
                                  </p:stCondLst>
                                  <p:childTnLst>
                                    <p:set>
                                      <p:cBhvr>
                                        <p:cTn id="84"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5"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6"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7" dur="500"/>
                                        <p:tgtEl>
                                          <p:spTgt spid="13">
                                            <p:graphicEl>
                                              <a:dgm id="{F328A671-F538-4EAD-88EA-C1B65401CB01}"/>
                                            </p:graphicEl>
                                          </p:spTgt>
                                        </p:tgtEl>
                                      </p:cBhvr>
                                    </p:animEffect>
                                    <p:anim calcmode="lin" valueType="num">
                                      <p:cBhvr>
                                        <p:cTn id="88"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9"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528" fill="hold" grpId="0" nodeType="clickEffect">
                                  <p:stCondLst>
                                    <p:cond delay="0"/>
                                  </p:stCondLst>
                                  <p:childTnLst>
                                    <p:set>
                                      <p:cBhvr>
                                        <p:cTn id="93"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4"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5"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6" dur="500"/>
                                        <p:tgtEl>
                                          <p:spTgt spid="13">
                                            <p:graphicEl>
                                              <a:dgm id="{AE878031-4BBF-4EF4-9556-33969B6A0D0E}"/>
                                            </p:graphicEl>
                                          </p:spTgt>
                                        </p:tgtEl>
                                      </p:cBhvr>
                                    </p:animEffect>
                                    <p:anim calcmode="lin" valueType="num">
                                      <p:cBhvr>
                                        <p:cTn id="97"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8"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9" presetID="53" presetClass="entr" presetSubtype="528" fill="hold" grpId="0" nodeType="withEffect">
                                  <p:stCondLst>
                                    <p:cond delay="0"/>
                                  </p:stCondLst>
                                  <p:childTnLst>
                                    <p:set>
                                      <p:cBhvr>
                                        <p:cTn id="100"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101"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102"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103" dur="500"/>
                                        <p:tgtEl>
                                          <p:spTgt spid="13">
                                            <p:graphicEl>
                                              <a:dgm id="{EDF251BE-D7CD-436E-B59C-0606C669B925}"/>
                                            </p:graphicEl>
                                          </p:spTgt>
                                        </p:tgtEl>
                                      </p:cBhvr>
                                    </p:animEffect>
                                    <p:anim calcmode="lin" valueType="num">
                                      <p:cBhvr>
                                        <p:cTn id="104"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5"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53" presetClass="entr" presetSubtype="528" fill="hold" grpId="0" nodeType="clickEffect">
                                  <p:stCondLst>
                                    <p:cond delay="0"/>
                                  </p:stCondLst>
                                  <p:childTnLst>
                                    <p:set>
                                      <p:cBhvr>
                                        <p:cTn id="109"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10"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11"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12" dur="500"/>
                                        <p:tgtEl>
                                          <p:spTgt spid="13">
                                            <p:graphicEl>
                                              <a:dgm id="{A3375F40-8DD6-4373-81D7-EE4B422B8BEF}"/>
                                            </p:graphicEl>
                                          </p:spTgt>
                                        </p:tgtEl>
                                      </p:cBhvr>
                                    </p:animEffect>
                                    <p:anim calcmode="lin" valueType="num">
                                      <p:cBhvr>
                                        <p:cTn id="113"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4"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5" presetID="53" presetClass="entr" presetSubtype="528" fill="hold" grpId="0" nodeType="withEffect">
                                  <p:stCondLst>
                                    <p:cond delay="0"/>
                                  </p:stCondLst>
                                  <p:childTnLst>
                                    <p:set>
                                      <p:cBhvr>
                                        <p:cTn id="116"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7"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8"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9" dur="500"/>
                                        <p:tgtEl>
                                          <p:spTgt spid="13">
                                            <p:graphicEl>
                                              <a:dgm id="{05B072B4-7394-49EE-880D-7A0C05073BAC}"/>
                                            </p:graphicEl>
                                          </p:spTgt>
                                        </p:tgtEl>
                                      </p:cBhvr>
                                    </p:animEffect>
                                    <p:anim calcmode="lin" valueType="num">
                                      <p:cBhvr>
                                        <p:cTn id="120"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21"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53" presetClass="entr" presetSubtype="528" fill="hold" grpId="0" nodeType="clickEffect">
                                  <p:stCondLst>
                                    <p:cond delay="0"/>
                                  </p:stCondLst>
                                  <p:childTnLst>
                                    <p:set>
                                      <p:cBhvr>
                                        <p:cTn id="125"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6"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7"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8" dur="500"/>
                                        <p:tgtEl>
                                          <p:spTgt spid="13">
                                            <p:graphicEl>
                                              <a:dgm id="{5237D0B7-7F65-4461-9797-CB2C5C38E1A5}"/>
                                            </p:graphicEl>
                                          </p:spTgt>
                                        </p:tgtEl>
                                      </p:cBhvr>
                                    </p:animEffect>
                                    <p:anim calcmode="lin" valueType="num">
                                      <p:cBhvr>
                                        <p:cTn id="129"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30"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31" presetID="53" presetClass="entr" presetSubtype="528" fill="hold" grpId="0" nodeType="withEffect">
                                  <p:stCondLst>
                                    <p:cond delay="0"/>
                                  </p:stCondLst>
                                  <p:childTnLst>
                                    <p:set>
                                      <p:cBhvr>
                                        <p:cTn id="132"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33"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4"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5" dur="500"/>
                                        <p:tgtEl>
                                          <p:spTgt spid="13">
                                            <p:graphicEl>
                                              <a:dgm id="{46E0D814-1770-4727-9EF9-9B6BC6CB9647}"/>
                                            </p:graphicEl>
                                          </p:spTgt>
                                        </p:tgtEl>
                                      </p:cBhvr>
                                    </p:animEffect>
                                    <p:anim calcmode="lin" valueType="num">
                                      <p:cBhvr>
                                        <p:cTn id="136"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7"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53" presetClass="entr" presetSubtype="528" fill="hold" grpId="0" nodeType="clickEffect">
                                  <p:stCondLst>
                                    <p:cond delay="0"/>
                                  </p:stCondLst>
                                  <p:childTnLst>
                                    <p:set>
                                      <p:cBhvr>
                                        <p:cTn id="141"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42"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43"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4" dur="500"/>
                                        <p:tgtEl>
                                          <p:spTgt spid="13">
                                            <p:graphicEl>
                                              <a:dgm id="{12656DD7-776A-4FBB-B7F0-7C60A02F2F49}"/>
                                            </p:graphicEl>
                                          </p:spTgt>
                                        </p:tgtEl>
                                      </p:cBhvr>
                                    </p:animEffect>
                                    <p:anim calcmode="lin" valueType="num">
                                      <p:cBhvr>
                                        <p:cTn id="145"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6"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7" presetID="53" presetClass="entr" presetSubtype="528" fill="hold" grpId="0" nodeType="withEffect">
                                  <p:stCondLst>
                                    <p:cond delay="0"/>
                                  </p:stCondLst>
                                  <p:childTnLst>
                                    <p:set>
                                      <p:cBhvr>
                                        <p:cTn id="148"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9"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50"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51" dur="500"/>
                                        <p:tgtEl>
                                          <p:spTgt spid="13">
                                            <p:graphicEl>
                                              <a:dgm id="{0BF2E09E-5358-4A27-9A8E-579579F6657C}"/>
                                            </p:graphicEl>
                                          </p:spTgt>
                                        </p:tgtEl>
                                      </p:cBhvr>
                                    </p:animEffect>
                                    <p:anim calcmode="lin" valueType="num">
                                      <p:cBhvr>
                                        <p:cTn id="152"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53"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53" presetClass="entr" presetSubtype="528" fill="hold" grpId="0" nodeType="clickEffect">
                                  <p:stCondLst>
                                    <p:cond delay="0"/>
                                  </p:stCondLst>
                                  <p:childTnLst>
                                    <p:set>
                                      <p:cBhvr>
                                        <p:cTn id="157"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8"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9"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60" dur="500"/>
                                        <p:tgtEl>
                                          <p:spTgt spid="13">
                                            <p:graphicEl>
                                              <a:dgm id="{5B87B8EE-EC59-410A-BC31-2F01366AE4A7}"/>
                                            </p:graphicEl>
                                          </p:spTgt>
                                        </p:tgtEl>
                                      </p:cBhvr>
                                    </p:animEffect>
                                    <p:anim calcmode="lin" valueType="num">
                                      <p:cBhvr>
                                        <p:cTn id="161"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62"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63" presetID="53" presetClass="entr" presetSubtype="528" fill="hold" grpId="0" nodeType="withEffect">
                                  <p:stCondLst>
                                    <p:cond delay="0"/>
                                  </p:stCondLst>
                                  <p:childTnLst>
                                    <p:set>
                                      <p:cBhvr>
                                        <p:cTn id="164"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5"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6"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7" dur="500"/>
                                        <p:tgtEl>
                                          <p:spTgt spid="13">
                                            <p:graphicEl>
                                              <a:dgm id="{8BACC5E0-2473-4196-928F-E4A3074963F0}"/>
                                            </p:graphicEl>
                                          </p:spTgt>
                                        </p:tgtEl>
                                      </p:cBhvr>
                                    </p:animEffect>
                                    <p:anim calcmode="lin" valueType="num">
                                      <p:cBhvr>
                                        <p:cTn id="168"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9"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53" presetClass="entr" presetSubtype="528" fill="hold" grpId="0" nodeType="clickEffect">
                                  <p:stCondLst>
                                    <p:cond delay="0"/>
                                  </p:stCondLst>
                                  <p:childTnLst>
                                    <p:set>
                                      <p:cBhvr>
                                        <p:cTn id="173"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4"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5"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6" dur="500"/>
                                        <p:tgtEl>
                                          <p:spTgt spid="13">
                                            <p:graphicEl>
                                              <a:dgm id="{221F4DF1-C4D6-463F-A71F-CFB4A107A606}"/>
                                            </p:graphicEl>
                                          </p:spTgt>
                                        </p:tgtEl>
                                      </p:cBhvr>
                                    </p:animEffect>
                                    <p:anim calcmode="lin" valueType="num">
                                      <p:cBhvr>
                                        <p:cTn id="177"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8"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9" presetID="53" presetClass="entr" presetSubtype="528" fill="hold" grpId="0" nodeType="withEffect">
                                  <p:stCondLst>
                                    <p:cond delay="0"/>
                                  </p:stCondLst>
                                  <p:childTnLst>
                                    <p:set>
                                      <p:cBhvr>
                                        <p:cTn id="180"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81"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82"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83" dur="500"/>
                                        <p:tgtEl>
                                          <p:spTgt spid="13">
                                            <p:graphicEl>
                                              <a:dgm id="{5DA6CDA0-395F-491F-ABB7-6ED4F5BF27E4}"/>
                                            </p:graphicEl>
                                          </p:spTgt>
                                        </p:tgtEl>
                                      </p:cBhvr>
                                    </p:animEffect>
                                    <p:anim calcmode="lin" valueType="num">
                                      <p:cBhvr>
                                        <p:cTn id="184"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5"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6" fill="hold">
                      <p:stCondLst>
                        <p:cond delay="indefinite"/>
                      </p:stCondLst>
                      <p:childTnLst>
                        <p:par>
                          <p:cTn id="187" fill="hold">
                            <p:stCondLst>
                              <p:cond delay="0"/>
                            </p:stCondLst>
                            <p:childTnLst>
                              <p:par>
                                <p:cTn id="188" presetID="53" presetClass="entr" presetSubtype="528" fill="hold" grpId="0" nodeType="clickEffect">
                                  <p:stCondLst>
                                    <p:cond delay="0"/>
                                  </p:stCondLst>
                                  <p:childTnLst>
                                    <p:set>
                                      <p:cBhvr>
                                        <p:cTn id="189"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90"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91"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92" dur="500"/>
                                        <p:tgtEl>
                                          <p:spTgt spid="13">
                                            <p:graphicEl>
                                              <a:dgm id="{CD8BC6EB-CBE6-4AFE-872D-39830C0A1935}"/>
                                            </p:graphicEl>
                                          </p:spTgt>
                                        </p:tgtEl>
                                      </p:cBhvr>
                                    </p:animEffect>
                                    <p:anim calcmode="lin" valueType="num">
                                      <p:cBhvr>
                                        <p:cTn id="193"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4"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5" presetID="53" presetClass="entr" presetSubtype="528" fill="hold" grpId="0" nodeType="withEffect">
                                  <p:stCondLst>
                                    <p:cond delay="0"/>
                                  </p:stCondLst>
                                  <p:childTnLst>
                                    <p:set>
                                      <p:cBhvr>
                                        <p:cTn id="196"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7"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8"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9" dur="500"/>
                                        <p:tgtEl>
                                          <p:spTgt spid="13">
                                            <p:graphicEl>
                                              <a:dgm id="{158A3A02-EB17-4596-B68B-7CAFDB9A99E5}"/>
                                            </p:graphicEl>
                                          </p:spTgt>
                                        </p:tgtEl>
                                      </p:cBhvr>
                                    </p:animEffect>
                                    <p:anim calcmode="lin" valueType="num">
                                      <p:cBhvr>
                                        <p:cTn id="200"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201"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53" presetClass="entr" presetSubtype="528" fill="hold" grpId="0" nodeType="clickEffect">
                                  <p:stCondLst>
                                    <p:cond delay="0"/>
                                  </p:stCondLst>
                                  <p:childTnLst>
                                    <p:set>
                                      <p:cBhvr>
                                        <p:cTn id="205"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6"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7"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8" dur="500"/>
                                        <p:tgtEl>
                                          <p:spTgt spid="13">
                                            <p:graphicEl>
                                              <a:dgm id="{A6C372CA-8BFD-4004-8FB0-0CAC06FFF0DA}"/>
                                            </p:graphicEl>
                                          </p:spTgt>
                                        </p:tgtEl>
                                      </p:cBhvr>
                                    </p:animEffect>
                                    <p:anim calcmode="lin" valueType="num">
                                      <p:cBhvr>
                                        <p:cTn id="209"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10"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11" presetID="53" presetClass="entr" presetSubtype="528" fill="hold" grpId="0" nodeType="withEffect">
                                  <p:stCondLst>
                                    <p:cond delay="0"/>
                                  </p:stCondLst>
                                  <p:childTnLst>
                                    <p:set>
                                      <p:cBhvr>
                                        <p:cTn id="212"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13"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4"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5" dur="500"/>
                                        <p:tgtEl>
                                          <p:spTgt spid="13">
                                            <p:graphicEl>
                                              <a:dgm id="{E0BCFF9E-D978-42AC-9151-B4B106A83126}"/>
                                            </p:graphicEl>
                                          </p:spTgt>
                                        </p:tgtEl>
                                      </p:cBhvr>
                                    </p:animEffect>
                                    <p:anim calcmode="lin" valueType="num">
                                      <p:cBhvr>
                                        <p:cTn id="216"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7"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0079831" cy="769441"/>
          </a:xfrm>
          <a:prstGeom prst="rect">
            <a:avLst/>
          </a:prstGeom>
          <a:noFill/>
        </p:spPr>
        <p:txBody>
          <a:bodyPr wrap="square">
            <a:spAutoFit/>
          </a:bodyPr>
          <a:lstStyle/>
          <a:p>
            <a:pPr algn="ctr"/>
            <a:r>
              <a:rPr lang="nl-NL"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latin typeface="Calibri" panose="020F0502020204030204" pitchFamily="34" charset="0"/>
              </a:rPr>
              <a:t>DANIEL: DE PROFEET VAN DE TOEKOMST</a:t>
            </a:r>
            <a:endParaRPr lang="en-US"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2247435" y="550366"/>
            <a:ext cx="9944563"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6">
                    <a:lumMod val="75000"/>
                  </a:schemeClr>
                </a:solidFill>
                <a:latin typeface="Comic Sans MS" panose="030F0702030302020204" pitchFamily="66" charset="0"/>
              </a:rPr>
              <a:t>“</a:t>
            </a:r>
            <a:r>
              <a:rPr lang="nl-NL" b="1" dirty="0">
                <a:solidFill>
                  <a:schemeClr val="accent6">
                    <a:lumMod val="75000"/>
                  </a:schemeClr>
                </a:solidFill>
                <a:latin typeface="Comic Sans MS" panose="030F0702030302020204" pitchFamily="66" charset="0"/>
              </a:rPr>
              <a:t>Maar er is een God in de hemel Die verborgenheden openbaart. Hij heeft koning Nebukadnezar laten weten wat er in later tijd gebeuren zal.</a:t>
            </a:r>
            <a:r>
              <a:rPr lang="en-US" b="1" noProof="0" dirty="0">
                <a:solidFill>
                  <a:schemeClr val="accent6">
                    <a:lumMod val="75000"/>
                  </a:schemeClr>
                </a:solidFill>
                <a:latin typeface="Comic Sans MS" panose="030F0702030302020204" pitchFamily="66" charset="0"/>
              </a:rPr>
              <a:t>” </a:t>
            </a:r>
            <a:r>
              <a:rPr lang="en-US" sz="1400" b="1" noProof="0" dirty="0">
                <a:solidFill>
                  <a:schemeClr val="accent6">
                    <a:lumMod val="75000"/>
                  </a:schemeClr>
                </a:solidFill>
                <a:latin typeface="Comic Sans MS" panose="030F0702030302020204" pitchFamily="66" charset="0"/>
              </a:rPr>
              <a:t>(Daniel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31325"/>
          </a:xfrm>
          <a:prstGeom prst="rect">
            <a:avLst/>
          </a:prstGeom>
          <a:noFill/>
        </p:spPr>
        <p:txBody>
          <a:bodyPr wrap="square" rtlCol="0">
            <a:spAutoFit/>
          </a:bodyPr>
          <a:lstStyle/>
          <a:p>
            <a:pPr>
              <a:spcBef>
                <a:spcPts val="600"/>
              </a:spcBef>
            </a:pPr>
            <a:r>
              <a:rPr lang="nl-NL" b="1" dirty="0">
                <a:latin typeface="Calibri" panose="020F0502020204030204" pitchFamily="34" charset="0"/>
              </a:rPr>
              <a:t>Vanaf het begin stond Daniël bekend om zijn trouw. Hij was trouw in zijn eten (Dan. 1:8); hij was trouw in het geven van eer aan God (Dan. 2:27-30); hij was trouw in het voorspellen van kwaad voor Nebukadnezar (Dan. 4:19); hij was trouw in het veroordelen van </a:t>
            </a:r>
            <a:r>
              <a:rPr lang="nl-NL" b="1" dirty="0" err="1">
                <a:latin typeface="Calibri" panose="020F0502020204030204" pitchFamily="34" charset="0"/>
              </a:rPr>
              <a:t>Belsazzars</a:t>
            </a:r>
            <a:r>
              <a:rPr lang="nl-NL" b="1" dirty="0">
                <a:latin typeface="Calibri" panose="020F0502020204030204" pitchFamily="34" charset="0"/>
              </a:rPr>
              <a:t> zonde (Dan. 5:22-23); hij was trouw in zijn gebedsleven (Dan. 6:10).</a:t>
            </a:r>
            <a:endParaRPr lang="en-US" b="1" noProof="0" dirty="0">
              <a:latin typeface="Calibri" panose="020F0502020204030204" pitchFamily="34" charset="0"/>
            </a:endParaRP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27439" y="1366801"/>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spAutoFit/>
          </a:bodyPr>
          <a:lstStyle/>
          <a:p>
            <a:pPr>
              <a:spcBef>
                <a:spcPts val="600"/>
              </a:spcBef>
            </a:pPr>
            <a:r>
              <a:rPr lang="nl-NL" b="1" dirty="0">
                <a:latin typeface="Calibri" panose="020F0502020204030204" pitchFamily="34" charset="0"/>
              </a:rPr>
              <a:t>Naast de boodschap die hij met zijn eigen leven uitdroeg, was hij geroepen om de opkomst en ondergang van de grote wereldrijken aan te kondigen: Babylon, Perzië, Griekenland, Rome en Europa (Dan. 2, 7-12).</a:t>
            </a:r>
            <a:endParaRPr lang="en-US" b="1" noProof="0" dirty="0">
              <a:latin typeface="Calibri" panose="020F0502020204030204" pitchFamily="34" charset="0"/>
            </a:endParaRP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spAutoFit/>
          </a:bodyPr>
          <a:lstStyle/>
          <a:p>
            <a:pPr>
              <a:spcBef>
                <a:spcPts val="600"/>
              </a:spcBef>
            </a:pPr>
            <a:r>
              <a:rPr lang="nl-NL" b="1" dirty="0">
                <a:latin typeface="Calibri" panose="020F0502020204030204" pitchFamily="34" charset="0"/>
              </a:rPr>
              <a:t>Verweven met de profetieën over deze rijken kondigde Daniël het Oordeel aan (Dan. 7:9-10) en het exacte tijdstip van de eerste komst van Jezus (Dan. 9:24-27). </a:t>
            </a:r>
            <a:endParaRPr lang="en-US" b="1" noProof="0" dirty="0">
              <a:latin typeface="Calibri" panose="020F0502020204030204" pitchFamily="34" charset="0"/>
            </a:endParaRP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730535" y="5782330"/>
            <a:ext cx="5732601" cy="923330"/>
          </a:xfrm>
          <a:prstGeom prst="rect">
            <a:avLst/>
          </a:prstGeom>
          <a:noFill/>
        </p:spPr>
        <p:txBody>
          <a:bodyPr wrap="square">
            <a:spAutoFit/>
          </a:bodyPr>
          <a:lstStyle/>
          <a:p>
            <a:pPr>
              <a:spcBef>
                <a:spcPts val="600"/>
              </a:spcBef>
            </a:pPr>
            <a:r>
              <a:rPr lang="nl-NL" b="1" dirty="0">
                <a:latin typeface="Calibri" panose="020F0502020204030204" pitchFamily="34" charset="0"/>
              </a:rPr>
              <a:t>Zijn profetieën helpen ons vandaag de dag de vervulling te verkondigen van het deel dat nog vervuld moet worden: de komst van het Koninkrijk Gods (Dan. 2:44; 7:27).</a:t>
            </a:r>
            <a:endParaRPr lang="en-US" b="1" noProof="0" dirty="0">
              <a:latin typeface="Calibri" panose="020F0502020204030204" pitchFamily="34" charset="0"/>
            </a:endParaRP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
        <p:nvSpPr>
          <p:cNvPr id="2" name="Tekstvak 1">
            <a:extLst>
              <a:ext uri="{FF2B5EF4-FFF2-40B4-BE49-F238E27FC236}">
                <a16:creationId xmlns:a16="http://schemas.microsoft.com/office/drawing/2014/main" id="{2B2D7BB4-63E5-3D3C-D51B-CE7532D42021}"/>
              </a:ext>
            </a:extLst>
          </p:cNvPr>
          <p:cNvSpPr txBox="1"/>
          <p:nvPr/>
        </p:nvSpPr>
        <p:spPr>
          <a:xfrm>
            <a:off x="142663" y="786582"/>
            <a:ext cx="1314727" cy="300749"/>
          </a:xfrm>
          <a:prstGeom prst="rect">
            <a:avLst/>
          </a:prstGeom>
          <a:noFill/>
          <a:ln w="28575">
            <a:solidFill>
              <a:srgbClr val="D91934"/>
            </a:solidFill>
          </a:ln>
          <a:effectLst>
            <a:glow rad="25400">
              <a:srgbClr val="FFFF00"/>
            </a:glow>
            <a:softEdge rad="0"/>
          </a:effectLst>
        </p:spPr>
        <p:txBody>
          <a:bodyPr wrap="square" lIns="108000" tIns="18000" rIns="108000" bIns="36000" rtlCol="0">
            <a:spAutoFit/>
          </a:bodyPr>
          <a:lstStyle/>
          <a:p>
            <a:pPr algn="ctr">
              <a:defRPr/>
            </a:pPr>
            <a:r>
              <a:rPr lang="nl-NL" sz="1600" b="1" kern="0" dirty="0">
                <a:solidFill>
                  <a:srgbClr val="29258A"/>
                </a:solidFill>
                <a:latin typeface="Comic Sans MS" panose="030F0702030302020204" pitchFamily="66" charset="0"/>
              </a:rPr>
              <a:t>woensdag </a:t>
            </a:r>
          </a:p>
        </p:txBody>
      </p:sp>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75"/>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750" fill="hold"/>
                                        <p:tgtEl>
                                          <p:spTgt spid="10"/>
                                        </p:tgtEl>
                                        <p:attrNameLst>
                                          <p:attrName>ppt_x</p:attrName>
                                        </p:attrNameLst>
                                      </p:cBhvr>
                                      <p:tavLst>
                                        <p:tav tm="0">
                                          <p:val>
                                            <p:strVal val="0-#ppt_w/2"/>
                                          </p:val>
                                        </p:tav>
                                        <p:tav tm="100000">
                                          <p:val>
                                            <p:strVal val="#ppt_x"/>
                                          </p:val>
                                        </p:tav>
                                      </p:tavLst>
                                    </p:anim>
                                    <p:anim calcmode="lin" valueType="num">
                                      <p:cBhvr additive="base">
                                        <p:cTn id="30" dur="75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750"/>
                            </p:stCondLst>
                            <p:childTnLst>
                              <p:par>
                                <p:cTn id="32" presetID="2" presetClass="entr" presetSubtype="8"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750" fill="hold"/>
                                        <p:tgtEl>
                                          <p:spTgt spid="12"/>
                                        </p:tgtEl>
                                        <p:attrNameLst>
                                          <p:attrName>ppt_x</p:attrName>
                                        </p:attrNameLst>
                                      </p:cBhvr>
                                      <p:tavLst>
                                        <p:tav tm="0">
                                          <p:val>
                                            <p:strVal val="0-#ppt_w/2"/>
                                          </p:val>
                                        </p:tav>
                                        <p:tav tm="100000">
                                          <p:val>
                                            <p:strVal val="#ppt_x"/>
                                          </p:val>
                                        </p:tav>
                                      </p:tavLst>
                                    </p:anim>
                                    <p:anim calcmode="lin" valueType="num">
                                      <p:cBhvr additive="base">
                                        <p:cTn id="35" dur="75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2" presetClass="entr" presetSubtype="8"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750" fill="hold"/>
                                        <p:tgtEl>
                                          <p:spTgt spid="14"/>
                                        </p:tgtEl>
                                        <p:attrNameLst>
                                          <p:attrName>ppt_x</p:attrName>
                                        </p:attrNameLst>
                                      </p:cBhvr>
                                      <p:tavLst>
                                        <p:tav tm="0">
                                          <p:val>
                                            <p:strVal val="0-#ppt_w/2"/>
                                          </p:val>
                                        </p:tav>
                                        <p:tav tm="100000">
                                          <p:val>
                                            <p:strVal val="#ppt_x"/>
                                          </p:val>
                                        </p:tav>
                                      </p:tavLst>
                                    </p:anim>
                                    <p:anim calcmode="lin" valueType="num">
                                      <p:cBhvr additive="base">
                                        <p:cTn id="40" dur="750" fill="hold"/>
                                        <p:tgtEl>
                                          <p:spTgt spid="14"/>
                                        </p:tgtEl>
                                        <p:attrNameLst>
                                          <p:attrName>ppt_y</p:attrName>
                                        </p:attrNameLst>
                                      </p:cBhvr>
                                      <p:tavLst>
                                        <p:tav tm="0">
                                          <p:val>
                                            <p:strVal val="#ppt_y"/>
                                          </p:val>
                                        </p:tav>
                                        <p:tav tm="100000">
                                          <p:val>
                                            <p:strVal val="#ppt_y"/>
                                          </p:val>
                                        </p:tav>
                                      </p:tavLst>
                                    </p:anim>
                                  </p:childTnLst>
                                </p:cTn>
                              </p:par>
                            </p:childTnLst>
                          </p:cTn>
                        </p:par>
                        <p:par>
                          <p:cTn id="41" fill="hold">
                            <p:stCondLst>
                              <p:cond delay="2250"/>
                            </p:stCondLst>
                            <p:childTnLst>
                              <p:par>
                                <p:cTn id="42" presetID="2" presetClass="entr" presetSubtype="8"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750" fill="hold"/>
                                        <p:tgtEl>
                                          <p:spTgt spid="16"/>
                                        </p:tgtEl>
                                        <p:attrNameLst>
                                          <p:attrName>ppt_x</p:attrName>
                                        </p:attrNameLst>
                                      </p:cBhvr>
                                      <p:tavLst>
                                        <p:tav tm="0">
                                          <p:val>
                                            <p:strVal val="0-#ppt_w/2"/>
                                          </p:val>
                                        </p:tav>
                                        <p:tav tm="100000">
                                          <p:val>
                                            <p:strVal val="#ppt_x"/>
                                          </p:val>
                                        </p:tav>
                                      </p:tavLst>
                                    </p:anim>
                                    <p:anim calcmode="lin" valueType="num">
                                      <p:cBhvr additive="base">
                                        <p:cTn id="45" dur="750" fill="hold"/>
                                        <p:tgtEl>
                                          <p:spTgt spid="1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750" fill="hold"/>
                                        <p:tgtEl>
                                          <p:spTgt spid="20"/>
                                        </p:tgtEl>
                                        <p:attrNameLst>
                                          <p:attrName>ppt_x</p:attrName>
                                        </p:attrNameLst>
                                      </p:cBhvr>
                                      <p:tavLst>
                                        <p:tav tm="0">
                                          <p:val>
                                            <p:strVal val="0-#ppt_w/2"/>
                                          </p:val>
                                        </p:tav>
                                        <p:tav tm="100000">
                                          <p:val>
                                            <p:strVal val="#ppt_x"/>
                                          </p:val>
                                        </p:tav>
                                      </p:tavLst>
                                    </p:anim>
                                    <p:anim calcmode="lin" valueType="num">
                                      <p:cBhvr additive="base">
                                        <p:cTn id="50" dur="75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3750"/>
                            </p:stCondLst>
                            <p:childTnLst>
                              <p:par>
                                <p:cTn id="52" presetID="22" presetClass="entr" presetSubtype="8"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9"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upLeft)">
                                      <p:cBhvr>
                                        <p:cTn id="59" dur="500"/>
                                        <p:tgtEl>
                                          <p:spTgt spid="8"/>
                                        </p:tgtEl>
                                      </p:cBhvr>
                                    </p:animEffect>
                                  </p:childTnLst>
                                </p:cTn>
                              </p:par>
                              <p:par>
                                <p:cTn id="60" presetID="18" presetClass="entr" presetSubtype="3"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strips(upRight)">
                                      <p:cBhvr>
                                        <p:cTn id="62" dur="500"/>
                                        <p:tgtEl>
                                          <p:spTgt spid="6"/>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30" presetClass="entr" presetSubtype="0"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800" decel="100000"/>
                                        <p:tgtEl>
                                          <p:spTgt spid="22"/>
                                        </p:tgtEl>
                                      </p:cBhvr>
                                    </p:animEffect>
                                    <p:anim calcmode="lin" valueType="num">
                                      <p:cBhvr>
                                        <p:cTn id="72" dur="800" decel="100000" fill="hold"/>
                                        <p:tgtEl>
                                          <p:spTgt spid="22"/>
                                        </p:tgtEl>
                                        <p:attrNameLst>
                                          <p:attrName>style.rotation</p:attrName>
                                        </p:attrNameLst>
                                      </p:cBhvr>
                                      <p:tavLst>
                                        <p:tav tm="0">
                                          <p:val>
                                            <p:fltVal val="-90"/>
                                          </p:val>
                                        </p:tav>
                                        <p:tav tm="100000">
                                          <p:val>
                                            <p:fltVal val="0"/>
                                          </p:val>
                                        </p:tav>
                                      </p:tavLst>
                                    </p:anim>
                                    <p:anim calcmode="lin" valueType="num">
                                      <p:cBhvr>
                                        <p:cTn id="73" dur="800" decel="100000" fill="hold"/>
                                        <p:tgtEl>
                                          <p:spTgt spid="22"/>
                                        </p:tgtEl>
                                        <p:attrNameLst>
                                          <p:attrName>ppt_x</p:attrName>
                                        </p:attrNameLst>
                                      </p:cBhvr>
                                      <p:tavLst>
                                        <p:tav tm="0">
                                          <p:val>
                                            <p:strVal val="#ppt_x+0.4"/>
                                          </p:val>
                                        </p:tav>
                                        <p:tav tm="100000">
                                          <p:val>
                                            <p:strVal val="#ppt_x-0.05"/>
                                          </p:val>
                                        </p:tav>
                                      </p:tavLst>
                                    </p:anim>
                                    <p:anim calcmode="lin" valueType="num">
                                      <p:cBhvr>
                                        <p:cTn id="74" dur="800" decel="100000" fill="hold"/>
                                        <p:tgtEl>
                                          <p:spTgt spid="22"/>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7" fill="hold">
                            <p:stCondLst>
                              <p:cond delay="1000"/>
                            </p:stCondLst>
                            <p:childTnLst>
                              <p:par>
                                <p:cTn id="78" presetID="30"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800" decel="100000"/>
                                        <p:tgtEl>
                                          <p:spTgt spid="24"/>
                                        </p:tgtEl>
                                      </p:cBhvr>
                                    </p:animEffect>
                                    <p:anim calcmode="lin" valueType="num">
                                      <p:cBhvr>
                                        <p:cTn id="81" dur="800" decel="100000" fill="hold"/>
                                        <p:tgtEl>
                                          <p:spTgt spid="24"/>
                                        </p:tgtEl>
                                        <p:attrNameLst>
                                          <p:attrName>style.rotation</p:attrName>
                                        </p:attrNameLst>
                                      </p:cBhvr>
                                      <p:tavLst>
                                        <p:tav tm="0">
                                          <p:val>
                                            <p:fltVal val="-90"/>
                                          </p:val>
                                        </p:tav>
                                        <p:tav tm="100000">
                                          <p:val>
                                            <p:fltVal val="0"/>
                                          </p:val>
                                        </p:tav>
                                      </p:tavLst>
                                    </p:anim>
                                    <p:anim calcmode="lin" valueType="num">
                                      <p:cBhvr>
                                        <p:cTn id="82" dur="800" decel="100000" fill="hold"/>
                                        <p:tgtEl>
                                          <p:spTgt spid="24"/>
                                        </p:tgtEl>
                                        <p:attrNameLst>
                                          <p:attrName>ppt_x</p:attrName>
                                        </p:attrNameLst>
                                      </p:cBhvr>
                                      <p:tavLst>
                                        <p:tav tm="0">
                                          <p:val>
                                            <p:strVal val="#ppt_x+0.4"/>
                                          </p:val>
                                        </p:tav>
                                        <p:tav tm="100000">
                                          <p:val>
                                            <p:strVal val="#ppt_x-0.05"/>
                                          </p:val>
                                        </p:tav>
                                      </p:tavLst>
                                    </p:anim>
                                    <p:anim calcmode="lin" valueType="num">
                                      <p:cBhvr>
                                        <p:cTn id="83" dur="800" decel="100000" fill="hold"/>
                                        <p:tgtEl>
                                          <p:spTgt spid="24"/>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6" fill="hold">
                            <p:stCondLst>
                              <p:cond delay="2000"/>
                            </p:stCondLst>
                            <p:childTnLst>
                              <p:par>
                                <p:cTn id="87" presetID="22" presetClass="entr" presetSubtype="8"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500"/>
                                        <p:tgtEl>
                                          <p:spTgt spid="28"/>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nodeType="click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additive="base">
                                        <p:cTn id="94" dur="500" fill="hold"/>
                                        <p:tgtEl>
                                          <p:spTgt spid="32"/>
                                        </p:tgtEl>
                                        <p:attrNameLst>
                                          <p:attrName>ppt_x</p:attrName>
                                        </p:attrNameLst>
                                      </p:cBhvr>
                                      <p:tavLst>
                                        <p:tav tm="0">
                                          <p:val>
                                            <p:strVal val="0-#ppt_w/2"/>
                                          </p:val>
                                        </p:tav>
                                        <p:tav tm="100000">
                                          <p:val>
                                            <p:strVal val="#ppt_x"/>
                                          </p:val>
                                        </p:tav>
                                      </p:tavLst>
                                    </p:anim>
                                    <p:anim calcmode="lin" valueType="num">
                                      <p:cBhvr additive="base">
                                        <p:cTn id="95" dur="500" fill="hold"/>
                                        <p:tgtEl>
                                          <p:spTgt spid="32"/>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 calcmode="lin" valueType="num">
                                      <p:cBhvr additive="base">
                                        <p:cTn id="98" dur="500" fill="hold"/>
                                        <p:tgtEl>
                                          <p:spTgt spid="30"/>
                                        </p:tgtEl>
                                        <p:attrNameLst>
                                          <p:attrName>ppt_x</p:attrName>
                                        </p:attrNameLst>
                                      </p:cBhvr>
                                      <p:tavLst>
                                        <p:tav tm="0">
                                          <p:val>
                                            <p:strVal val="0-#ppt_w/2"/>
                                          </p:val>
                                        </p:tav>
                                        <p:tav tm="100000">
                                          <p:val>
                                            <p:strVal val="#ppt_x"/>
                                          </p:val>
                                        </p:tav>
                                      </p:tavLst>
                                    </p:anim>
                                    <p:anim calcmode="lin" valueType="num">
                                      <p:cBhvr additive="base">
                                        <p:cTn id="99"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10" name="CuadroTexto 9">
            <a:extLst>
              <a:ext uri="{FF2B5EF4-FFF2-40B4-BE49-F238E27FC236}">
                <a16:creationId xmlns:a16="http://schemas.microsoft.com/office/drawing/2014/main" id="{0C88A0CC-1140-88DC-8267-D8E7416B17C9}"/>
              </a:ext>
            </a:extLst>
          </p:cNvPr>
          <p:cNvSpPr txBox="1"/>
          <p:nvPr/>
        </p:nvSpPr>
        <p:spPr>
          <a:xfrm>
            <a:off x="4446411" y="2153402"/>
            <a:ext cx="5104003" cy="2554545"/>
          </a:xfrm>
          <a:prstGeom prst="rect">
            <a:avLst/>
          </a:prstGeom>
          <a:noFill/>
        </p:spPr>
        <p:txBody>
          <a:bodyPr wrap="square">
            <a:spAutoFit/>
          </a:bodyPr>
          <a:lstStyle/>
          <a:p>
            <a:pPr>
              <a:spcBef>
                <a:spcPts val="600"/>
              </a:spcBef>
            </a:pPr>
            <a:r>
              <a:rPr lang="nl-NL" sz="2000" b="1" dirty="0">
                <a:latin typeface="Calibri" panose="020F0502020204030204" pitchFamily="34" charset="0"/>
              </a:rPr>
              <a:t>Zijn sobere levenswijze en zijn overtuiging waarmee hij opriep tot het belijden van zonden en met klem aanspoorde tot bekering, brachten velen ertoe zich te laten dopen (Markus 1:4-6). Zijn bediening markeerde een keerpunt in Israël waartegen de duivel slechts zwak verzet kon bieden, wat uiteindelijk leidde tot de dood van de profeet (Lukas 9:9).</a:t>
            </a:r>
            <a:endParaRPr lang="en-US" sz="2000" b="1" noProof="0" dirty="0">
              <a:latin typeface="Calibri" panose="020F0502020204030204" pitchFamily="34" charset="0"/>
            </a:endParaRPr>
          </a:p>
        </p:txBody>
      </p:sp>
      <p:sp>
        <p:nvSpPr>
          <p:cNvPr id="3" name="CuadroTexto 2">
            <a:extLst>
              <a:ext uri="{FF2B5EF4-FFF2-40B4-BE49-F238E27FC236}">
                <a16:creationId xmlns:a16="http://schemas.microsoft.com/office/drawing/2014/main" id="{FC540674-77D4-E895-19B9-F9865A478209}"/>
              </a:ext>
            </a:extLst>
          </p:cNvPr>
          <p:cNvSpPr txBox="1"/>
          <p:nvPr/>
        </p:nvSpPr>
        <p:spPr>
          <a:xfrm>
            <a:off x="0" y="0"/>
            <a:ext cx="12137229" cy="584775"/>
          </a:xfrm>
          <a:prstGeom prst="rect">
            <a:avLst/>
          </a:prstGeom>
          <a:noFill/>
        </p:spPr>
        <p:txBody>
          <a:bodyPr wrap="square">
            <a:spAutoFit/>
            <a:scene3d>
              <a:camera prst="orthographicFront"/>
              <a:lightRig rig="threePt" dir="t"/>
            </a:scene3d>
            <a:sp3d extrusionH="57150">
              <a:bevelT h="25400" prst="softRound"/>
            </a:sp3d>
          </a:bodyPr>
          <a:lstStyle/>
          <a:p>
            <a:pPr algn="ctr"/>
            <a:r>
              <a:rPr lang="nl-NL" sz="3200" b="1" dirty="0">
                <a:ln w="22225">
                  <a:noFill/>
                  <a:prstDash val="solid"/>
                </a:ln>
                <a:solidFill>
                  <a:schemeClr val="bg2">
                    <a:lumMod val="40000"/>
                    <a:lumOff val="60000"/>
                  </a:schemeClr>
                </a:solidFill>
                <a:effectLst>
                  <a:outerShdw blurRad="50800" dist="38100" dir="4200000" algn="ctr" rotWithShape="0">
                    <a:srgbClr val="FF0000"/>
                  </a:outerShdw>
                </a:effectLst>
                <a:latin typeface="Calibri" panose="020F0502020204030204" pitchFamily="34" charset="0"/>
              </a:rPr>
              <a:t>JOHANNES DE DOPER: DE PROFEET DIE DE WEG BEREIDDE</a:t>
            </a:r>
            <a:endParaRPr lang="en-US" sz="3200" b="1" noProof="0" dirty="0">
              <a:ln w="22225">
                <a:noFill/>
                <a:prstDash val="solid"/>
              </a:ln>
              <a:solidFill>
                <a:schemeClr val="bg2">
                  <a:lumMod val="40000"/>
                  <a:lumOff val="60000"/>
                </a:schemeClr>
              </a:solidFill>
              <a:effectLst>
                <a:outerShdw blurRad="50800" dist="38100" dir="4200000" algn="ctr" rotWithShape="0">
                  <a:srgbClr val="FF0000"/>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2071688" y="689087"/>
            <a:ext cx="10065542" cy="646331"/>
          </a:xfrm>
          <a:prstGeom prst="rect">
            <a:avLst/>
          </a:prstGeom>
          <a:noFill/>
        </p:spPr>
        <p:txBody>
          <a:bodyPr wrap="square">
            <a:spAutoFit/>
          </a:bodyPr>
          <a:lstStyle/>
          <a:p>
            <a:pPr algn="ctr"/>
            <a:r>
              <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rPr>
              <a:t>“</a:t>
            </a:r>
            <a:r>
              <a:rPr lang="nl-NL" b="1" dirty="0">
                <a:solidFill>
                  <a:srgbClr val="B9F5FD"/>
                </a:solidFill>
                <a:effectLst>
                  <a:outerShdw blurRad="38100" dist="38100" dir="2700000" algn="tl">
                    <a:srgbClr val="000000">
                      <a:alpha val="43137"/>
                    </a:srgbClr>
                  </a:outerShdw>
                </a:effectLst>
                <a:latin typeface="Comic Sans MS" panose="030F0702030302020204" pitchFamily="66" charset="0"/>
              </a:rPr>
              <a:t>Hij zei: Ik ben de stem van iemand die roept in de woestijn: Maak de weg van de Heere recht, zoals Jesaja, de profeet, gesproken heeft.</a:t>
            </a:r>
            <a:r>
              <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a:t>
            </a:r>
            <a:r>
              <a:rPr lang="en-US" sz="1400" b="1" dirty="0">
                <a:solidFill>
                  <a:srgbClr val="B9F5FD"/>
                </a:solidFill>
                <a:effectLst>
                  <a:outerShdw blurRad="38100" dist="38100" dir="2700000" algn="tl">
                    <a:srgbClr val="000000">
                      <a:alpha val="43137"/>
                    </a:srgbClr>
                  </a:outerShdw>
                </a:effectLst>
                <a:latin typeface="Comic Sans MS" panose="030F0702030302020204" pitchFamily="66" charset="0"/>
              </a:rPr>
              <a:t>Johannes 1:23</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 y="1412536"/>
            <a:ext cx="10748961" cy="1015663"/>
          </a:xfrm>
          <a:prstGeom prst="rect">
            <a:avLst/>
          </a:prstGeom>
          <a:noFill/>
        </p:spPr>
        <p:txBody>
          <a:bodyPr wrap="square" rtlCol="0">
            <a:spAutoFit/>
          </a:bodyPr>
          <a:lstStyle/>
          <a:p>
            <a:pPr>
              <a:spcBef>
                <a:spcPts val="600"/>
              </a:spcBef>
            </a:pPr>
            <a:r>
              <a:rPr lang="nl-NL" sz="2000" b="1" dirty="0">
                <a:latin typeface="Calibri" panose="020F0502020204030204" pitchFamily="34" charset="0"/>
              </a:rPr>
              <a:t>Net als andere profeten—zoals Samuel of Jeremia—werd Johannes apart gezet voordat hij geboren werd. Hij werd geroepen om het werk van Elia te verrichten, als voorloper van de Messias (Lukas 1:13-17).</a:t>
            </a:r>
            <a:endParaRPr lang="en-US" sz="2000" b="1" noProof="0" dirty="0">
              <a:latin typeface="Calibri" panose="020F0502020204030204" pitchFamily="34" charset="0"/>
            </a:endParaRP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7" y="2294502"/>
            <a:ext cx="4251358" cy="2368337"/>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5230" y="5842337"/>
            <a:ext cx="9417562" cy="1015663"/>
          </a:xfrm>
          <a:prstGeom prst="rect">
            <a:avLst/>
          </a:prstGeom>
          <a:noFill/>
        </p:spPr>
        <p:txBody>
          <a:bodyPr wrap="square">
            <a:spAutoFit/>
          </a:bodyPr>
          <a:lstStyle/>
          <a:p>
            <a:pPr>
              <a:spcBef>
                <a:spcPts val="600"/>
              </a:spcBef>
            </a:pPr>
            <a:r>
              <a:rPr lang="nl-NL" sz="2000" b="1" dirty="0">
                <a:latin typeface="Calibri" panose="020F0502020204030204" pitchFamily="34" charset="0"/>
              </a:rPr>
              <a:t>Het gaat niet over rozen. Het vraagt ​​om trouw, overtuiging en toewijding. </a:t>
            </a:r>
            <a:r>
              <a:rPr lang="nl-NL" sz="2000" b="1">
                <a:latin typeface="Calibri" panose="020F0502020204030204" pitchFamily="34" charset="0"/>
              </a:rPr>
              <a:t>Zekerheid is niet gegarandeerd, maar eeuwig leven wel (voor ons en voor hen die de boodschap vandaag aannemen).</a:t>
            </a:r>
            <a:endParaRPr lang="en-US" sz="2000" b="1" noProof="0" dirty="0">
              <a:latin typeface="Calibri" panose="020F0502020204030204" pitchFamily="34" charset="0"/>
            </a:endParaRP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5230" y="4749833"/>
            <a:ext cx="9417562" cy="1015663"/>
          </a:xfrm>
          <a:prstGeom prst="rect">
            <a:avLst/>
          </a:prstGeom>
          <a:noFill/>
        </p:spPr>
        <p:txBody>
          <a:bodyPr wrap="square">
            <a:spAutoFit/>
          </a:bodyPr>
          <a:lstStyle/>
          <a:p>
            <a:pPr>
              <a:spcBef>
                <a:spcPts val="600"/>
              </a:spcBef>
            </a:pPr>
            <a:r>
              <a:rPr lang="nl-NL" sz="2000" b="1" dirty="0">
                <a:latin typeface="Calibri" panose="020F0502020204030204" pitchFamily="34" charset="0"/>
              </a:rPr>
              <a:t>Het werk van Johannes (dat ook het werk van Elia is) is nu ons werk. Wij zijn geroepen om ons voor te bereiden op de komst van Jezus door aan allen het evangelie van bekering en redding te verkondigen door de verzoenende dood van Jezus.</a:t>
            </a:r>
            <a:endParaRPr lang="en-US" sz="2000" b="1" noProof="0" dirty="0">
              <a:latin typeface="Calibri" panose="020F0502020204030204" pitchFamily="34" charset="0"/>
            </a:endParaRP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787676" y="1400963"/>
            <a:ext cx="1286701" cy="190753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89130" y="3429000"/>
            <a:ext cx="2539786" cy="3386382"/>
          </a:xfrm>
          <a:prstGeom prst="rect">
            <a:avLst/>
          </a:prstGeom>
          <a:effectLst>
            <a:innerShdw blurRad="114300">
              <a:prstClr val="black"/>
            </a:innerShdw>
          </a:effectLst>
        </p:spPr>
      </p:pic>
      <p:sp>
        <p:nvSpPr>
          <p:cNvPr id="2" name="Tekstvak 1">
            <a:extLst>
              <a:ext uri="{FF2B5EF4-FFF2-40B4-BE49-F238E27FC236}">
                <a16:creationId xmlns:a16="http://schemas.microsoft.com/office/drawing/2014/main" id="{622E3117-4EB4-B3C5-9083-D28C5ADCB105}"/>
              </a:ext>
            </a:extLst>
          </p:cNvPr>
          <p:cNvSpPr txBox="1"/>
          <p:nvPr/>
        </p:nvSpPr>
        <p:spPr>
          <a:xfrm>
            <a:off x="142663" y="786582"/>
            <a:ext cx="1314727" cy="300749"/>
          </a:xfrm>
          <a:prstGeom prst="rect">
            <a:avLst/>
          </a:prstGeom>
          <a:noFill/>
          <a:ln w="28575">
            <a:solidFill>
              <a:srgbClr val="FFFF88"/>
            </a:solid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8AF0FD"/>
                </a:solidFill>
                <a:latin typeface="Comic Sans MS" panose="030F0702030302020204" pitchFamily="66" charset="0"/>
              </a:rPr>
              <a:t>donderdag</a:t>
            </a:r>
            <a:r>
              <a:rPr lang="nl-NL" sz="1600" b="1" kern="0" dirty="0">
                <a:solidFill>
                  <a:srgbClr val="E5EEEF"/>
                </a:solidFill>
                <a:latin typeface="Comic Sans MS" panose="030F0702030302020204" pitchFamily="66" charset="0"/>
              </a:rPr>
              <a:t> </a:t>
            </a:r>
          </a:p>
        </p:txBody>
      </p:sp>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8"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heel(8)">
                                      <p:cBhvr>
                                        <p:cTn id="41" dur="750"/>
                                        <p:tgtEl>
                                          <p:spTgt spid="8"/>
                                        </p:tgtEl>
                                      </p:cBhvr>
                                    </p:animEffect>
                                  </p:childTnLst>
                                </p:cTn>
                              </p:par>
                            </p:childTnLst>
                          </p:cTn>
                        </p:par>
                        <p:par>
                          <p:cTn id="42" fill="hold">
                            <p:stCondLst>
                              <p:cond delay="75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box(in)">
                                      <p:cBhvr>
                                        <p:cTn id="50" dur="500"/>
                                        <p:tgtEl>
                                          <p:spTgt spid="23"/>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nl-NL" sz="3600" b="1" dirty="0">
                <a:ln w="6600">
                  <a:solidFill>
                    <a:srgbClr val="FF66F9"/>
                  </a:solidFill>
                  <a:prstDash val="solid"/>
                </a:ln>
                <a:solidFill>
                  <a:srgbClr val="FFFFFF"/>
                </a:solidFill>
                <a:effectLst>
                  <a:outerShdw dist="38100" dir="2700000" algn="tl" rotWithShape="0">
                    <a:srgbClr val="FF66F9"/>
                  </a:outerShdw>
                </a:effectLst>
                <a:latin typeface="Calibri" panose="020F0502020204030204" pitchFamily="34" charset="0"/>
              </a:rPr>
              <a:t>APPENDIX: DE PROFETISCHE ROEP VAN ELLEN G. WHITE</a:t>
            </a:r>
            <a:endPar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latin typeface="Calibri" panose="020F0502020204030204" pitchFamily="34" charset="0"/>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nl-NL" sz="2000" b="1" dirty="0">
                <a:latin typeface="Calibri" panose="020F0502020204030204" pitchFamily="34" charset="0"/>
              </a:rPr>
              <a:t>Ellen </a:t>
            </a:r>
            <a:r>
              <a:rPr lang="nl-NL" sz="2000" b="1" dirty="0" err="1">
                <a:latin typeface="Calibri" panose="020F0502020204030204" pitchFamily="34" charset="0"/>
              </a:rPr>
              <a:t>Gould</a:t>
            </a:r>
            <a:r>
              <a:rPr lang="nl-NL" sz="2000" b="1" dirty="0">
                <a:latin typeface="Calibri" panose="020F0502020204030204" pitchFamily="34" charset="0"/>
              </a:rPr>
              <a:t> </a:t>
            </a:r>
            <a:r>
              <a:rPr lang="nl-NL" sz="2000" b="1" dirty="0" err="1">
                <a:latin typeface="Calibri" panose="020F0502020204030204" pitchFamily="34" charset="0"/>
              </a:rPr>
              <a:t>Harmon</a:t>
            </a:r>
            <a:r>
              <a:rPr lang="nl-NL" sz="2000" b="1" dirty="0">
                <a:latin typeface="Calibri" panose="020F0502020204030204" pitchFamily="34" charset="0"/>
              </a:rPr>
              <a:t> kreeg haar eerste visioen in december 1844, toen ze 17 jaar oud was.</a:t>
            </a:r>
            <a:endParaRPr lang="en-US" sz="2000" b="1" noProof="0" dirty="0">
              <a:latin typeface="Calibri" panose="020F0502020204030204" pitchFamily="34" charset="0"/>
            </a:endParaRP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Met dit visioen verzekerde God de gelovigen dat ze op het juiste pad waren. Hoewel aanvankelijk weinigen Ellen geloofden, werd ze uiteindelijk als profeet geaccepteerd. Haar boodschappen moedigden en leidden het adventistische volk vanaf het begin, en dat doen ze tot op de dag van vandaag.</a:t>
            </a:r>
            <a:endParaRPr lang="en-US" sz="2000" b="1" noProof="0" dirty="0">
              <a:solidFill>
                <a:prstClr val="black"/>
              </a:solidFill>
              <a:latin typeface="Calibri" panose="020F0502020204030204" pitchFamily="34" charset="0"/>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In die context werd Ellen een pad getoond dat van deze aarde naar het hemelse Jeruzalem leidde, en de adventisten trokken naar de Heilige Stad, geleid door Jezus. Als hun ogen op Jezus gericht bleven, gingen ze verder langs het pad. Als ze wegkeken, vielen ze eraf.</a:t>
            </a:r>
            <a:endParaRPr lang="en-US" sz="2000" b="1" noProof="0" dirty="0">
              <a:solidFill>
                <a:prstClr val="black"/>
              </a:solidFill>
              <a:latin typeface="Calibri" panose="020F0502020204030204" pitchFamily="34" charset="0"/>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William Miller had de profetie van Daniël 8:14 geïnterpreteerd als zijnde de aankondiging van de terugkeer van Jezus in 1843. Later werd de datum 22 oktober 1844 vastgesteld. Maar Jezus kwam niet.</a:t>
            </a:r>
            <a:endParaRPr lang="en-US" sz="2000" b="1" noProof="0" dirty="0">
              <a:solidFill>
                <a:prstClr val="black"/>
              </a:solidFill>
              <a:latin typeface="Calibri" panose="020F0502020204030204" pitchFamily="34" charset="0"/>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274749" y="797437"/>
            <a:ext cx="10333703" cy="5370701"/>
          </a:xfrm>
          <a:prstGeom prst="rect">
            <a:avLst/>
          </a:prstGeom>
          <a:noFill/>
        </p:spPr>
        <p:txBody>
          <a:bodyPr wrap="square">
            <a:spAutoFit/>
          </a:bodyPr>
          <a:lstStyle/>
          <a:p>
            <a:pPr algn="just">
              <a:spcBef>
                <a:spcPts val="600"/>
              </a:spcBef>
            </a:pPr>
            <a:r>
              <a:rPr lang="nl-NL" sz="2600" b="1" dirty="0">
                <a:solidFill>
                  <a:schemeClr val="accent5">
                    <a:lumMod val="50000"/>
                  </a:schemeClr>
                </a:solidFill>
                <a:latin typeface="Constantia" panose="02030602050306030303" pitchFamily="18" charset="0"/>
              </a:rPr>
              <a:t>"Voor Gods kerk op aarde in deze tijd – de behoeders van Zijn wijngaard – zijn vooral de boodschappen van advies en bemoediging van betekenis, gegeven door de profeten die Zijn eeuwig plan met de mensheid hadden bekendgemaakt. In de leer van de profeten worden Zijn liefde voor de verloren mensheid en Zijn plan voor hun redding duidelijk geopenbaard. […] En nu is Gods boodschap aan Zijn kerk—aan hen, die Zijn wijngaard bewonen als trouwe landlieden—niet anders dan die van de profeet van weleer: “Op die dag zal er een wijngaard zijn van bruisende wijn; zing ervan in beurtzang! Ik, de HEERE, bescherm hem, elk ogenblik bevochtig Ik hem. Opdat de vijand hem niet kan beschadigen, bescherm Ik hem nacht en dag." (Jesaja 27:2-3)”</a:t>
            </a:r>
          </a:p>
          <a:p>
            <a:pPr algn="just">
              <a:spcBef>
                <a:spcPts val="600"/>
              </a:spcBef>
            </a:pPr>
            <a:endParaRPr lang="en-US" sz="2600" b="1" noProof="0"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7110644" y="5686750"/>
            <a:ext cx="4387355" cy="338554"/>
          </a:xfrm>
          <a:prstGeom prst="rect">
            <a:avLst/>
          </a:prstGeom>
          <a:noFill/>
        </p:spPr>
        <p:txBody>
          <a:bodyPr wrap="none" rtlCol="0">
            <a:spAutoFit/>
          </a:bodyPr>
          <a:lstStyle/>
          <a:p>
            <a:pPr algn="r"/>
            <a:r>
              <a:rPr lang="en-US" sz="1600" b="1" noProof="0" dirty="0">
                <a:solidFill>
                  <a:srgbClr val="145423"/>
                </a:solidFill>
                <a:latin typeface="Calibri" panose="020F0502020204030204" pitchFamily="34" charset="0"/>
              </a:rPr>
              <a:t>Ellen G. White (</a:t>
            </a:r>
            <a:r>
              <a:rPr lang="en-US" sz="1600" b="1" dirty="0" err="1">
                <a:solidFill>
                  <a:srgbClr val="145423"/>
                </a:solidFill>
                <a:latin typeface="Calibri" panose="020F0502020204030204" pitchFamily="34" charset="0"/>
              </a:rPr>
              <a:t>Profeten</a:t>
            </a:r>
            <a:r>
              <a:rPr lang="en-US" sz="1600" b="1" dirty="0">
                <a:solidFill>
                  <a:srgbClr val="145423"/>
                </a:solidFill>
                <a:latin typeface="Calibri" panose="020F0502020204030204" pitchFamily="34" charset="0"/>
              </a:rPr>
              <a:t> en </a:t>
            </a:r>
            <a:r>
              <a:rPr lang="en-US" sz="1600" b="1" dirty="0" err="1">
                <a:solidFill>
                  <a:srgbClr val="145423"/>
                </a:solidFill>
                <a:latin typeface="Calibri" panose="020F0502020204030204" pitchFamily="34" charset="0"/>
              </a:rPr>
              <a:t>Koningen</a:t>
            </a:r>
            <a:r>
              <a:rPr lang="en-US" sz="1600" b="1" dirty="0">
                <a:solidFill>
                  <a:srgbClr val="145423"/>
                </a:solidFill>
                <a:latin typeface="Calibri" panose="020F0502020204030204" pitchFamily="34" charset="0"/>
              </a:rPr>
              <a:t>, </a:t>
            </a:r>
            <a:r>
              <a:rPr lang="en-US" sz="1600" b="1" dirty="0" err="1">
                <a:solidFill>
                  <a:srgbClr val="145423"/>
                </a:solidFill>
                <a:latin typeface="Calibri" panose="020F0502020204030204" pitchFamily="34" charset="0"/>
              </a:rPr>
              <a:t>pag</a:t>
            </a:r>
            <a:r>
              <a:rPr lang="en-US" sz="1600" b="1" dirty="0">
                <a:solidFill>
                  <a:srgbClr val="145423"/>
                </a:solidFill>
                <a:latin typeface="Calibri" panose="020F0502020204030204" pitchFamily="34" charset="0"/>
              </a:rPr>
              <a:t>. 12,13</a:t>
            </a:r>
            <a:r>
              <a:rPr lang="en-US" sz="1600" b="1" noProof="0" dirty="0">
                <a:solidFill>
                  <a:srgbClr val="145423"/>
                </a:solidFill>
                <a:latin typeface="Calibri" panose="020F0502020204030204" pitchFamily="34" charset="0"/>
              </a:rPr>
              <a:t>)</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785</TotalTime>
  <Words>2102</Words>
  <Application>Microsoft Office PowerPoint</Application>
  <PresentationFormat>Panorámica</PresentationFormat>
  <Paragraphs>87</Paragraphs>
  <Slides>12</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Arial</vt:lpstr>
      <vt:lpstr>Constantia</vt:lpstr>
      <vt:lpstr>Calibri</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132</cp:revision>
  <dcterms:created xsi:type="dcterms:W3CDTF">2026-09-11T15:58:36Z</dcterms:created>
  <dcterms:modified xsi:type="dcterms:W3CDTF">2026-10-09T06:44:31Z</dcterms:modified>
</cp:coreProperties>
</file>