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3"/>
  </p:notesMasterIdLst>
  <p:sldIdLst>
    <p:sldId id="289" r:id="rId3"/>
    <p:sldId id="295" r:id="rId4"/>
    <p:sldId id="291" r:id="rId5"/>
    <p:sldId id="259" r:id="rId6"/>
    <p:sldId id="260" r:id="rId7"/>
    <p:sldId id="296" r:id="rId8"/>
    <p:sldId id="293" r:id="rId9"/>
    <p:sldId id="294" r:id="rId10"/>
    <p:sldId id="288" r:id="rId11"/>
    <p:sldId id="287" r:id="rId12"/>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0000"/>
    <a:srgbClr val="F4F39B"/>
    <a:srgbClr val="15727F"/>
    <a:srgbClr val="E5EEEF"/>
    <a:srgbClr val="D6E7BD"/>
    <a:srgbClr val="FFFFFF"/>
    <a:srgbClr val="BFEFFE"/>
    <a:srgbClr val="DAF5F9"/>
    <a:srgbClr val="AAEBB9"/>
    <a:srgbClr val="F85C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34" d="100"/>
          <a:sy n="34" d="100"/>
        </p:scale>
        <p:origin x="114" y="12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3">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3" qsCatId="3D" csTypeId="urn:microsoft.com/office/officeart/2005/8/colors/colorful1#3"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nl" b="1" dirty="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rPr>
            <a:t>Wie werden er geroepen tot het profetische ambt?</a:t>
          </a:r>
          <a:endParaRPr lang="en-US" noProof="0" dirty="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pPr algn="ctr"/>
          <a:r>
            <a:rPr lang="nl" b="1">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rPr>
            <a:t>Hoe gedroegen de profeten zich?</a:t>
          </a:r>
          <a:endParaRPr lang="en-US" noProof="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nl" b="1">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rPr>
            <a:t>Wat voor werk deden de profeten?</a:t>
          </a:r>
          <a:endParaRPr lang="en-US" noProof="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r>
            <a:rPr lang="nl" b="1" dirty="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rPr>
            <a:t>Welke vrouwen bezaten  de gave van profetie?</a:t>
          </a:r>
          <a:endParaRPr lang="en-US" noProof="0" dirty="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r>
            <a:rPr lang="nl" b="1">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rPr>
            <a:t>Welke eigenschappen hadden valse profeten?</a:t>
          </a:r>
          <a:endParaRPr lang="en-US" noProof="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3" qsCatId="simple" csTypeId="urn:microsoft.com/office/officeart/2005/8/colors/accent1_2#3" csCatId="accent1" phldr="1"/>
      <dgm:spPr/>
      <dgm: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nl-NL"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rPr>
            <a:t>M</a:t>
          </a:r>
          <a:r>
            <a:rPr lang="nl"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rPr>
            <a:t>et betrekking tot </a:t>
          </a:r>
          <a:br>
            <a:rPr lang="nl"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rPr>
          </a:br>
          <a:r>
            <a:rPr lang="nl"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rPr>
            <a:t>de koningen</a:t>
          </a:r>
          <a:endParaRPr lang="es-ES"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endParaRPr>
        </a:p>
      </dgm:t>
    </dgm:pt>
    <dgm:pt modelId="{B73D2FB1-9F59-4A90-A526-14834D321F47}" type="parTrans" cxnId="{C418F6C3-0AEC-4BEE-9DAD-73ED35A89BC4}">
      <dgm:prSet/>
      <dgm:spPr/>
      <dgm:t>
        <a:bodyPr/>
        <a:lstStyle/>
        <a:p>
          <a:endParaRPr lang="es-ES" sz="2000"/>
        </a:p>
      </dgm:t>
    </dgm:pt>
    <dgm:pt modelId="{0B73B93D-E2F1-4E51-8742-3088A1AAA23F}" type="sibTrans" cxnId="{C418F6C3-0AEC-4BEE-9DAD-73ED35A89BC4}">
      <dgm:prSet/>
      <dgm:spPr/>
      <dgm:t>
        <a:bodyPr/>
        <a:lstStyle/>
        <a:p>
          <a:endParaRPr lang="es-ES" sz="2000"/>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nl" sz="2000" b="1" dirty="0">
              <a:latin typeface="Calibri" panose="020F0502020204030204" pitchFamily="34" charset="0"/>
              <a:ea typeface="Calibri" panose="020F0502020204030204" pitchFamily="34" charset="0"/>
              <a:cs typeface="Calibri" panose="020F0502020204030204" pitchFamily="34" charset="0"/>
            </a:rPr>
            <a:t>Zij zalfden hen </a:t>
          </a:r>
          <a:br>
            <a:rPr lang="en" sz="2000" b="1" dirty="0">
              <a:latin typeface="Calibri" panose="020F0502020204030204" pitchFamily="34" charset="0"/>
              <a:ea typeface="Calibri" panose="020F0502020204030204" pitchFamily="34" charset="0"/>
              <a:cs typeface="Calibri" panose="020F0502020204030204" pitchFamily="34" charset="0"/>
            </a:rPr>
          </a:br>
          <a:r>
            <a:rPr lang="nl" sz="2000" b="1" dirty="0">
              <a:latin typeface="Calibri" panose="020F0502020204030204" pitchFamily="34" charset="0"/>
              <a:ea typeface="Calibri" panose="020F0502020204030204" pitchFamily="34" charset="0"/>
              <a:cs typeface="Calibri" panose="020F0502020204030204" pitchFamily="34" charset="0"/>
            </a:rPr>
            <a:t>(1 Koningen 19:16)</a:t>
          </a:r>
          <a:endParaRPr lang="es-ES" sz="2000" dirty="0">
            <a:latin typeface="Calibri" panose="020F0502020204030204" pitchFamily="34" charset="0"/>
            <a:ea typeface="Calibri" panose="020F0502020204030204" pitchFamily="34" charset="0"/>
            <a:cs typeface="Calibri" panose="020F0502020204030204" pitchFamily="34" charset="0"/>
          </a:endParaRPr>
        </a:p>
      </dgm:t>
    </dgm:pt>
    <dgm:pt modelId="{5031039B-8DB4-4CE7-93DD-DA8948BFAB37}" type="parTrans" cxnId="{2C62D14F-5097-422B-9DB4-842944DD8E41}">
      <dgm:prSet/>
      <dgm:spPr/>
      <dgm:t>
        <a:bodyPr/>
        <a:lstStyle/>
        <a:p>
          <a:endParaRPr lang="es-ES" sz="2000"/>
        </a:p>
      </dgm:t>
    </dgm:pt>
    <dgm:pt modelId="{48777C14-11D8-42CE-88DF-3340B9E95950}" type="sibTrans" cxnId="{2C62D14F-5097-422B-9DB4-842944DD8E41}">
      <dgm:prSet/>
      <dgm:spPr/>
      <dgm:t>
        <a:bodyPr/>
        <a:lstStyle/>
        <a:p>
          <a:endParaRPr lang="es-ES" sz="2000"/>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nl"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rPr>
            <a:t>Met betrekking tot  de priesters</a:t>
          </a:r>
          <a:endParaRPr lang="es-ES"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endParaRPr>
        </a:p>
      </dgm:t>
    </dgm:pt>
    <dgm:pt modelId="{CAAB9B38-8B7E-42B1-9203-5DB340C0751C}" type="parTrans" cxnId="{ED81B073-8A8E-46D2-BF48-04C3D90E5F2C}">
      <dgm:prSet/>
      <dgm:spPr/>
      <dgm:t>
        <a:bodyPr/>
        <a:lstStyle/>
        <a:p>
          <a:endParaRPr lang="es-ES" sz="2000"/>
        </a:p>
      </dgm:t>
    </dgm:pt>
    <dgm:pt modelId="{E586C9A0-58E5-4B08-A865-37D3B8DA8D43}" type="sibTrans" cxnId="{ED81B073-8A8E-46D2-BF48-04C3D90E5F2C}">
      <dgm:prSet/>
      <dgm:spPr/>
      <dgm:t>
        <a:bodyPr/>
        <a:lstStyle/>
        <a:p>
          <a:endParaRPr lang="es-ES" sz="2000"/>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nl"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Ze confronteerden hen wanneer ze verkeerd deden</a:t>
          </a:r>
          <a:br>
            <a:rPr lang="en"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br>
          <a:r>
            <a:rPr lang="nl"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(Mal. 2:1-2)</a:t>
          </a:r>
          <a:endParaRPr lang="es-ES"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endParaRPr>
        </a:p>
      </dgm:t>
    </dgm:pt>
    <dgm:pt modelId="{897DAFC8-9D45-40A3-B869-D8AC0C71AFCD}" type="parTrans" cxnId="{6451DA03-5B43-411E-A675-6807074F7D4B}">
      <dgm:prSet/>
      <dgm:spPr/>
      <dgm:t>
        <a:bodyPr/>
        <a:lstStyle/>
        <a:p>
          <a:endParaRPr lang="es-ES" sz="2000"/>
        </a:p>
      </dgm:t>
    </dgm:pt>
    <dgm:pt modelId="{0FACBCB9-B932-47EE-9E69-AD4CA2773117}" type="sibTrans" cxnId="{6451DA03-5B43-411E-A675-6807074F7D4B}">
      <dgm:prSet/>
      <dgm:spPr/>
      <dgm:t>
        <a:bodyPr/>
        <a:lstStyle/>
        <a:p>
          <a:endParaRPr lang="es-ES" sz="2000"/>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nl"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rPr>
            <a:t>Met betrekking tot het volk</a:t>
          </a:r>
          <a:endParaRPr lang="es-ES"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endParaRPr>
        </a:p>
      </dgm:t>
    </dgm:pt>
    <dgm:pt modelId="{01BA8641-992C-4432-A251-0A033A40B497}" type="parTrans" cxnId="{190662FF-FDCA-4BA6-BAA1-43D57138FE66}">
      <dgm:prSet/>
      <dgm:spPr/>
      <dgm:t>
        <a:bodyPr/>
        <a:lstStyle/>
        <a:p>
          <a:endParaRPr lang="es-ES" sz="2000"/>
        </a:p>
      </dgm:t>
    </dgm:pt>
    <dgm:pt modelId="{99558CD9-5F68-4973-8FE6-08611455589F}" type="sibTrans" cxnId="{190662FF-FDCA-4BA6-BAA1-43D57138FE66}">
      <dgm:prSet/>
      <dgm:spPr/>
      <dgm:t>
        <a:bodyPr/>
        <a:lstStyle/>
        <a:p>
          <a:endParaRPr lang="es-ES" sz="2000"/>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nl" sz="2000" b="1" dirty="0">
              <a:latin typeface="Calibri" panose="020F0502020204030204" pitchFamily="34" charset="0"/>
              <a:ea typeface="Calibri" panose="020F0502020204030204" pitchFamily="34" charset="0"/>
              <a:cs typeface="Calibri" panose="020F0502020204030204" pitchFamily="34" charset="0"/>
            </a:rPr>
            <a:t>Zij onderwezen hen in de wegen van God (Micha 6:8)</a:t>
          </a:r>
          <a:endParaRPr lang="es-ES" sz="2000" dirty="0">
            <a:latin typeface="Calibri" panose="020F0502020204030204" pitchFamily="34" charset="0"/>
            <a:ea typeface="Calibri" panose="020F0502020204030204" pitchFamily="34" charset="0"/>
            <a:cs typeface="Calibri" panose="020F0502020204030204" pitchFamily="34" charset="0"/>
          </a:endParaRPr>
        </a:p>
      </dgm:t>
    </dgm:pt>
    <dgm:pt modelId="{62933D2E-6517-4D29-AE19-AB7E8805DFB0}" type="parTrans" cxnId="{98692642-8E6E-4337-B334-71C7A691A7C1}">
      <dgm:prSet/>
      <dgm:spPr/>
      <dgm:t>
        <a:bodyPr/>
        <a:lstStyle/>
        <a:p>
          <a:endParaRPr lang="es-ES" sz="2000"/>
        </a:p>
      </dgm:t>
    </dgm:pt>
    <dgm:pt modelId="{1A2A810F-10D1-49DC-9339-363760A69AFC}" type="sibTrans" cxnId="{98692642-8E6E-4337-B334-71C7A691A7C1}">
      <dgm:prSet/>
      <dgm:spPr/>
      <dgm:t>
        <a:bodyPr/>
        <a:lstStyle/>
        <a:p>
          <a:endParaRPr lang="es-ES" sz="2000"/>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nl"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rPr>
            <a:t>Met betrekking tot  ons</a:t>
          </a:r>
          <a:endParaRPr lang="es-ES"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endParaRPr>
        </a:p>
      </dgm:t>
    </dgm:pt>
    <dgm:pt modelId="{1E9B3313-FFC0-4EBA-B419-DCDA3400BC47}" type="parTrans" cxnId="{09151833-821E-42FE-A6FA-418D0FD7C6F9}">
      <dgm:prSet/>
      <dgm:spPr/>
      <dgm:t>
        <a:bodyPr/>
        <a:lstStyle/>
        <a:p>
          <a:endParaRPr lang="es-ES" sz="2000"/>
        </a:p>
      </dgm:t>
    </dgm:pt>
    <dgm:pt modelId="{10202EC6-24D4-4575-8710-D5FB6CE3088A}" type="sibTrans" cxnId="{09151833-821E-42FE-A6FA-418D0FD7C6F9}">
      <dgm:prSet/>
      <dgm:spPr/>
      <dgm:t>
        <a:bodyPr/>
        <a:lstStyle/>
        <a:p>
          <a:endParaRPr lang="es-ES" sz="2000"/>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nl"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Zij zetten hun boodschappen op schrift</a:t>
          </a:r>
          <a:br>
            <a:rPr lang="en"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br>
          <a:r>
            <a:rPr lang="nl"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(2 Kronieken 13:22)</a:t>
          </a:r>
          <a:endParaRPr lang="es-ES"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endParaRPr>
        </a:p>
      </dgm:t>
    </dgm:pt>
    <dgm:pt modelId="{40471FF9-C2DB-438D-8DAF-B948D7C90B30}" type="parTrans" cxnId="{13CD0D2F-B1F4-432B-B3C0-7E3FC8E84170}">
      <dgm:prSet/>
      <dgm:spPr/>
      <dgm:t>
        <a:bodyPr/>
        <a:lstStyle/>
        <a:p>
          <a:endParaRPr lang="es-ES"/>
        </a:p>
      </dgm:t>
    </dgm:pt>
    <dgm:pt modelId="{117FB0DB-827E-42CE-8C9E-E3682A9686B4}" type="sibTrans" cxnId="{13CD0D2F-B1F4-432B-B3C0-7E3FC8E84170}">
      <dgm:prSet/>
      <dgm:spPr/>
      <dgm:t>
        <a:bodyPr/>
        <a:lstStyle/>
        <a:p>
          <a:endParaRPr lang="es-ES"/>
        </a:p>
      </dgm:t>
    </dgm:pt>
    <dgm:pt modelId="{5EFA2294-765A-4BF6-BA96-E9303C250071}">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nl" sz="2000" b="1" dirty="0">
              <a:latin typeface="Calibri" panose="020F0502020204030204" pitchFamily="34" charset="0"/>
              <a:ea typeface="Calibri" panose="020F0502020204030204" pitchFamily="34" charset="0"/>
              <a:cs typeface="Calibri" panose="020F0502020204030204" pitchFamily="34" charset="0"/>
            </a:rPr>
            <a:t>Zij moedigden hen aan wanneer zij goed deden </a:t>
          </a:r>
          <a:br>
            <a:rPr lang="nl" sz="2000" b="1" dirty="0">
              <a:latin typeface="Calibri" panose="020F0502020204030204" pitchFamily="34" charset="0"/>
              <a:ea typeface="Calibri" panose="020F0502020204030204" pitchFamily="34" charset="0"/>
              <a:cs typeface="Calibri" panose="020F0502020204030204" pitchFamily="34" charset="0"/>
            </a:rPr>
          </a:br>
          <a:r>
            <a:rPr lang="nl" sz="2000" b="1" dirty="0">
              <a:latin typeface="Calibri" panose="020F0502020204030204" pitchFamily="34" charset="0"/>
              <a:ea typeface="Calibri" panose="020F0502020204030204" pitchFamily="34" charset="0"/>
              <a:cs typeface="Calibri" panose="020F0502020204030204" pitchFamily="34" charset="0"/>
            </a:rPr>
            <a:t>(2 Kronieken 15:8)</a:t>
          </a:r>
          <a:endParaRPr lang="es-ES" sz="2000" dirty="0">
            <a:latin typeface="Calibri" panose="020F0502020204030204" pitchFamily="34" charset="0"/>
            <a:ea typeface="Calibri" panose="020F0502020204030204" pitchFamily="34" charset="0"/>
            <a:cs typeface="Calibri" panose="020F0502020204030204" pitchFamily="34" charset="0"/>
          </a:endParaRPr>
        </a:p>
      </dgm:t>
    </dgm:pt>
    <dgm:pt modelId="{B81A3A17-7EBC-4DAB-887F-962D140A0C0B}" type="parTrans" cxnId="{669D67FE-7BF8-4F6F-9CF7-0DB7E8F37DB8}">
      <dgm:prSet/>
      <dgm:spPr/>
      <dgm:t>
        <a:bodyPr/>
        <a:lstStyle/>
        <a:p>
          <a:endParaRPr lang="es-ES"/>
        </a:p>
      </dgm:t>
    </dgm:pt>
    <dgm:pt modelId="{6C382F5C-385D-4D0B-AE18-3606BFDA5E92}" type="sibTrans" cxnId="{669D67FE-7BF8-4F6F-9CF7-0DB7E8F37DB8}">
      <dgm:prSet/>
      <dgm:spPr/>
      <dgm:t>
        <a:bodyPr/>
        <a:lstStyle/>
        <a:p>
          <a:endParaRPr lang="es-ES"/>
        </a:p>
      </dgm:t>
    </dgm:pt>
    <dgm:pt modelId="{F20632D7-D501-423A-9F13-7E39A6980DA9}">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nl" sz="2000" b="1" dirty="0">
              <a:latin typeface="Calibri" panose="020F0502020204030204" pitchFamily="34" charset="0"/>
              <a:ea typeface="Calibri" panose="020F0502020204030204" pitchFamily="34" charset="0"/>
              <a:cs typeface="Calibri" panose="020F0502020204030204" pitchFamily="34" charset="0"/>
            </a:rPr>
            <a:t>Ze confronteerden hen wanneer ze fout waren (1 Koningen 21:20)</a:t>
          </a:r>
          <a:endParaRPr lang="es-ES" sz="2000" dirty="0">
            <a:latin typeface="Calibri" panose="020F0502020204030204" pitchFamily="34" charset="0"/>
            <a:ea typeface="Calibri" panose="020F0502020204030204" pitchFamily="34" charset="0"/>
            <a:cs typeface="Calibri" panose="020F0502020204030204" pitchFamily="34" charset="0"/>
          </a:endParaRPr>
        </a:p>
      </dgm:t>
    </dgm:pt>
    <dgm:pt modelId="{372299E0-94D2-45A6-A636-DD866A4951DE}" type="parTrans" cxnId="{F034E011-5882-4250-BF13-B6D808DB73B2}">
      <dgm:prSet/>
      <dgm:spPr/>
      <dgm:t>
        <a:bodyPr/>
        <a:lstStyle/>
        <a:p>
          <a:endParaRPr lang="es-ES"/>
        </a:p>
      </dgm:t>
    </dgm:pt>
    <dgm:pt modelId="{43E24E0A-5984-4428-AE15-EF66DFA43680}" type="sibTrans" cxnId="{F034E011-5882-4250-BF13-B6D808DB73B2}">
      <dgm:prSet/>
      <dgm:spPr/>
      <dgm:t>
        <a:bodyPr/>
        <a:lstStyle/>
        <a:p>
          <a:endParaRPr lang="es-ES"/>
        </a:p>
      </dgm:t>
    </dgm:pt>
    <dgm:pt modelId="{182F57D4-5D58-44EB-94A9-C6A5D2F76388}">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nl" sz="2000" b="1" dirty="0">
              <a:latin typeface="Calibri" panose="020F0502020204030204" pitchFamily="34" charset="0"/>
              <a:ea typeface="Calibri" panose="020F0502020204030204" pitchFamily="34" charset="0"/>
              <a:cs typeface="Calibri" panose="020F0502020204030204" pitchFamily="34" charset="0"/>
            </a:rPr>
            <a:t>Zij maakten hun zonden bekend  (Jesaja 58:1)</a:t>
          </a:r>
          <a:endParaRPr lang="es-ES" sz="2000" dirty="0">
            <a:latin typeface="Calibri" panose="020F0502020204030204" pitchFamily="34" charset="0"/>
            <a:ea typeface="Calibri" panose="020F0502020204030204" pitchFamily="34" charset="0"/>
            <a:cs typeface="Calibri" panose="020F0502020204030204" pitchFamily="34" charset="0"/>
          </a:endParaRPr>
        </a:p>
      </dgm:t>
    </dgm:pt>
    <dgm:pt modelId="{E04788D0-CA6A-497D-9825-2294C01D2BEA}" type="parTrans" cxnId="{B1531F11-319B-48C3-9AD5-25FB8CBED129}">
      <dgm:prSet/>
      <dgm:spPr/>
      <dgm:t>
        <a:bodyPr/>
        <a:lstStyle/>
        <a:p>
          <a:endParaRPr lang="es-ES"/>
        </a:p>
      </dgm:t>
    </dgm:pt>
    <dgm:pt modelId="{122E38CF-CDF7-42BE-B0AC-A9E0A5D33F68}" type="sibTrans" cxnId="{B1531F11-319B-48C3-9AD5-25FB8CBED129}">
      <dgm:prSet/>
      <dgm:spPr/>
      <dgm:t>
        <a:bodyPr/>
        <a:lstStyle/>
        <a:p>
          <a:endParaRPr lang="es-ES"/>
        </a:p>
      </dgm:t>
    </dgm:pt>
    <dgm:pt modelId="{68BB90EA-43F6-4617-9990-EC6E476A889B}">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nl" sz="2000" b="1" dirty="0">
              <a:latin typeface="Calibri" panose="020F0502020204030204" pitchFamily="34" charset="0"/>
              <a:ea typeface="Calibri" panose="020F0502020204030204" pitchFamily="34" charset="0"/>
              <a:cs typeface="Calibri" panose="020F0502020204030204" pitchFamily="34" charset="0"/>
            </a:rPr>
            <a:t>Zij riepen hen op tot berouw (Ezechiël 18:32)</a:t>
          </a:r>
          <a:endParaRPr lang="es-ES" sz="2000" dirty="0">
            <a:latin typeface="Calibri" panose="020F0502020204030204" pitchFamily="34" charset="0"/>
            <a:ea typeface="Calibri" panose="020F0502020204030204" pitchFamily="34" charset="0"/>
            <a:cs typeface="Calibri" panose="020F0502020204030204" pitchFamily="34" charset="0"/>
          </a:endParaRPr>
        </a:p>
      </dgm:t>
    </dgm:pt>
    <dgm:pt modelId="{124CD210-494C-4406-BC55-F48C3B44E592}" type="parTrans" cxnId="{CA1A5CC0-FCF9-4E91-BEC5-8EF6C7952DDA}">
      <dgm:prSet/>
      <dgm:spPr/>
      <dgm:t>
        <a:bodyPr/>
        <a:lstStyle/>
        <a:p>
          <a:endParaRPr lang="es-ES"/>
        </a:p>
      </dgm:t>
    </dgm:pt>
    <dgm:pt modelId="{B0CAE101-B2AB-49F2-8E9D-5D1A2A7830E7}" type="sibTrans" cxnId="{CA1A5CC0-FCF9-4E91-BEC5-8EF6C7952DDA}">
      <dgm:prSet/>
      <dgm:spPr/>
      <dgm:t>
        <a:bodyPr/>
        <a:lstStyle/>
        <a:p>
          <a:endParaRPr lang="es-ES"/>
        </a:p>
      </dgm:t>
    </dgm:pt>
    <dgm:pt modelId="{E282D210-6124-4138-ADEE-99D4F5C76F47}" type="pres">
      <dgm:prSet presAssocID="{8C5B85AB-0AF1-4818-8953-B2F1236B1FD5}" presName="Name0" presStyleCnt="0">
        <dgm:presLayoutVars>
          <dgm:dir/>
          <dgm:animLvl val="lvl"/>
          <dgm:resizeHandles val="exact"/>
        </dgm:presLayoutVars>
      </dgm:prSet>
      <dgm:spPr/>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4" custScaleY="99000">
        <dgm:presLayoutVars>
          <dgm:chMax val="0"/>
          <dgm:chPref val="0"/>
          <dgm:bulletEnabled val="1"/>
        </dgm:presLayoutVars>
      </dgm:prSet>
      <dgm:spPr>
        <a:xfrm>
          <a:off x="14517" y="-70962"/>
          <a:ext cx="2641948" cy="391081"/>
        </a:xfrm>
        <a:prstGeom prst="rect">
          <a:avLst/>
        </a:prstGeom>
      </dgm:spPr>
    </dgm:pt>
    <dgm:pt modelId="{DE916DB0-9BB6-48A9-BFF3-35B5FFCB431D}" type="pres">
      <dgm:prSet presAssocID="{1ED089DF-0F6F-4C31-B555-8CDA354AEBB9}" presName="desTx" presStyleLbl="alignAccFollowNode1" presStyleIdx="0" presStyleCnt="4">
        <dgm:presLayoutVars>
          <dgm:bulletEnabled val="1"/>
        </dgm:presLayoutVars>
      </dgm:prSet>
      <dgm:spPr>
        <a:xfrm>
          <a:off x="14517" y="329229"/>
          <a:ext cx="2641948" cy="3458699"/>
        </a:xfrm>
        <a:prstGeom prst="rect">
          <a:avLst/>
        </a:prstGeom>
      </dgm:spPr>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4">
        <dgm:presLayoutVars>
          <dgm:chMax val="0"/>
          <dgm:chPref val="0"/>
          <dgm:bulletEnabled val="1"/>
        </dgm:presLayoutVars>
      </dgm:prSet>
      <dgm:spPr>
        <a:xfrm>
          <a:off x="3025977" y="0"/>
          <a:ext cx="2639368" cy="395031"/>
        </a:xfrm>
        <a:prstGeom prst="rect">
          <a:avLst/>
        </a:prstGeom>
      </dgm:spPr>
    </dgm:pt>
    <dgm:pt modelId="{04C60BD0-E465-45DD-864B-0D8C1C3C4F09}" type="pres">
      <dgm:prSet presAssocID="{12902691-257A-45FF-8AAB-D4E7296BED65}" presName="desTx" presStyleLbl="alignAccFollowNode1" presStyleIdx="1" presStyleCnt="4">
        <dgm:presLayoutVars>
          <dgm:bulletEnabled val="1"/>
        </dgm:presLayoutVars>
      </dgm:prSet>
      <dgm:spPr>
        <a:xfrm>
          <a:off x="3025977" y="406759"/>
          <a:ext cx="2639368" cy="3303071"/>
        </a:xfrm>
        <a:prstGeom prst="rect">
          <a:avLst/>
        </a:prstGeom>
      </dgm:spPr>
    </dgm:pt>
    <dgm:pt modelId="{63811642-1049-47D9-9DFC-30AC36FEF8F0}" type="pres">
      <dgm:prSet presAssocID="{E586C9A0-58E5-4B08-A865-37D3B8DA8D43}" presName="space" presStyleCnt="0"/>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2" presStyleCnt="4">
        <dgm:presLayoutVars>
          <dgm:chMax val="0"/>
          <dgm:chPref val="0"/>
          <dgm:bulletEnabled val="1"/>
        </dgm:presLayoutVars>
      </dgm:prSet>
      <dgm:spPr>
        <a:xfrm>
          <a:off x="6034856" y="0"/>
          <a:ext cx="2639368" cy="406759"/>
        </a:xfrm>
        <a:prstGeom prst="rect">
          <a:avLst/>
        </a:prstGeom>
      </dgm:spPr>
    </dgm:pt>
    <dgm:pt modelId="{1C67A4CD-D8D9-4790-9FCB-FE35047E44B9}" type="pres">
      <dgm:prSet presAssocID="{365E8307-D0B4-4265-A8A1-80D0456768FA}" presName="desTx" presStyleLbl="alignAccFollowNode1" presStyleIdx="2" presStyleCnt="4">
        <dgm:presLayoutVars>
          <dgm:bulletEnabled val="1"/>
        </dgm:presLayoutVars>
      </dgm:prSet>
      <dgm:spPr>
        <a:xfrm>
          <a:off x="6034856" y="406759"/>
          <a:ext cx="2639368" cy="3303071"/>
        </a:xfrm>
        <a:prstGeom prst="rect">
          <a:avLst/>
        </a:prstGeom>
      </dgm:spPr>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3" presStyleCnt="4">
        <dgm:presLayoutVars>
          <dgm:chMax val="0"/>
          <dgm:chPref val="0"/>
          <dgm:bulletEnabled val="1"/>
        </dgm:presLayoutVars>
      </dgm:prSet>
      <dgm:spPr>
        <a:xfrm>
          <a:off x="9043736" y="0"/>
          <a:ext cx="2639368" cy="406759"/>
        </a:xfrm>
        <a:prstGeom prst="rect">
          <a:avLst/>
        </a:prstGeom>
      </dgm:spPr>
    </dgm:pt>
    <dgm:pt modelId="{7C107A4B-B9C0-4C78-B580-4E5C3CAE4211}" type="pres">
      <dgm:prSet presAssocID="{2285B266-21A7-4FBB-9E50-2B9705DB764E}" presName="desTx" presStyleLbl="alignAccFollowNode1" presStyleIdx="3" presStyleCnt="4">
        <dgm:presLayoutVars>
          <dgm:bulletEnabled val="1"/>
        </dgm:presLayoutVars>
      </dgm:prSet>
      <dgm:spPr>
        <a:xfrm>
          <a:off x="9043736" y="406759"/>
          <a:ext cx="2639368" cy="3303071"/>
        </a:xfrm>
        <a:prstGeom prst="rect">
          <a:avLst/>
        </a:prstGeom>
      </dgm:spPr>
    </dgm:pt>
  </dgm:ptLst>
  <dgm:cxnLst>
    <dgm:cxn modelId="{6451DA03-5B43-411E-A675-6807074F7D4B}" srcId="{12902691-257A-45FF-8AAB-D4E7296BED65}" destId="{6E24BD1A-4F57-4E55-9F89-F105F46F9DC7}" srcOrd="0" destOrd="0" parTransId="{897DAFC8-9D45-40A3-B869-D8AC0C71AFCD}" sibTransId="{0FACBCB9-B932-47EE-9E69-AD4CA2773117}"/>
    <dgm:cxn modelId="{B1531F11-319B-48C3-9AD5-25FB8CBED129}" srcId="{365E8307-D0B4-4265-A8A1-80D0456768FA}" destId="{182F57D4-5D58-44EB-94A9-C6A5D2F76388}" srcOrd="1" destOrd="0" parTransId="{E04788D0-CA6A-497D-9825-2294C01D2BEA}" sibTransId="{122E38CF-CDF7-42BE-B0AC-A9E0A5D33F68}"/>
    <dgm:cxn modelId="{F034E011-5882-4250-BF13-B6D808DB73B2}" srcId="{1ED089DF-0F6F-4C31-B555-8CDA354AEBB9}" destId="{F20632D7-D501-423A-9F13-7E39A6980DA9}" srcOrd="2" destOrd="0" parTransId="{372299E0-94D2-45A6-A636-DD866A4951DE}" sibTransId="{43E24E0A-5984-4428-AE15-EF66DFA43680}"/>
    <dgm:cxn modelId="{A245D224-BC8E-4C93-BE08-4550804CD9F2}" type="presOf" srcId="{F20632D7-D501-423A-9F13-7E39A6980DA9}" destId="{DE916DB0-9BB6-48A9-BFF3-35B5FFCB431D}" srcOrd="0" destOrd="2" presId="urn:microsoft.com/office/officeart/2005/8/layout/hList1"/>
    <dgm:cxn modelId="{13CD0D2F-B1F4-432B-B3C0-7E3FC8E84170}" srcId="{2285B266-21A7-4FBB-9E50-2B9705DB764E}" destId="{054D3596-69FF-42F1-9CF2-44FB182CDD40}" srcOrd="0" destOrd="0" parTransId="{40471FF9-C2DB-438D-8DAF-B948D7C90B30}" sibTransId="{117FB0DB-827E-42CE-8C9E-E3682A9686B4}"/>
    <dgm:cxn modelId="{09151833-821E-42FE-A6FA-418D0FD7C6F9}" srcId="{8C5B85AB-0AF1-4818-8953-B2F1236B1FD5}" destId="{2285B266-21A7-4FBB-9E50-2B9705DB764E}" srcOrd="3" destOrd="0" parTransId="{1E9B3313-FFC0-4EBA-B419-DCDA3400BC47}" sibTransId="{10202EC6-24D4-4575-8710-D5FB6CE3088A}"/>
    <dgm:cxn modelId="{96E69033-B7A4-455C-B8A9-90F3DA0B5E29}" type="presOf" srcId="{6E24BD1A-4F57-4E55-9F89-F105F46F9DC7}" destId="{04C60BD0-E465-45DD-864B-0D8C1C3C4F09}" srcOrd="0" destOrd="0" presId="urn:microsoft.com/office/officeart/2005/8/layout/hList1"/>
    <dgm:cxn modelId="{98692642-8E6E-4337-B334-71C7A691A7C1}" srcId="{365E8307-D0B4-4265-A8A1-80D0456768FA}" destId="{4533A516-BA0D-40E2-AE68-2C0F2F995503}" srcOrd="0" destOrd="0" parTransId="{62933D2E-6517-4D29-AE19-AB7E8805DFB0}" sibTransId="{1A2A810F-10D1-49DC-9339-363760A69AFC}"/>
    <dgm:cxn modelId="{B66EFB43-C004-40CF-AAEA-613F452534E8}" type="presOf" srcId="{182F57D4-5D58-44EB-94A9-C6A5D2F76388}" destId="{1C67A4CD-D8D9-4790-9FCB-FE35047E44B9}" srcOrd="0" destOrd="1" presId="urn:microsoft.com/office/officeart/2005/8/layout/hList1"/>
    <dgm:cxn modelId="{65AD1E44-DCD3-49EA-9156-9919AFFBE771}" type="presOf" srcId="{4533A516-BA0D-40E2-AE68-2C0F2F995503}" destId="{1C67A4CD-D8D9-4790-9FCB-FE35047E44B9}" srcOrd="0" destOrd="0" presId="urn:microsoft.com/office/officeart/2005/8/layout/hList1"/>
    <dgm:cxn modelId="{2C62D14F-5097-422B-9DB4-842944DD8E41}" srcId="{1ED089DF-0F6F-4C31-B555-8CDA354AEBB9}" destId="{CD0FFC10-4165-4B9C-B65F-8B0F77E9D44F}" srcOrd="0" destOrd="0" parTransId="{5031039B-8DB4-4CE7-93DD-DA8948BFAB37}" sibTransId="{48777C14-11D8-42CE-88DF-3340B9E95950}"/>
    <dgm:cxn modelId="{ED81B073-8A8E-46D2-BF48-04C3D90E5F2C}" srcId="{8C5B85AB-0AF1-4818-8953-B2F1236B1FD5}" destId="{12902691-257A-45FF-8AAB-D4E7296BED65}" srcOrd="1" destOrd="0" parTransId="{CAAB9B38-8B7E-42B1-9203-5DB340C0751C}" sibTransId="{E586C9A0-58E5-4B08-A865-37D3B8DA8D43}"/>
    <dgm:cxn modelId="{F5E93180-4424-4610-B86E-ACD67BECFEC5}" type="presOf" srcId="{054D3596-69FF-42F1-9CF2-44FB182CDD40}" destId="{7C107A4B-B9C0-4C78-B580-4E5C3CAE4211}" srcOrd="0" destOrd="0" presId="urn:microsoft.com/office/officeart/2005/8/layout/hList1"/>
    <dgm:cxn modelId="{CFC77487-8D1C-4AB7-AA21-95FD61126D60}" type="presOf" srcId="{CD0FFC10-4165-4B9C-B65F-8B0F77E9D44F}" destId="{DE916DB0-9BB6-48A9-BFF3-35B5FFCB431D}" srcOrd="0" destOrd="0" presId="urn:microsoft.com/office/officeart/2005/8/layout/hList1"/>
    <dgm:cxn modelId="{A163E88C-BBCA-4ABF-A342-2B1E23D57642}" type="presOf" srcId="{68BB90EA-43F6-4617-9990-EC6E476A889B}" destId="{1C67A4CD-D8D9-4790-9FCB-FE35047E44B9}" srcOrd="0" destOrd="2" presId="urn:microsoft.com/office/officeart/2005/8/layout/hList1"/>
    <dgm:cxn modelId="{CAB37C91-335D-43AE-B82A-3D72D6648892}" type="presOf" srcId="{5EFA2294-765A-4BF6-BA96-E9303C250071}" destId="{DE916DB0-9BB6-48A9-BFF3-35B5FFCB431D}" srcOrd="0" destOrd="1" presId="urn:microsoft.com/office/officeart/2005/8/layout/hList1"/>
    <dgm:cxn modelId="{F3C7AD99-2D11-4907-A198-182970222A4E}" type="presOf" srcId="{8C5B85AB-0AF1-4818-8953-B2F1236B1FD5}" destId="{E282D210-6124-4138-ADEE-99D4F5C76F47}" srcOrd="0" destOrd="0" presId="urn:microsoft.com/office/officeart/2005/8/layout/hList1"/>
    <dgm:cxn modelId="{CA1A5CC0-FCF9-4E91-BEC5-8EF6C7952DDA}" srcId="{365E8307-D0B4-4265-A8A1-80D0456768FA}" destId="{68BB90EA-43F6-4617-9990-EC6E476A889B}" srcOrd="2" destOrd="0" parTransId="{124CD210-494C-4406-BC55-F48C3B44E592}" sibTransId="{B0CAE101-B2AB-49F2-8E9D-5D1A2A7830E7}"/>
    <dgm:cxn modelId="{3E3F02C3-E0CA-4E48-A0FD-DA3F85613979}" type="presOf" srcId="{12902691-257A-45FF-8AAB-D4E7296BED65}" destId="{457CBF1E-15F2-4D01-AB7E-076D7A96F0B9}"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560AE3E7-7952-4DCF-826C-3FDCE8E802BC}" type="presOf" srcId="{1ED089DF-0F6F-4C31-B555-8CDA354AEBB9}" destId="{CD14DA94-E93F-4860-A146-9B49D1888F83}" srcOrd="0" destOrd="0" presId="urn:microsoft.com/office/officeart/2005/8/layout/hList1"/>
    <dgm:cxn modelId="{D8F33AF5-E931-4F93-9A20-E8FB02953AA8}" type="presOf" srcId="{2285B266-21A7-4FBB-9E50-2B9705DB764E}" destId="{596D6B8B-4CCC-48AC-963F-1A7F5F80423C}" srcOrd="0" destOrd="0" presId="urn:microsoft.com/office/officeart/2005/8/layout/hList1"/>
    <dgm:cxn modelId="{669D67FE-7BF8-4F6F-9CF7-0DB7E8F37DB8}" srcId="{1ED089DF-0F6F-4C31-B555-8CDA354AEBB9}" destId="{5EFA2294-765A-4BF6-BA96-E9303C250071}" srcOrd="1" destOrd="0" parTransId="{B81A3A17-7EBC-4DAB-887F-962D140A0C0B}" sibTransId="{6C382F5C-385D-4D0B-AE18-3606BFDA5E92}"/>
    <dgm:cxn modelId="{190662FF-FDCA-4BA6-BAA1-43D57138FE66}" srcId="{8C5B85AB-0AF1-4818-8953-B2F1236B1FD5}" destId="{365E8307-D0B4-4265-A8A1-80D0456768FA}" srcOrd="2" destOrd="0" parTransId="{01BA8641-992C-4432-A251-0A033A40B497}" sibTransId="{99558CD9-5F68-4973-8FE6-08611455589F}"/>
    <dgm:cxn modelId="{B430AAFF-6B41-4DA4-859C-F9EA8B084F66}" type="presOf" srcId="{365E8307-D0B4-4265-A8A1-80D0456768FA}" destId="{C448F219-B8A8-42B4-A6CF-DB14E610DA1A}" srcOrd="0" destOrd="0" presId="urn:microsoft.com/office/officeart/2005/8/layout/hList1"/>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 modelId="{BDF68BBB-09E3-45BE-8C90-D8F68A5844A7}" type="presParOf" srcId="{E282D210-6124-4138-ADEE-99D4F5C76F47}" destId="{63811642-1049-47D9-9DFC-30AC36FEF8F0}" srcOrd="3" destOrd="0" presId="urn:microsoft.com/office/officeart/2005/8/layout/hList1"/>
    <dgm:cxn modelId="{46AA2F16-8692-4F90-993D-ED764A768CAD}" type="presParOf" srcId="{E282D210-6124-4138-ADEE-99D4F5C76F47}" destId="{B7364E77-5B9A-4D3D-A752-6829C45EAD2B}" srcOrd="4"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5" destOrd="0" presId="urn:microsoft.com/office/officeart/2005/8/layout/hList1"/>
    <dgm:cxn modelId="{81F1DCF8-220B-4772-A22F-1A0DC522911E}" type="presParOf" srcId="{E282D210-6124-4138-ADEE-99D4F5C76F47}" destId="{EB158C22-9A49-40F0-A4D6-11E42270C96E}" srcOrd="6"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3" qsCatId="simple" csTypeId="urn:microsoft.com/office/officeart/2005/8/colors/colorful4#3"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nl" sz="2000" b="1" dirty="0">
              <a:solidFill>
                <a:schemeClr val="tx1"/>
              </a:solidFill>
            </a:rPr>
            <a:t>Ze bedachten hun eigen profetieën (</a:t>
          </a:r>
          <a:r>
            <a:rPr lang="nl-NL" sz="2000" b="1" dirty="0">
              <a:solidFill>
                <a:schemeClr val="tx1"/>
              </a:solidFill>
            </a:rPr>
            <a:t>Ezechiël</a:t>
          </a:r>
          <a:r>
            <a:rPr lang="nl" sz="2000" b="1" dirty="0">
              <a:solidFill>
                <a:schemeClr val="tx1"/>
              </a:solidFill>
            </a:rPr>
            <a:t> 13:2, 17)</a:t>
          </a:r>
          <a:endParaRPr lang="en-US" sz="2000" noProof="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n-US" sz="2000" noProof="0">
            <a:solidFill>
              <a:schemeClr val="tx1"/>
            </a:solidFill>
          </a:endParaRPr>
        </a:p>
      </dgm:t>
    </dgm:pt>
    <dgm:pt modelId="{F861A691-1ED7-4178-B206-60C15B0B43EF}">
      <dgm:prSet custT="1"/>
      <dgm:spPr>
        <a:solidFill>
          <a:schemeClr val="accent2">
            <a:lumMod val="40000"/>
            <a:lumOff val="60000"/>
          </a:schemeClr>
        </a:solidFill>
      </dgm:spPr>
      <dgm:t>
        <a:bodyPr/>
        <a:lstStyle/>
        <a:p>
          <a:r>
            <a:rPr lang="nl" sz="2000" b="1" dirty="0">
              <a:solidFill>
                <a:schemeClr val="tx1"/>
              </a:solidFill>
            </a:rPr>
            <a:t>Ze zeiden wat mensen wilden horen (</a:t>
          </a:r>
          <a:r>
            <a:rPr lang="nl-NL" sz="2000" b="1" dirty="0">
              <a:solidFill>
                <a:schemeClr val="tx1"/>
              </a:solidFill>
            </a:rPr>
            <a:t>Ezechiël</a:t>
          </a:r>
          <a:r>
            <a:rPr lang="nl" sz="2000" b="1" dirty="0">
              <a:solidFill>
                <a:schemeClr val="tx1"/>
              </a:solidFill>
            </a:rPr>
            <a:t>  13:16)</a:t>
          </a:r>
          <a:endParaRPr lang="en-US" sz="2000" noProof="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n-US" sz="2000" noProof="0">
            <a:solidFill>
              <a:schemeClr val="tx1"/>
            </a:solidFill>
          </a:endParaRPr>
        </a:p>
      </dgm:t>
    </dgm:pt>
    <dgm:pt modelId="{E7073E38-E644-4DA3-B5FF-20EAEF767AE8}">
      <dgm:prSet custT="1"/>
      <dgm:spPr>
        <a:solidFill>
          <a:srgbClr val="FFB3FF"/>
        </a:solidFill>
      </dgm:spPr>
      <dgm:t>
        <a:bodyPr/>
        <a:lstStyle/>
        <a:p>
          <a:r>
            <a:rPr lang="nl" sz="2000" b="1" dirty="0">
              <a:solidFill>
                <a:schemeClr val="tx1"/>
              </a:solidFill>
            </a:rPr>
            <a:t>Ze spraken zich niet uit tegen zonde (E</a:t>
          </a:r>
          <a:r>
            <a:rPr lang="nl-NL" sz="2000" b="1" dirty="0" err="1">
              <a:solidFill>
                <a:schemeClr val="tx1"/>
              </a:solidFill>
            </a:rPr>
            <a:t>zechiël</a:t>
          </a:r>
          <a:r>
            <a:rPr lang="nl" sz="2000" b="1" dirty="0">
              <a:solidFill>
                <a:schemeClr val="tx1"/>
              </a:solidFill>
            </a:rPr>
            <a:t>  13:22)</a:t>
          </a:r>
          <a:endParaRPr lang="en-US" sz="2000" noProof="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n-US" sz="2000" noProof="0">
            <a:solidFill>
              <a:schemeClr val="tx1"/>
            </a:solidFill>
          </a:endParaRPr>
        </a:p>
      </dgm:t>
    </dgm:pt>
    <dgm:pt modelId="{3DDC293E-5143-4CB6-ABB8-569658A07BC0}">
      <dgm:prSet custT="1"/>
      <dgm:spPr>
        <a:solidFill>
          <a:schemeClr val="accent1">
            <a:lumMod val="40000"/>
            <a:lumOff val="60000"/>
          </a:schemeClr>
        </a:solidFill>
      </dgm:spPr>
      <dgm:t>
        <a:bodyPr/>
        <a:lstStyle/>
        <a:p>
          <a:r>
            <a:rPr lang="nl" sz="2000" b="1" dirty="0">
              <a:solidFill>
                <a:schemeClr val="tx1"/>
              </a:solidFill>
            </a:rPr>
            <a:t>(Ezechiel 13:19) Ze zochten persoonlijk gewin </a:t>
          </a:r>
          <a:endParaRPr lang="en-US" sz="2000" noProof="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custScaleX="104117">
        <dgm:presLayoutVars>
          <dgm:bulletEnabled val="1"/>
        </dgm:presLayoutVars>
      </dgm:prSet>
      <dgm:spPr/>
    </dgm:pt>
    <dgm:pt modelId="{644D4322-20C0-4BC5-B361-96DEF3A3933E}" type="pres">
      <dgm:prSet presAssocID="{A2A1CFD8-806F-4AE3-8C16-8303F908D830}" presName="FourNodes_3" presStyleLbl="node1" presStyleIdx="2" presStyleCnt="4" custScaleX="110165" custScaleY="87511">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nl" sz="1800" b="1" kern="1200" dirty="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rPr>
            <a:t>Wie werden er geroepen tot het profetische ambt?</a:t>
          </a:r>
          <a:endParaRPr lang="en-US" sz="1800" kern="1200" noProof="0" dirty="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nl" sz="1800" b="1" kern="120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rPr>
            <a:t>Hoe gedroegen de profeten zich?</a:t>
          </a:r>
          <a:endParaRPr lang="en-US" sz="1800" kern="1200" noProof="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nl" sz="1800" b="1" kern="120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rPr>
            <a:t>Wat voor werk deden de profeten?</a:t>
          </a:r>
          <a:endParaRPr lang="en-US" sz="1800" kern="1200" noProof="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nl" sz="1800" b="1" kern="1200" dirty="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rPr>
            <a:t>Welke vrouwen bezaten  de gave van profetie?</a:t>
          </a:r>
          <a:endParaRPr lang="en-US" sz="1800" kern="1200" noProof="0" dirty="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nl" sz="1800" b="1" kern="120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rPr>
            <a:t>Welke eigenschappen hadden valse profeten?</a:t>
          </a:r>
          <a:endParaRPr lang="en-US" sz="1800" kern="1200" noProof="0">
            <a:effectLst>
              <a:outerShdw blurRad="38100" dist="38100" dir="2700000" algn="tl">
                <a:srgbClr val="000000"/>
              </a:outerShdw>
            </a:effectLst>
            <a:latin typeface="Calibri" panose="020F0502020204030204" pitchFamily="34" charset="0"/>
            <a:ea typeface="Calibri" panose="020F0502020204030204" pitchFamily="34" charset="0"/>
            <a:cs typeface="Calibri" panose="020F0502020204030204" pitchFamily="34" charset="0"/>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4DA94-E93F-4860-A146-9B49D1888F83}">
      <dsp:nvSpPr>
        <dsp:cNvPr id="0" name=""/>
        <dsp:cNvSpPr/>
      </dsp:nvSpPr>
      <dsp:spPr>
        <a:xfrm>
          <a:off x="14517" y="-57405"/>
          <a:ext cx="2641948" cy="637222"/>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nl-NL"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rPr>
            <a:t>M</a:t>
          </a:r>
          <a:r>
            <a:rPr lang="nl"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rPr>
            <a:t>et betrekking tot </a:t>
          </a:r>
          <a:br>
            <a:rPr lang="nl"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rPr>
          </a:br>
          <a:r>
            <a:rPr lang="nl"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rPr>
            <a:t>de koningen</a:t>
          </a:r>
          <a:endParaRPr lang="es-ES"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endParaRPr>
        </a:p>
      </dsp:txBody>
      <dsp:txXfrm>
        <a:off x="14517" y="-57405"/>
        <a:ext cx="2641948" cy="637222"/>
      </dsp:txXfrm>
    </dsp:sp>
    <dsp:sp modelId="{DE916DB0-9BB6-48A9-BFF3-35B5FFCB431D}">
      <dsp:nvSpPr>
        <dsp:cNvPr id="0" name=""/>
        <dsp:cNvSpPr/>
      </dsp:nvSpPr>
      <dsp:spPr>
        <a:xfrm>
          <a:off x="14517" y="583036"/>
          <a:ext cx="2641948" cy="3184199"/>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90000"/>
            </a:lnSpc>
            <a:spcBef>
              <a:spcPct val="0"/>
            </a:spcBef>
            <a:spcAft>
              <a:spcPct val="15000"/>
            </a:spcAft>
            <a:buNone/>
          </a:pPr>
          <a:r>
            <a:rPr lang="nl" sz="2000" b="1" kern="1200" dirty="0">
              <a:latin typeface="Calibri" panose="020F0502020204030204" pitchFamily="34" charset="0"/>
              <a:ea typeface="Calibri" panose="020F0502020204030204" pitchFamily="34" charset="0"/>
              <a:cs typeface="Calibri" panose="020F0502020204030204" pitchFamily="34" charset="0"/>
            </a:rPr>
            <a:t>Zij zalfden hen </a:t>
          </a:r>
          <a:br>
            <a:rPr lang="en" sz="2000" b="1" kern="1200" dirty="0">
              <a:latin typeface="Calibri" panose="020F0502020204030204" pitchFamily="34" charset="0"/>
              <a:ea typeface="Calibri" panose="020F0502020204030204" pitchFamily="34" charset="0"/>
              <a:cs typeface="Calibri" panose="020F0502020204030204" pitchFamily="34" charset="0"/>
            </a:rPr>
          </a:br>
          <a:r>
            <a:rPr lang="nl" sz="2000" b="1" kern="1200" dirty="0">
              <a:latin typeface="Calibri" panose="020F0502020204030204" pitchFamily="34" charset="0"/>
              <a:ea typeface="Calibri" panose="020F0502020204030204" pitchFamily="34" charset="0"/>
              <a:cs typeface="Calibri" panose="020F0502020204030204" pitchFamily="34" charset="0"/>
            </a:rPr>
            <a:t>(1 Koningen 19:16)</a:t>
          </a:r>
          <a:endParaRPr lang="es-ES" sz="2000" kern="1200" dirty="0">
            <a:latin typeface="Calibri" panose="020F0502020204030204" pitchFamily="34" charset="0"/>
            <a:ea typeface="Calibri" panose="020F0502020204030204" pitchFamily="34" charset="0"/>
            <a:cs typeface="Calibri" panose="020F0502020204030204" pitchFamily="34" charset="0"/>
          </a:endParaRPr>
        </a:p>
        <a:p>
          <a:pPr marL="266700" lvl="1" indent="0" algn="l" defTabSz="889000">
            <a:lnSpc>
              <a:spcPct val="90000"/>
            </a:lnSpc>
            <a:spcBef>
              <a:spcPct val="0"/>
            </a:spcBef>
            <a:spcAft>
              <a:spcPct val="15000"/>
            </a:spcAft>
            <a:buNone/>
          </a:pPr>
          <a:r>
            <a:rPr lang="nl" sz="2000" b="1" kern="1200" dirty="0">
              <a:latin typeface="Calibri" panose="020F0502020204030204" pitchFamily="34" charset="0"/>
              <a:ea typeface="Calibri" panose="020F0502020204030204" pitchFamily="34" charset="0"/>
              <a:cs typeface="Calibri" panose="020F0502020204030204" pitchFamily="34" charset="0"/>
            </a:rPr>
            <a:t>Zij moedigden hen aan wanneer zij goed deden </a:t>
          </a:r>
          <a:br>
            <a:rPr lang="nl" sz="2000" b="1" kern="1200" dirty="0">
              <a:latin typeface="Calibri" panose="020F0502020204030204" pitchFamily="34" charset="0"/>
              <a:ea typeface="Calibri" panose="020F0502020204030204" pitchFamily="34" charset="0"/>
              <a:cs typeface="Calibri" panose="020F0502020204030204" pitchFamily="34" charset="0"/>
            </a:rPr>
          </a:br>
          <a:r>
            <a:rPr lang="nl" sz="2000" b="1" kern="1200" dirty="0">
              <a:latin typeface="Calibri" panose="020F0502020204030204" pitchFamily="34" charset="0"/>
              <a:ea typeface="Calibri" panose="020F0502020204030204" pitchFamily="34" charset="0"/>
              <a:cs typeface="Calibri" panose="020F0502020204030204" pitchFamily="34" charset="0"/>
            </a:rPr>
            <a:t>(2 Kronieken 15:8)</a:t>
          </a:r>
          <a:endParaRPr lang="es-ES" sz="2000" kern="1200" dirty="0">
            <a:latin typeface="Calibri" panose="020F0502020204030204" pitchFamily="34" charset="0"/>
            <a:ea typeface="Calibri" panose="020F0502020204030204" pitchFamily="34" charset="0"/>
            <a:cs typeface="Calibri" panose="020F0502020204030204" pitchFamily="34" charset="0"/>
          </a:endParaRPr>
        </a:p>
        <a:p>
          <a:pPr marL="266700" lvl="1" indent="0" algn="l" defTabSz="889000">
            <a:lnSpc>
              <a:spcPct val="90000"/>
            </a:lnSpc>
            <a:spcBef>
              <a:spcPct val="0"/>
            </a:spcBef>
            <a:spcAft>
              <a:spcPct val="15000"/>
            </a:spcAft>
            <a:buNone/>
          </a:pPr>
          <a:r>
            <a:rPr lang="nl" sz="2000" b="1" kern="1200" dirty="0">
              <a:latin typeface="Calibri" panose="020F0502020204030204" pitchFamily="34" charset="0"/>
              <a:ea typeface="Calibri" panose="020F0502020204030204" pitchFamily="34" charset="0"/>
              <a:cs typeface="Calibri" panose="020F0502020204030204" pitchFamily="34" charset="0"/>
            </a:rPr>
            <a:t>Ze confronteerden hen wanneer ze fout waren (1 Koningen 21:20)</a:t>
          </a:r>
          <a:endParaRPr lang="es-ES" sz="2000" kern="1200" dirty="0">
            <a:latin typeface="Calibri" panose="020F0502020204030204" pitchFamily="34" charset="0"/>
            <a:ea typeface="Calibri" panose="020F0502020204030204" pitchFamily="34" charset="0"/>
            <a:cs typeface="Calibri" panose="020F0502020204030204" pitchFamily="34" charset="0"/>
          </a:endParaRPr>
        </a:p>
      </dsp:txBody>
      <dsp:txXfrm>
        <a:off x="14517" y="583036"/>
        <a:ext cx="2641948" cy="3184199"/>
      </dsp:txXfrm>
    </dsp:sp>
    <dsp:sp modelId="{457CBF1E-15F2-4D01-AB7E-076D7A96F0B9}">
      <dsp:nvSpPr>
        <dsp:cNvPr id="0" name=""/>
        <dsp:cNvSpPr/>
      </dsp:nvSpPr>
      <dsp:spPr>
        <a:xfrm>
          <a:off x="3025977" y="0"/>
          <a:ext cx="2639368" cy="643659"/>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nl"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rPr>
            <a:t>Met betrekking tot  de priesters</a:t>
          </a:r>
          <a:endParaRPr lang="es-ES"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endParaRPr>
        </a:p>
      </dsp:txBody>
      <dsp:txXfrm>
        <a:off x="3025977" y="0"/>
        <a:ext cx="2639368" cy="643659"/>
      </dsp:txXfrm>
    </dsp:sp>
    <dsp:sp modelId="{04C60BD0-E465-45DD-864B-0D8C1C3C4F09}">
      <dsp:nvSpPr>
        <dsp:cNvPr id="0" name=""/>
        <dsp:cNvSpPr/>
      </dsp:nvSpPr>
      <dsp:spPr>
        <a:xfrm>
          <a:off x="3025977" y="643659"/>
          <a:ext cx="2639368" cy="3066171"/>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nl"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Ze confronteerden hen wanneer ze verkeerd deden</a:t>
          </a:r>
          <a:br>
            <a:rPr lang="en"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br>
          <a:r>
            <a:rPr lang="nl"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(Mal. 2:1-2)</a:t>
          </a:r>
          <a:endParaRPr lang="es-ES"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endParaRPr>
        </a:p>
      </dsp:txBody>
      <dsp:txXfrm>
        <a:off x="3025977" y="643659"/>
        <a:ext cx="2639368" cy="3066171"/>
      </dsp:txXfrm>
    </dsp:sp>
    <dsp:sp modelId="{C448F219-B8A8-42B4-A6CF-DB14E610DA1A}">
      <dsp:nvSpPr>
        <dsp:cNvPr id="0" name=""/>
        <dsp:cNvSpPr/>
      </dsp:nvSpPr>
      <dsp:spPr>
        <a:xfrm>
          <a:off x="6034856" y="0"/>
          <a:ext cx="2639368" cy="643659"/>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nl"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rPr>
            <a:t>Met betrekking tot het volk</a:t>
          </a:r>
          <a:endParaRPr lang="es-ES"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endParaRPr>
        </a:p>
      </dsp:txBody>
      <dsp:txXfrm>
        <a:off x="6034856" y="0"/>
        <a:ext cx="2639368" cy="643659"/>
      </dsp:txXfrm>
    </dsp:sp>
    <dsp:sp modelId="{1C67A4CD-D8D9-4790-9FCB-FE35047E44B9}">
      <dsp:nvSpPr>
        <dsp:cNvPr id="0" name=""/>
        <dsp:cNvSpPr/>
      </dsp:nvSpPr>
      <dsp:spPr>
        <a:xfrm>
          <a:off x="6034856" y="643659"/>
          <a:ext cx="2639368" cy="3066171"/>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90000"/>
            </a:lnSpc>
            <a:spcBef>
              <a:spcPct val="0"/>
            </a:spcBef>
            <a:spcAft>
              <a:spcPct val="15000"/>
            </a:spcAft>
            <a:buNone/>
          </a:pPr>
          <a:r>
            <a:rPr lang="nl" sz="2000" b="1" kern="1200" dirty="0">
              <a:latin typeface="Calibri" panose="020F0502020204030204" pitchFamily="34" charset="0"/>
              <a:ea typeface="Calibri" panose="020F0502020204030204" pitchFamily="34" charset="0"/>
              <a:cs typeface="Calibri" panose="020F0502020204030204" pitchFamily="34" charset="0"/>
            </a:rPr>
            <a:t>Zij onderwezen hen in de wegen van God (Micha 6:8)</a:t>
          </a:r>
          <a:endParaRPr lang="es-ES" sz="2000" kern="1200" dirty="0">
            <a:latin typeface="Calibri" panose="020F0502020204030204" pitchFamily="34" charset="0"/>
            <a:ea typeface="Calibri" panose="020F0502020204030204" pitchFamily="34" charset="0"/>
            <a:cs typeface="Calibri" panose="020F0502020204030204" pitchFamily="34" charset="0"/>
          </a:endParaRPr>
        </a:p>
        <a:p>
          <a:pPr marL="266700" lvl="1" indent="0" algn="l" defTabSz="889000">
            <a:lnSpc>
              <a:spcPct val="90000"/>
            </a:lnSpc>
            <a:spcBef>
              <a:spcPct val="0"/>
            </a:spcBef>
            <a:spcAft>
              <a:spcPct val="15000"/>
            </a:spcAft>
            <a:buNone/>
          </a:pPr>
          <a:r>
            <a:rPr lang="nl" sz="2000" b="1" kern="1200" dirty="0">
              <a:latin typeface="Calibri" panose="020F0502020204030204" pitchFamily="34" charset="0"/>
              <a:ea typeface="Calibri" panose="020F0502020204030204" pitchFamily="34" charset="0"/>
              <a:cs typeface="Calibri" panose="020F0502020204030204" pitchFamily="34" charset="0"/>
            </a:rPr>
            <a:t>Zij maakten hun zonden bekend  (Jesaja 58:1)</a:t>
          </a:r>
          <a:endParaRPr lang="es-ES" sz="2000" kern="1200" dirty="0">
            <a:latin typeface="Calibri" panose="020F0502020204030204" pitchFamily="34" charset="0"/>
            <a:ea typeface="Calibri" panose="020F0502020204030204" pitchFamily="34" charset="0"/>
            <a:cs typeface="Calibri" panose="020F0502020204030204" pitchFamily="34" charset="0"/>
          </a:endParaRPr>
        </a:p>
        <a:p>
          <a:pPr marL="266700" lvl="1" indent="0" algn="l" defTabSz="889000">
            <a:lnSpc>
              <a:spcPct val="90000"/>
            </a:lnSpc>
            <a:spcBef>
              <a:spcPct val="0"/>
            </a:spcBef>
            <a:spcAft>
              <a:spcPct val="15000"/>
            </a:spcAft>
            <a:buNone/>
          </a:pPr>
          <a:r>
            <a:rPr lang="nl" sz="2000" b="1" kern="1200" dirty="0">
              <a:latin typeface="Calibri" panose="020F0502020204030204" pitchFamily="34" charset="0"/>
              <a:ea typeface="Calibri" panose="020F0502020204030204" pitchFamily="34" charset="0"/>
              <a:cs typeface="Calibri" panose="020F0502020204030204" pitchFamily="34" charset="0"/>
            </a:rPr>
            <a:t>Zij riepen hen op tot berouw (Ezechiël 18:32)</a:t>
          </a:r>
          <a:endParaRPr lang="es-ES" sz="2000" kern="1200" dirty="0">
            <a:latin typeface="Calibri" panose="020F0502020204030204" pitchFamily="34" charset="0"/>
            <a:ea typeface="Calibri" panose="020F0502020204030204" pitchFamily="34" charset="0"/>
            <a:cs typeface="Calibri" panose="020F0502020204030204" pitchFamily="34" charset="0"/>
          </a:endParaRPr>
        </a:p>
      </dsp:txBody>
      <dsp:txXfrm>
        <a:off x="6034856" y="643659"/>
        <a:ext cx="2639368" cy="3066171"/>
      </dsp:txXfrm>
    </dsp:sp>
    <dsp:sp modelId="{596D6B8B-4CCC-48AC-963F-1A7F5F80423C}">
      <dsp:nvSpPr>
        <dsp:cNvPr id="0" name=""/>
        <dsp:cNvSpPr/>
      </dsp:nvSpPr>
      <dsp:spPr>
        <a:xfrm>
          <a:off x="9043736" y="0"/>
          <a:ext cx="2639368" cy="643659"/>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nl"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rPr>
            <a:t>Met betrekking tot  ons</a:t>
          </a:r>
          <a:endParaRPr lang="es-ES" sz="2000" b="1" kern="1200" dirty="0">
            <a:solidFill>
              <a:prstClr val="white"/>
            </a:solidFill>
            <a:effectLst>
              <a:outerShdw blurRad="38100" dist="38100" dir="2700000" algn="tl">
                <a:srgbClr val="000000">
                  <a:alpha val="43137"/>
                </a:srgbClr>
              </a:outerShdw>
            </a:effectLst>
            <a:latin typeface="Calibri" panose="020F0502020204030204" pitchFamily="34" charset="0"/>
            <a:ea typeface="+mn-ea"/>
            <a:cs typeface="+mn-cs"/>
          </a:endParaRPr>
        </a:p>
      </dsp:txBody>
      <dsp:txXfrm>
        <a:off x="9043736" y="0"/>
        <a:ext cx="2639368" cy="643659"/>
      </dsp:txXfrm>
    </dsp:sp>
    <dsp:sp modelId="{7C107A4B-B9C0-4C78-B580-4E5C3CAE4211}">
      <dsp:nvSpPr>
        <dsp:cNvPr id="0" name=""/>
        <dsp:cNvSpPr/>
      </dsp:nvSpPr>
      <dsp:spPr>
        <a:xfrm>
          <a:off x="9043736" y="643659"/>
          <a:ext cx="2639368" cy="3066171"/>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nl"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Zij zetten hun boodschappen op schrift</a:t>
          </a:r>
          <a:br>
            <a:rPr lang="en"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br>
          <a:r>
            <a:rPr lang="nl"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(2 Kronieken 13:22)</a:t>
          </a:r>
          <a:endParaRPr lang="es-ES" sz="20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endParaRPr>
        </a:p>
      </dsp:txBody>
      <dsp:txXfrm>
        <a:off x="9043736" y="643659"/>
        <a:ext cx="2639368" cy="30661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862674"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l" sz="2000" b="1" kern="1200" dirty="0">
              <a:solidFill>
                <a:schemeClr val="tx1"/>
              </a:solidFill>
            </a:rPr>
            <a:t>Ze bedachten hun eigen profetieën (</a:t>
          </a:r>
          <a:r>
            <a:rPr lang="nl-NL" sz="2000" b="1" kern="1200" dirty="0">
              <a:solidFill>
                <a:schemeClr val="tx1"/>
              </a:solidFill>
            </a:rPr>
            <a:t>Ezechiël</a:t>
          </a:r>
          <a:r>
            <a:rPr lang="nl" sz="2000" b="1" kern="1200" dirty="0">
              <a:solidFill>
                <a:schemeClr val="tx1"/>
              </a:solidFill>
            </a:rPr>
            <a:t> 13:2, 17)</a:t>
          </a:r>
          <a:endParaRPr lang="en-US" sz="2000" kern="1200" noProof="0" dirty="0">
            <a:solidFill>
              <a:schemeClr val="tx1"/>
            </a:solidFill>
          </a:endParaRPr>
        </a:p>
      </dsp:txBody>
      <dsp:txXfrm>
        <a:off x="9610" y="9610"/>
        <a:ext cx="6480900" cy="308882"/>
      </dsp:txXfrm>
    </dsp:sp>
    <dsp:sp modelId="{9EED3436-14B9-4328-AE94-23419D8B7768}">
      <dsp:nvSpPr>
        <dsp:cNvPr id="0" name=""/>
        <dsp:cNvSpPr/>
      </dsp:nvSpPr>
      <dsp:spPr>
        <a:xfrm>
          <a:off x="433480" y="387758"/>
          <a:ext cx="7145210"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l" sz="2000" b="1" kern="1200" dirty="0">
              <a:solidFill>
                <a:schemeClr val="tx1"/>
              </a:solidFill>
            </a:rPr>
            <a:t>Ze zeiden wat mensen wilden horen (</a:t>
          </a:r>
          <a:r>
            <a:rPr lang="nl-NL" sz="2000" b="1" kern="1200" dirty="0">
              <a:solidFill>
                <a:schemeClr val="tx1"/>
              </a:solidFill>
            </a:rPr>
            <a:t>Ezechiël</a:t>
          </a:r>
          <a:r>
            <a:rPr lang="nl" sz="2000" b="1" kern="1200" dirty="0">
              <a:solidFill>
                <a:schemeClr val="tx1"/>
              </a:solidFill>
            </a:rPr>
            <a:t>  13:16)</a:t>
          </a:r>
          <a:endParaRPr lang="en-US" sz="2000" kern="1200" noProof="0" dirty="0">
            <a:solidFill>
              <a:schemeClr val="tx1"/>
            </a:solidFill>
          </a:endParaRPr>
        </a:p>
      </dsp:txBody>
      <dsp:txXfrm>
        <a:off x="443090" y="397368"/>
        <a:ext cx="6305532" cy="308882"/>
      </dsp:txXfrm>
    </dsp:sp>
    <dsp:sp modelId="{644D4322-20C0-4BC5-B361-96DEF3A3933E}">
      <dsp:nvSpPr>
        <dsp:cNvPr id="0" name=""/>
        <dsp:cNvSpPr/>
      </dsp:nvSpPr>
      <dsp:spPr>
        <a:xfrm>
          <a:off x="792124" y="796004"/>
          <a:ext cx="7560265" cy="287126"/>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l" sz="2000" b="1" kern="1200" dirty="0">
              <a:solidFill>
                <a:schemeClr val="tx1"/>
              </a:solidFill>
            </a:rPr>
            <a:t>Ze spraken zich niet uit tegen zonde (E</a:t>
          </a:r>
          <a:r>
            <a:rPr lang="nl-NL" sz="2000" b="1" kern="1200" dirty="0" err="1">
              <a:solidFill>
                <a:schemeClr val="tx1"/>
              </a:solidFill>
            </a:rPr>
            <a:t>zechiël</a:t>
          </a:r>
          <a:r>
            <a:rPr lang="nl" sz="2000" b="1" kern="1200" dirty="0">
              <a:solidFill>
                <a:schemeClr val="tx1"/>
              </a:solidFill>
            </a:rPr>
            <a:t>  13:22)</a:t>
          </a:r>
          <a:endParaRPr lang="en-US" sz="2000" kern="1200" noProof="0" dirty="0">
            <a:solidFill>
              <a:schemeClr val="tx1"/>
            </a:solidFill>
          </a:endParaRPr>
        </a:p>
      </dsp:txBody>
      <dsp:txXfrm>
        <a:off x="800534" y="804414"/>
        <a:ext cx="6684777" cy="270306"/>
      </dsp:txXfrm>
    </dsp:sp>
    <dsp:sp modelId="{646086EF-A582-43F2-A0F8-BDACD0A14D75}">
      <dsp:nvSpPr>
        <dsp:cNvPr id="0" name=""/>
        <dsp:cNvSpPr/>
      </dsp:nvSpPr>
      <dsp:spPr>
        <a:xfrm>
          <a:off x="1715668" y="1163274"/>
          <a:ext cx="6862674"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l" sz="2000" b="1" kern="1200" dirty="0">
              <a:solidFill>
                <a:schemeClr val="tx1"/>
              </a:solidFill>
            </a:rPr>
            <a:t>(Ezechiel 13:19) Ze zochten persoonlijk gewin </a:t>
          </a:r>
          <a:endParaRPr lang="en-US" sz="2000" kern="1200" noProof="0" dirty="0">
            <a:solidFill>
              <a:schemeClr val="tx1"/>
            </a:solidFill>
          </a:endParaRPr>
        </a:p>
      </dsp:txBody>
      <dsp:txXfrm>
        <a:off x="1725278" y="1172884"/>
        <a:ext cx="6055438" cy="308882"/>
      </dsp:txXfrm>
    </dsp:sp>
    <dsp:sp modelId="{78472FAB-D2AC-4A01-9250-D3424753C9CC}">
      <dsp:nvSpPr>
        <dsp:cNvPr id="0" name=""/>
        <dsp:cNvSpPr/>
      </dsp:nvSpPr>
      <dsp:spPr>
        <a:xfrm>
          <a:off x="6649407"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a:solidFill>
              <a:schemeClr val="tx1"/>
            </a:solidFill>
          </a:endParaRPr>
        </a:p>
      </dsp:txBody>
      <dsp:txXfrm>
        <a:off x="6697392" y="251297"/>
        <a:ext cx="117296" cy="160483"/>
      </dsp:txXfrm>
    </dsp:sp>
    <dsp:sp modelId="{0A7D6550-1042-453A-9DE8-0B3E644AA13B}">
      <dsp:nvSpPr>
        <dsp:cNvPr id="0" name=""/>
        <dsp:cNvSpPr/>
      </dsp:nvSpPr>
      <dsp:spPr>
        <a:xfrm>
          <a:off x="7224156"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a:solidFill>
              <a:schemeClr val="tx1"/>
            </a:solidFill>
          </a:endParaRPr>
        </a:p>
      </dsp:txBody>
      <dsp:txXfrm>
        <a:off x="7272141" y="639055"/>
        <a:ext cx="117296" cy="160483"/>
      </dsp:txXfrm>
    </dsp:sp>
    <dsp:sp modelId="{30D20B0F-EAAD-4BFC-9880-3CA89F455507}">
      <dsp:nvSpPr>
        <dsp:cNvPr id="0" name=""/>
        <dsp:cNvSpPr/>
      </dsp:nvSpPr>
      <dsp:spPr>
        <a:xfrm>
          <a:off x="7790327"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a:solidFill>
              <a:schemeClr val="tx1"/>
            </a:solidFill>
          </a:endParaRPr>
        </a:p>
      </dsp:txBody>
      <dsp:txXfrm>
        <a:off x="7838312"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E14627-1709-4D24-88A3-6D4D8CF50246}" type="datetimeFigureOut">
              <a:rPr lang="nl-NL" smtClean="0"/>
              <a:t>16-10-2026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14FAD7-87AA-4A5E-95CB-8756C9D6B6BC}" type="slidenum">
              <a:rPr lang="nl-NL" smtClean="0"/>
              <a:t>‹Nº›</a:t>
            </a:fld>
            <a:endParaRPr lang="nl-NL"/>
          </a:p>
        </p:txBody>
      </p:sp>
    </p:spTree>
    <p:extLst>
      <p:ext uri="{BB962C8B-B14F-4D97-AF65-F5344CB8AC3E}">
        <p14:creationId xmlns:p14="http://schemas.microsoft.com/office/powerpoint/2010/main" val="349275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14FAD7-87AA-4A5E-95CB-8756C9D6B6BC}" type="slidenum">
              <a:rPr lang="nl-NL" smtClean="0"/>
              <a:t>5</a:t>
            </a:fld>
            <a:endParaRPr lang="nl-NL"/>
          </a:p>
        </p:txBody>
      </p:sp>
    </p:spTree>
    <p:extLst>
      <p:ext uri="{BB962C8B-B14F-4D97-AF65-F5344CB8AC3E}">
        <p14:creationId xmlns:p14="http://schemas.microsoft.com/office/powerpoint/2010/main" val="3669132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14FAD7-87AA-4A5E-95CB-8756C9D6B6BC}" type="slidenum">
              <a:rPr lang="nl-NL" smtClean="0"/>
              <a:t>6</a:t>
            </a:fld>
            <a:endParaRPr lang="nl-NL"/>
          </a:p>
        </p:txBody>
      </p:sp>
    </p:spTree>
    <p:extLst>
      <p:ext uri="{BB962C8B-B14F-4D97-AF65-F5344CB8AC3E}">
        <p14:creationId xmlns:p14="http://schemas.microsoft.com/office/powerpoint/2010/main" val="296909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14FAD7-87AA-4A5E-95CB-8756C9D6B6BC}" type="slidenum">
              <a:rPr lang="nl-NL" smtClean="0"/>
              <a:t>7</a:t>
            </a:fld>
            <a:endParaRPr lang="nl-NL"/>
          </a:p>
        </p:txBody>
      </p:sp>
    </p:spTree>
    <p:extLst>
      <p:ext uri="{BB962C8B-B14F-4D97-AF65-F5344CB8AC3E}">
        <p14:creationId xmlns:p14="http://schemas.microsoft.com/office/powerpoint/2010/main" val="1563372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nl"/>
              <a:t>Klik om de titelstijl van het patroon aan te passen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
              <a:t>Klik om de ondertitelstijl van het patroon aan te passen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nl"/>
              <a:t>Klik om de titelstijl van het patroon aan te passen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nl"/>
              <a:t>Klik om de titelstijl van het patroon aan te passen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
              <a:t>Klik om de tekststijlen van het patroon aan te passen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nl"/>
              <a:t>Klik om de titelstijl van het patroon aan te passen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nl"/>
              <a:t>Klik om de titelstijl van het patroon aan te passen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
              <a:t>Klik om de tekststijlen van het patroon aan te passen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
              <a:t>Klik om de tekststijlen van het patroon aan te passen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nl"/>
              <a:t>Klik om de titelstijl van het patroon aan te passen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nl"/>
              <a:t>Klik om de titelstijl van het patroon aan te passen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
              <a:t>Klik om de tekststijlen van het patroon aan te passen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nl"/>
              <a:t>Klik om de titelstijl van het patroon aan te passen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
              <a:t>Klik om de tekststijlen van het patroon aan te passen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nl"/>
              <a:t>Klik om de titelstijl van het patroon aan te passen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nl"/>
              <a:t>Klik om de titelstijl van het patroon aan te passen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nl"/>
              <a:t>Klik om de titelstijl van het patroon aan te passen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
              <a:t>Klik om de ondertitelstijl van het patroon aan te passen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nl"/>
              <a:t>Klik om de titelstijl van het patroon aan te passen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nl"/>
              <a:t>Klik om de titelstijl van het patroon aan te passen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
              <a:t>Klik om de tekststijlen van het patroon aan te passen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nl"/>
              <a:t>Klik om de titelstijl van het patroon aan te passen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nl"/>
              <a:t>Klik om de titelstijl van het patroon aan te passen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
              <a:t>Klik om de tekststijlen van het patroon aan te passen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
              <a:t>Klik om de tekststijlen van het patroon aan te passen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nl"/>
              <a:t>Klik om de titelstijl van het patroon aan te passen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nl"/>
              <a:t>Klik om de titelstijl van het patroon aan te passen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
              <a:t>Klik om de tekststijlen van het patroon aan te passen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nl"/>
              <a:t>Klik om de titelstijl van het patroon aan te passen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
              <a:t>Klik om de tekststijlen van het patroon aan te passen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nl"/>
              <a:t>Klik om de titelstijl van het patroon aan te passen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nl"/>
              <a:t>Klik om de titelstijl van het patroon aan te passen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
              <a:t>Klik om de titelstijl van het patroon aan te passen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defRPr>
            </a:lvl1pPr>
          </a:lstStyle>
          <a:p>
            <a:fld id="{E75D17A9-49CE-4738-821A-F8BD84C736B8}" type="datetimeFigureOut">
              <a:rPr lang="es-ES" smtClean="0"/>
              <a:pPr/>
              <a:t>16/10/2026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defRPr>
            </a:lvl1pPr>
          </a:lstStyle>
          <a:p>
            <a:fld id="{8530A8FC-03B8-4988-9F44-96DB740EDE75}" type="slidenum">
              <a:rPr lang="es-ES" smtClean="0"/>
              <a:pPr/>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
              <a:t>Klik om de titelstijl van het patroon aan te passen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
              <a:t>Klik om de tekststijlen van het patroon aan te passen</a:t>
            </a:r>
          </a:p>
          <a:p>
            <a:pPr lvl="1"/>
            <a:r>
              <a:rPr lang="nl"/>
              <a:t>Tweede niveau</a:t>
            </a:r>
          </a:p>
          <a:p>
            <a:pPr lvl="2"/>
            <a:r>
              <a:rPr lang="nl"/>
              <a:t>Derde niveau</a:t>
            </a:r>
          </a:p>
          <a:p>
            <a:pPr lvl="3"/>
            <a:r>
              <a:rPr lang="nl"/>
              <a:t>Vierde niveau</a:t>
            </a:r>
          </a:p>
          <a:p>
            <a:pPr lvl="4"/>
            <a:r>
              <a:rPr lang="nl"/>
              <a:t>Vijfde niveau</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defRPr>
            </a:lvl1pPr>
          </a:lstStyle>
          <a:p>
            <a:fld id="{29DD2163-C9F2-4132-A6F3-24E9B4A20EF3}" type="datetimeFigureOut">
              <a:rPr lang="es-ES" smtClean="0"/>
              <a:pPr/>
              <a:t>16/10/2026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defRPr>
            </a:lvl1pPr>
          </a:lstStyle>
          <a:p>
            <a:fld id="{0A709FE4-2851-49C3-9E5D-C579F9610886}" type="slidenum">
              <a:rPr lang="es-ES" smtClean="0"/>
              <a:pPr/>
              <a:t>‹Nº›</a:t>
            </a:fld>
            <a:endParaRPr lang="es-ES"/>
          </a:p>
        </p:txBody>
      </p:sp>
    </p:spTree>
    <p:extLst>
      <p:ext uri="{BB962C8B-B14F-4D97-AF65-F5344CB8AC3E}">
        <p14:creationId xmlns:p14="http://schemas.microsoft.com/office/powerpoint/2010/main"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e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jpg"/><Relationship Id="rId7" Type="http://schemas.microsoft.com/office/2007/relationships/hdphoto" Target="../media/hdphoto3.wdp"/><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5.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17.png"/><Relationship Id="rId4" Type="http://schemas.openxmlformats.org/officeDocument/2006/relationships/image" Target="../media/image14.png"/><Relationship Id="rId9" Type="http://schemas.microsoft.com/office/2007/relationships/hdphoto" Target="../media/hdphoto4.wdp"/></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image" Target="../media/image23.svg"/><Relationship Id="rId3" Type="http://schemas.openxmlformats.org/officeDocument/2006/relationships/image" Target="../media/image18.jpeg"/><Relationship Id="rId7" Type="http://schemas.openxmlformats.org/officeDocument/2006/relationships/diagramColors" Target="../diagrams/colors2.xml"/><Relationship Id="rId12" Type="http://schemas.openxmlformats.org/officeDocument/2006/relationships/image" Target="../media/image22.jpeg"/><Relationship Id="rId2" Type="http://schemas.openxmlformats.org/officeDocument/2006/relationships/notesSlide" Target="../notesSlides/notesSlide2.xml"/><Relationship Id="rId16"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image" Target="../media/image21.jpeg"/><Relationship Id="rId5" Type="http://schemas.openxmlformats.org/officeDocument/2006/relationships/diagramLayout" Target="../diagrams/layout2.xml"/><Relationship Id="rId15" Type="http://schemas.openxmlformats.org/officeDocument/2006/relationships/image" Target="../media/image25.svg"/><Relationship Id="rId10" Type="http://schemas.openxmlformats.org/officeDocument/2006/relationships/image" Target="../media/image20.jpeg"/><Relationship Id="rId4" Type="http://schemas.openxmlformats.org/officeDocument/2006/relationships/diagramData" Target="../diagrams/data2.xml"/><Relationship Id="rId9" Type="http://schemas.openxmlformats.org/officeDocument/2006/relationships/image" Target="../media/image19.jpeg"/><Relationship Id="rId14" Type="http://schemas.openxmlformats.org/officeDocument/2006/relationships/image" Target="../media/image24.svg"/></Relationships>
</file>

<file path=ppt/slides/_rels/slide7.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227937"/>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nl" sz="4400" b="1" spc="300" dirty="0">
                <a:ln w="13462">
                  <a:noFill/>
                  <a:prstDash val="solid"/>
                </a:ln>
                <a:solidFill>
                  <a:schemeClr val="accent2">
                    <a:lumMod val="60000"/>
                    <a:lumOff val="40000"/>
                  </a:schemeClr>
                </a:solidFill>
                <a:effectLst>
                  <a:outerShdw dist="50800" dir="2700000" algn="bl" rotWithShape="0">
                    <a:srgbClr val="663300"/>
                  </a:outerShdw>
                </a:effectLst>
                <a:latin typeface="Calibri" panose="020F0502020204030204" pitchFamily="34" charset="0"/>
              </a:rPr>
              <a:t>PROFETEN UIT HET OUDE TESTAMENT</a:t>
            </a:r>
            <a:endParaRPr lang="en-US" sz="4400" b="1" spc="300" noProof="0" dirty="0">
              <a:ln w="13462">
                <a:noFill/>
                <a:prstDash val="solid"/>
              </a:ln>
              <a:solidFill>
                <a:schemeClr val="accent2">
                  <a:lumMod val="60000"/>
                  <a:lumOff val="40000"/>
                </a:schemeClr>
              </a:solidFill>
              <a:effectLst>
                <a:outerShdw dist="50800" dir="2700000" algn="bl" rotWithShape="0">
                  <a:srgbClr val="663300"/>
                </a:outerShdw>
              </a:effectLst>
              <a:latin typeface="Calibri" panose="020F0502020204030204" pitchFamily="34" charset="0"/>
            </a:endParaRPr>
          </a:p>
        </p:txBody>
      </p:sp>
      <p:sp>
        <p:nvSpPr>
          <p:cNvPr id="5" name="CuadroTexto 4">
            <a:extLst>
              <a:ext uri="{FF2B5EF4-FFF2-40B4-BE49-F238E27FC236}">
                <a16:creationId xmlns:a16="http://schemas.microsoft.com/office/drawing/2014/main" id="{C1B3918F-AC38-BC12-03D2-FC638D436E7D}"/>
              </a:ext>
            </a:extLst>
          </p:cNvPr>
          <p:cNvSpPr txBox="1"/>
          <p:nvPr/>
        </p:nvSpPr>
        <p:spPr>
          <a:xfrm>
            <a:off x="9105972" y="5715279"/>
            <a:ext cx="1933575" cy="584775"/>
          </a:xfrm>
          <a:prstGeom prst="rect">
            <a:avLst/>
          </a:prstGeom>
          <a:noFill/>
        </p:spPr>
        <p:txBody>
          <a:bodyPr wrap="square" rtlCol="0">
            <a:spAutoFit/>
          </a:bodyPr>
          <a:lstStyle/>
          <a:p>
            <a:pPr algn="ctr"/>
            <a:r>
              <a:rPr lang="nl" sz="1600" b="1" dirty="0">
                <a:solidFill>
                  <a:srgbClr val="D5CDC0"/>
                </a:solidFill>
                <a:effectLst>
                  <a:outerShdw blurRad="38100" dist="38100" dir="2700000" algn="tl">
                    <a:srgbClr val="000000">
                      <a:alpha val="43137"/>
                    </a:srgbClr>
                  </a:outerShdw>
                </a:effectLst>
                <a:latin typeface="Calibri" panose="020F0502020204030204" pitchFamily="34" charset="0"/>
              </a:rPr>
              <a:t>Les 3 voor</a:t>
            </a:r>
          </a:p>
          <a:p>
            <a:pPr algn="ctr"/>
            <a:r>
              <a:rPr lang="nl" sz="1600" b="1" dirty="0">
                <a:solidFill>
                  <a:srgbClr val="D5CDC0"/>
                </a:solidFill>
                <a:effectLst>
                  <a:outerShdw blurRad="38100" dist="38100" dir="2700000" algn="tl">
                    <a:srgbClr val="000000">
                      <a:alpha val="43137"/>
                    </a:srgbClr>
                  </a:outerShdw>
                </a:effectLst>
                <a:latin typeface="Calibri" panose="020F0502020204030204" pitchFamily="34" charset="0"/>
              </a:rPr>
              <a:t>17 oktober 2026</a:t>
            </a:r>
            <a:endParaRPr lang="en-US" sz="1600" b="1" noProof="0" dirty="0">
              <a:solidFill>
                <a:srgbClr val="D5CDC0"/>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9" y="957004"/>
            <a:ext cx="3641070" cy="5324535"/>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«Toen zij vertrokken, bleef Josafat staan en zei: Luister naar mij, Juda, en u, inwoners van Jeruzalem. Vertrouw op de HEERE, uw God, dan zult u standhouden. Vertrouw op Zijn profeten, dan zult u voorspoedig zijn.»</a:t>
            </a:r>
          </a:p>
          <a:p>
            <a:pPr lvl="0" algn="ctr">
              <a:spcBef>
                <a:spcPts val="1200"/>
              </a:spcBef>
              <a:defRPr/>
            </a:pPr>
            <a:r>
              <a:rPr kumimoji="0" lang="nl"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r>
              <a:rPr lang="nl" b="1" dirty="0">
                <a:solidFill>
                  <a:srgbClr val="CC3399">
                    <a:lumMod val="50000"/>
                  </a:srgbClr>
                </a:solidFill>
                <a:latin typeface="Comic Sans MS" panose="030F0702030302020204" pitchFamily="66" charset="0"/>
              </a:rPr>
              <a:t>2 Kronieken 20:20</a:t>
            </a:r>
            <a:r>
              <a:rPr kumimoji="0" lang="nl"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nl" sz="1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HSV</a:t>
            </a:r>
            <a:r>
              <a:rPr kumimoji="0" lang="nl"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endPar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17223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3644544360"/>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96254" y="146193"/>
            <a:ext cx="8304796" cy="707886"/>
          </a:xfrm>
          <a:prstGeom prst="rect">
            <a:avLst/>
          </a:prstGeom>
          <a:noFill/>
        </p:spPr>
        <p:txBody>
          <a:bodyPr wrap="square" rtlCol="0">
            <a:spAutoFit/>
          </a:bodyPr>
          <a:lstStyle/>
          <a:p>
            <a:pPr>
              <a:spcBef>
                <a:spcPts val="600"/>
              </a:spcBef>
            </a:pPr>
            <a:r>
              <a:rPr lang="nl" sz="2000" b="1" dirty="0">
                <a:latin typeface="Calibri" panose="020F0502020204030204" pitchFamily="34" charset="0"/>
              </a:rPr>
              <a:t>In de tijd van het Oude Testament werden mensen die boodschappen van God ontvingen om met anderen te communiceren, zieners of profeten genoemd (1 Sam. 9:9).</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96254" y="2533262"/>
            <a:ext cx="8180971" cy="707886"/>
          </a:xfrm>
          <a:prstGeom prst="rect">
            <a:avLst/>
          </a:prstGeom>
          <a:noFill/>
        </p:spPr>
        <p:txBody>
          <a:bodyPr wrap="square">
            <a:spAutoFit/>
          </a:bodyPr>
          <a:lstStyle/>
          <a:p>
            <a:pPr lvl="0">
              <a:spcBef>
                <a:spcPts val="600"/>
              </a:spcBef>
              <a:defRPr/>
            </a:pPr>
            <a:r>
              <a:rPr lang="nl" sz="2000" b="1" dirty="0">
                <a:solidFill>
                  <a:prstClr val="black"/>
                </a:solidFill>
                <a:latin typeface="Calibri" panose="020F0502020204030204" pitchFamily="34" charset="0"/>
              </a:rPr>
              <a:t>Maar er waren ook valse profeten die spraken over “</a:t>
            </a:r>
            <a:r>
              <a:rPr lang="nl-NL" sz="2000" b="1" dirty="0">
                <a:solidFill>
                  <a:prstClr val="black"/>
                </a:solidFill>
                <a:latin typeface="Calibri" panose="020F0502020204030204" pitchFamily="34" charset="0"/>
              </a:rPr>
              <a:t>visioenen uit</a:t>
            </a:r>
            <a:r>
              <a:rPr lang="nl" sz="2000" b="1" dirty="0">
                <a:solidFill>
                  <a:prstClr val="black"/>
                </a:solidFill>
                <a:latin typeface="Calibri" panose="020F0502020204030204" pitchFamily="34" charset="0"/>
              </a:rPr>
              <a:t> hun eigen hart" (Jer. 23:16).</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96254" y="1195072"/>
            <a:ext cx="8180971" cy="1323439"/>
          </a:xfrm>
          <a:prstGeom prst="rect">
            <a:avLst/>
          </a:prstGeom>
          <a:noFill/>
        </p:spPr>
        <p:txBody>
          <a:bodyPr wrap="square">
            <a:spAutoFit/>
          </a:bodyPr>
          <a:lstStyle/>
          <a:p>
            <a:pPr lvl="0">
              <a:spcBef>
                <a:spcPts val="600"/>
              </a:spcBef>
              <a:defRPr/>
            </a:pPr>
            <a:r>
              <a:rPr lang="nl" sz="2000" b="1" dirty="0">
                <a:solidFill>
                  <a:prstClr val="black"/>
                </a:solidFill>
                <a:latin typeface="Calibri" panose="020F0502020204030204" pitchFamily="34" charset="0"/>
              </a:rPr>
              <a:t>Zij hadden het vermogen om verborgen dingen te kennen, en zelfs de dingen welke zich nog zouden voltrekken (1 Sam. 9:6), maar hun werk beperkte zich niet tot dit; het omvatte veel meer. Dit vermogen kwam natuurlijk niet van henzelf, maar van God.</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1" y="0"/>
            <a:ext cx="10842171"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nl" sz="3600" b="1" dirty="0">
                <a:ln w="22225">
                  <a:noFill/>
                  <a:prstDash val="solid"/>
                </a:ln>
                <a:solidFill>
                  <a:srgbClr val="FFFF75"/>
                </a:solidFill>
                <a:effectLst>
                  <a:outerShdw blurRad="38100" dist="38100" dir="2700000" algn="tl">
                    <a:srgbClr val="000000">
                      <a:alpha val="43137"/>
                    </a:srgbClr>
                  </a:outerShdw>
                </a:effectLst>
                <a:latin typeface="Calibri" panose="020F0502020204030204" pitchFamily="34" charset="0"/>
              </a:rPr>
              <a:t>WIE WERDEN GEROEPEN TOT HET PROFETISCH AMBT?</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1" y="579656"/>
            <a:ext cx="10342925" cy="646331"/>
          </a:xfrm>
          <a:prstGeom prst="rect">
            <a:avLst/>
          </a:prstGeom>
          <a:noFill/>
        </p:spPr>
        <p:txBody>
          <a:bodyPr wrap="square">
            <a:spAutoFit/>
          </a:bodyPr>
          <a:lstStyle/>
          <a:p>
            <a:pPr algn="ctr"/>
            <a:r>
              <a:rPr lang="nl"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“Elia was een mens net zoals wij en hij deed een vurig gebed dat het niet zou regenen, en het regende niet op de aarde, drie jaar en zes maanden.” </a:t>
            </a:r>
            <a:r>
              <a:rPr lang="nl"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(Jacobus 5:17 HSV)</a:t>
            </a:r>
            <a:endPar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2AE2B4F1-EEF8-0872-6357-FEFE141AC4DC}"/>
              </a:ext>
            </a:extLst>
          </p:cNvPr>
          <p:cNvSpPr txBox="1"/>
          <p:nvPr/>
        </p:nvSpPr>
        <p:spPr>
          <a:xfrm>
            <a:off x="79486" y="1328232"/>
            <a:ext cx="6033160" cy="1631216"/>
          </a:xfrm>
          <a:prstGeom prst="rect">
            <a:avLst/>
          </a:prstGeom>
          <a:noFill/>
        </p:spPr>
        <p:txBody>
          <a:bodyPr wrap="square" rtlCol="0">
            <a:spAutoFit/>
          </a:bodyPr>
          <a:lstStyle/>
          <a:p>
            <a:pPr>
              <a:spcBef>
                <a:spcPts val="600"/>
              </a:spcBef>
            </a:pPr>
            <a:r>
              <a:rPr lang="nl" sz="2000" b="1" dirty="0">
                <a:latin typeface="Calibri" panose="020F0502020204030204" pitchFamily="34" charset="0"/>
              </a:rPr>
              <a:t>We kunnen in de dwaling vervallen te geloven dat de profeten "supermensen" waren. Maar Mozes verontschuldigde zich omdat hij traag sprak (Ex. 4:10); Jesaja zei dat hij onreine lippen had (Jes. 6:5); Jeremia vond dat hij te jong was voor die taak (Jer. 1:6).</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7" y="4678837"/>
            <a:ext cx="2757368" cy="186337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rcRect t="3500" b="1226"/>
          <a:stretch>
            <a:fillRect/>
          </a:stretch>
        </p:blipFill>
        <p:spPr>
          <a:xfrm>
            <a:off x="2943352" y="4586465"/>
            <a:ext cx="1961102" cy="20397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4824899" y="4395723"/>
            <a:ext cx="5363738" cy="1015663"/>
          </a:xfrm>
          <a:prstGeom prst="rect">
            <a:avLst/>
          </a:prstGeom>
          <a:noFill/>
        </p:spPr>
        <p:txBody>
          <a:bodyPr wrap="square">
            <a:spAutoFit/>
          </a:bodyPr>
          <a:lstStyle/>
          <a:p>
            <a:pPr>
              <a:spcBef>
                <a:spcPts val="600"/>
              </a:spcBef>
            </a:pPr>
            <a:r>
              <a:rPr lang="nl-NL" sz="2000" b="1" dirty="0">
                <a:latin typeface="Calibri" panose="020F0502020204030204" pitchFamily="34" charset="0"/>
              </a:rPr>
              <a:t>Na het verrichten van een groot wonder stortte Elia volledig in onder de doodsbedreiging van koningin Izebel </a:t>
            </a:r>
            <a:r>
              <a:rPr lang="nl" sz="2000" b="1" dirty="0">
                <a:latin typeface="Calibri" panose="020F0502020204030204" pitchFamily="34" charset="0"/>
              </a:rPr>
              <a:t>(1 Koningen 19:2-4).</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311793" y="4510122"/>
            <a:ext cx="1702741" cy="2120265"/>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79486" y="3227628"/>
            <a:ext cx="6159389" cy="1323439"/>
          </a:xfrm>
          <a:prstGeom prst="rect">
            <a:avLst/>
          </a:prstGeom>
          <a:noFill/>
        </p:spPr>
        <p:txBody>
          <a:bodyPr wrap="square">
            <a:spAutoFit/>
          </a:bodyPr>
          <a:lstStyle/>
          <a:p>
            <a:pPr lvl="0">
              <a:spcBef>
                <a:spcPts val="600"/>
              </a:spcBef>
              <a:defRPr/>
            </a:pPr>
            <a:r>
              <a:rPr lang="nl" sz="2000" b="1" dirty="0">
                <a:solidFill>
                  <a:prstClr val="black"/>
                </a:solidFill>
                <a:latin typeface="Calibri" panose="020F0502020204030204" pitchFamily="34" charset="0"/>
              </a:rPr>
              <a:t>Over Elia, die het waagde koning Achab te bedreigen met een grote droogte vanwege zijn goddeloosheid, wordt gezegd: “Elia was een mens, net zoals wij" (Jakobus 5:17).</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4824899" y="5450010"/>
            <a:ext cx="5363738" cy="1323439"/>
          </a:xfrm>
          <a:prstGeom prst="rect">
            <a:avLst/>
          </a:prstGeom>
          <a:noFill/>
        </p:spPr>
        <p:txBody>
          <a:bodyPr wrap="square">
            <a:spAutoFit/>
          </a:bodyPr>
          <a:lstStyle/>
          <a:p>
            <a:pPr lvl="0">
              <a:spcBef>
                <a:spcPts val="600"/>
              </a:spcBef>
              <a:defRPr/>
            </a:pPr>
            <a:r>
              <a:rPr lang="nl-NL" sz="2000" b="1" dirty="0">
                <a:solidFill>
                  <a:prstClr val="black"/>
                </a:solidFill>
                <a:latin typeface="Calibri" panose="020F0502020204030204" pitchFamily="34" charset="0"/>
              </a:rPr>
              <a:t>Het is duidelijk dat God zijn profeten niet kiest omdat ze volmaakt zijn. Wat ziet Hij in hen? Hun liefde voor God en hun bereidheid om Hem te gehoorzamen.</a:t>
            </a:r>
            <a:endParaRPr lang="nl" sz="2000" b="1" dirty="0">
              <a:solidFill>
                <a:prstClr val="black"/>
              </a:solidFill>
              <a:latin typeface="Calibri" panose="020F0502020204030204" pitchFamily="34" charset="0"/>
            </a:endParaRPr>
          </a:p>
        </p:txBody>
      </p:sp>
      <p:sp>
        <p:nvSpPr>
          <p:cNvPr id="2" name="Tekstvak 1">
            <a:extLst>
              <a:ext uri="{FF2B5EF4-FFF2-40B4-BE49-F238E27FC236}">
                <a16:creationId xmlns:a16="http://schemas.microsoft.com/office/drawing/2014/main" id="{43D44CC3-EF3D-182D-2254-440DEC557442}"/>
              </a:ext>
            </a:extLst>
          </p:cNvPr>
          <p:cNvSpPr txBox="1"/>
          <p:nvPr/>
        </p:nvSpPr>
        <p:spPr>
          <a:xfrm>
            <a:off x="10765416" y="172790"/>
            <a:ext cx="1140258" cy="300749"/>
          </a:xfrm>
          <a:prstGeom prst="rect">
            <a:avLst/>
          </a:prstGeom>
          <a:solidFill>
            <a:srgbClr val="C48153"/>
          </a:solidFill>
          <a:ln w="28575">
            <a:noFill/>
          </a:ln>
          <a:effectLst>
            <a:outerShdw blurRad="50800" dist="38100" dir="2700000" algn="tl" rotWithShape="0">
              <a:prstClr val="black">
                <a:alpha val="40000"/>
              </a:prstClr>
            </a:outerShdw>
            <a:softEdge rad="0"/>
          </a:effectLst>
        </p:spPr>
        <p:txBody>
          <a:bodyPr wrap="square" lIns="108000" tIns="18000" rIns="108000" bIns="36000" rtlCol="0">
            <a:spAutoFit/>
          </a:bodyPr>
          <a:lstStyle/>
          <a:p>
            <a:pPr algn="ctr">
              <a:defRPr/>
            </a:pPr>
            <a:r>
              <a:rPr lang="nl-NL" sz="1600" b="1" kern="0" dirty="0">
                <a:solidFill>
                  <a:srgbClr val="AAEBB9"/>
                </a:solidFill>
                <a:latin typeface="Comic Sans MS" panose="030F0702030302020204" pitchFamily="66" charset="0"/>
              </a:rPr>
              <a:t>zondag</a:t>
            </a:r>
            <a:r>
              <a:rPr lang="nl-NL" sz="1600" b="1" kern="0" dirty="0">
                <a:solidFill>
                  <a:srgbClr val="3BEEC1"/>
                </a:solidFill>
                <a:latin typeface="Comic Sans MS" panose="030F0702030302020204" pitchFamily="66" charset="0"/>
              </a:rPr>
              <a:t> </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strips(downRight)">
                                      <p:cBhvr>
                                        <p:cTn id="25" dur="500"/>
                                        <p:tgtEl>
                                          <p:spTgt spid="8"/>
                                        </p:tgtEl>
                                      </p:cBhvr>
                                    </p:animEffect>
                                  </p:childTnLst>
                                </p:cTn>
                              </p:par>
                            </p:childTnLst>
                          </p:cTn>
                        </p:par>
                        <p:par>
                          <p:cTn id="26" fill="hold">
                            <p:stCondLst>
                              <p:cond delay="500"/>
                            </p:stCondLst>
                            <p:childTnLst>
                              <p:par>
                                <p:cTn id="27" presetID="18" presetClass="entr" presetSubtype="6"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strips(downRight)">
                                      <p:cBhvr>
                                        <p:cTn id="29" dur="500"/>
                                        <p:tgtEl>
                                          <p:spTgt spid="10"/>
                                        </p:tgtEl>
                                      </p:cBhvr>
                                    </p:animEffect>
                                  </p:childTnLst>
                                </p:cTn>
                              </p:par>
                            </p:childTnLst>
                          </p:cTn>
                        </p:par>
                        <p:par>
                          <p:cTn id="30" fill="hold">
                            <p:stCondLst>
                              <p:cond delay="1000"/>
                            </p:stCondLst>
                            <p:childTnLst>
                              <p:par>
                                <p:cTn id="31" presetID="18" presetClass="entr" presetSubtype="6"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strips(downRight)">
                                      <p:cBhvr>
                                        <p:cTn id="33" dur="500"/>
                                        <p:tgtEl>
                                          <p:spTgt spid="12"/>
                                        </p:tgtEl>
                                      </p:cBhvr>
                                    </p:animEffect>
                                  </p:childTnLst>
                                </p:cTn>
                              </p:par>
                            </p:childTnLst>
                          </p:cTn>
                        </p:par>
                        <p:par>
                          <p:cTn id="34" fill="hold">
                            <p:stCondLst>
                              <p:cond delay="1500"/>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37" presetClass="entr" presetSubtype="0"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900" decel="100000" fill="hold"/>
                                        <p:tgtEl>
                                          <p:spTgt spid="14"/>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500"/>
                                        <p:tgtEl>
                                          <p:spTgt spid="4"/>
                                        </p:tgtEl>
                                      </p:cBhvr>
                                    </p:animEffect>
                                  </p:childTnLst>
                                </p:cTn>
                              </p:par>
                            </p:childTnLst>
                          </p:cTn>
                        </p:par>
                      </p:childTnLst>
                    </p:cTn>
                  </p:par>
                  <p:par>
                    <p:cTn id="50" fill="hold">
                      <p:stCondLst>
                        <p:cond delay="indefinite"/>
                      </p:stCondLst>
                      <p:childTnLst>
                        <p:par>
                          <p:cTn id="51" fill="hold">
                            <p:stCondLst>
                              <p:cond delay="0"/>
                            </p:stCondLst>
                            <p:childTnLst>
                              <p:par>
                                <p:cTn id="52" presetID="37" presetClass="entr" presetSubtype="0" fill="hold" nodeType="click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900" decel="100000" fill="hold"/>
                                        <p:tgtEl>
                                          <p:spTgt spid="16"/>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8" fill="hold">
                            <p:stCondLst>
                              <p:cond delay="1000"/>
                            </p:stCondLst>
                            <p:childTnLst>
                              <p:par>
                                <p:cTn id="59" presetID="22" presetClass="entr" presetSubtype="8"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left)">
                                      <p:cBhvr>
                                        <p:cTn id="61" dur="500"/>
                                        <p:tgtEl>
                                          <p:spTgt spid="20"/>
                                        </p:tgtEl>
                                      </p:cBhvr>
                                    </p:animEffect>
                                  </p:childTnLst>
                                </p:cTn>
                              </p:par>
                            </p:childTnLst>
                          </p:cTn>
                        </p:par>
                      </p:childTnLst>
                    </p:cTn>
                  </p:par>
                  <p:par>
                    <p:cTn id="62" fill="hold">
                      <p:stCondLst>
                        <p:cond delay="indefinite"/>
                      </p:stCondLst>
                      <p:childTnLst>
                        <p:par>
                          <p:cTn id="63" fill="hold">
                            <p:stCondLst>
                              <p:cond delay="0"/>
                            </p:stCondLst>
                            <p:childTnLst>
                              <p:par>
                                <p:cTn id="64" presetID="4" presetClass="entr" presetSubtype="32" fill="hold" nodeType="click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box(out)">
                                      <p:cBhvr>
                                        <p:cTn id="66" dur="500"/>
                                        <p:tgtEl>
                                          <p:spTgt spid="22"/>
                                        </p:tgtEl>
                                      </p:cBhvr>
                                    </p:animEffect>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wipe(left)">
                                      <p:cBhvr>
                                        <p:cTn id="7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Calibri" panose="020F0502020204030204" pitchFamily="34" charset="0"/>
            </a:endParaRPr>
          </a:p>
        </p:txBody>
      </p:sp>
      <p:sp>
        <p:nvSpPr>
          <p:cNvPr id="3" name="CuadroTexto 2">
            <a:extLst>
              <a:ext uri="{FF2B5EF4-FFF2-40B4-BE49-F238E27FC236}">
                <a16:creationId xmlns:a16="http://schemas.microsoft.com/office/drawing/2014/main" id="{002A12E9-A873-E26A-F8E8-8317B75F3B75}"/>
              </a:ext>
            </a:extLst>
          </p:cNvPr>
          <p:cNvSpPr txBox="1"/>
          <p:nvPr/>
        </p:nvSpPr>
        <p:spPr>
          <a:xfrm>
            <a:off x="1443038" y="85725"/>
            <a:ext cx="9201150" cy="769441"/>
          </a:xfrm>
          <a:prstGeom prst="rect">
            <a:avLst/>
          </a:prstGeom>
          <a:noFill/>
        </p:spPr>
        <p:txBody>
          <a:bodyPr wrap="square">
            <a:spAutoFit/>
          </a:bodyPr>
          <a:lstStyle/>
          <a:p>
            <a:pPr algn="ctr"/>
            <a:r>
              <a:rPr lang="nl"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rPr>
              <a:t>HOE GEDROEGEN DE PROFETEN ZICH?</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0" y="731341"/>
            <a:ext cx="12191999" cy="369332"/>
          </a:xfrm>
          <a:prstGeom prst="rect">
            <a:avLst/>
          </a:prstGeom>
          <a:noFill/>
        </p:spPr>
        <p:txBody>
          <a:bodyPr wrap="square">
            <a:spAutoFit/>
          </a:bodyPr>
          <a:lstStyle/>
          <a:p>
            <a:pPr algn="ctr"/>
            <a:r>
              <a:rPr lang="nl" b="1" spc="-30"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“Maar Micha zei: Zo waar de HEERE leeft, wat de HEERE tegen mij zegt, dat zal ik spreken.” </a:t>
            </a:r>
            <a:r>
              <a:rPr lang="nl" sz="1200" b="1" spc="-30"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(1 Koningen 22:14)</a:t>
            </a:r>
            <a:endParaRPr lang="en-US" b="1" spc="-30"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37E0C5D-B699-1092-C3A3-AD91B2209C84}"/>
              </a:ext>
            </a:extLst>
          </p:cNvPr>
          <p:cNvSpPr txBox="1"/>
          <p:nvPr/>
        </p:nvSpPr>
        <p:spPr>
          <a:xfrm>
            <a:off x="5736431" y="1302633"/>
            <a:ext cx="6455569" cy="1323439"/>
          </a:xfrm>
          <a:prstGeom prst="rect">
            <a:avLst/>
          </a:prstGeom>
          <a:noFill/>
        </p:spPr>
        <p:txBody>
          <a:bodyPr wrap="square" rtlCol="0">
            <a:spAutoFit/>
          </a:bodyPr>
          <a:lstStyle/>
          <a:p>
            <a:pPr>
              <a:spcBef>
                <a:spcPts val="600"/>
              </a:spcBef>
            </a:pPr>
            <a:r>
              <a:rPr lang="nl" sz="2000" b="1" dirty="0">
                <a:latin typeface="Calibri" panose="020F0502020204030204" pitchFamily="34" charset="0"/>
              </a:rPr>
              <a:t>Als woordvoerders van God streefden de profeten en profetessen ernaar hun roeping te vervullen (1 Sam. 12:3-4). Het volk kende hen als "man van God," "eerbare man" (1 Sam.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9"/>
            <a:ext cx="2690389" cy="2017792"/>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6" cstate="hqprint">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a:ext>
            </a:extLst>
          </a:blip>
          <a:stretch>
            <a:fillRect/>
          </a:stretch>
        </p:blipFill>
        <p:spPr>
          <a:xfrm>
            <a:off x="2963189" y="1430146"/>
            <a:ext cx="2674182" cy="2017792"/>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955" y="3924008"/>
            <a:ext cx="6552774" cy="1938992"/>
          </a:xfrm>
          <a:prstGeom prst="rect">
            <a:avLst/>
          </a:prstGeom>
          <a:noFill/>
        </p:spPr>
        <p:txBody>
          <a:bodyPr wrap="square">
            <a:spAutoFit/>
          </a:bodyPr>
          <a:lstStyle/>
          <a:p>
            <a:pPr>
              <a:spcBef>
                <a:spcPts val="600"/>
              </a:spcBef>
            </a:pPr>
            <a:r>
              <a:rPr lang="nl" sz="2000" b="1" dirty="0">
                <a:latin typeface="Calibri" panose="020F0502020204030204" pitchFamily="34" charset="0"/>
              </a:rPr>
              <a:t>Micha verscheen voor twee koningen, 400 profeten die een gunstige boodschap brachten, en een wachter die hem adviseerde zich aan de omstandigheden aan te passen. (1 Koningen 22:10-13). Hij bleef echter standvastig en weigerde iets anders te zeggen dan wat God hem had geopenbaard (1 Koningen 22:14).</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6625353" y="4448711"/>
            <a:ext cx="2659140" cy="2006442"/>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10" cstate="hqprint">
            <a:extLst>
              <a:ext uri="{BEBA8EAE-BF5A-486C-A8C5-ECC9F3942E4B}">
                <a14:imgProps xmlns:a14="http://schemas.microsoft.com/office/drawing/2010/main">
                  <a14:imgLayer r:embed="rId11">
                    <a14:imgEffect>
                      <a14:brightnessContrast bright="20000"/>
                    </a14:imgEffect>
                  </a14:imgLayer>
                </a14:imgProps>
              </a:ext>
              <a:ext uri="{28A0092B-C50C-407E-A947-70E740481C1C}">
                <a14:useLocalDpi xmlns:a14="http://schemas.microsoft.com/office/drawing/2010/main"/>
              </a:ext>
            </a:extLst>
          </a:blip>
          <a:stretch>
            <a:fillRect/>
          </a:stretch>
        </p:blipFill>
        <p:spPr>
          <a:xfrm>
            <a:off x="9415677" y="4436269"/>
            <a:ext cx="2652497" cy="200142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5736431" y="2626072"/>
            <a:ext cx="6455569" cy="1323439"/>
          </a:xfrm>
          <a:prstGeom prst="rect">
            <a:avLst/>
          </a:prstGeom>
          <a:noFill/>
        </p:spPr>
        <p:txBody>
          <a:bodyPr wrap="square">
            <a:spAutoFit/>
          </a:bodyPr>
          <a:lstStyle/>
          <a:p>
            <a:pPr lvl="0">
              <a:spcBef>
                <a:spcPts val="600"/>
              </a:spcBef>
              <a:defRPr/>
            </a:pPr>
            <a:r>
              <a:rPr lang="nl" sz="2000" b="1" dirty="0">
                <a:solidFill>
                  <a:prstClr val="black"/>
                </a:solidFill>
                <a:latin typeface="Calibri" panose="020F0502020204030204" pitchFamily="34" charset="0"/>
              </a:rPr>
              <a:t>Degenen die weigerden hun boodschap te accepteren, haatten en bedreigden hen (1 Koningen 22:8, 27). Maar ondanks de druk die ze ondervonden, brachten de profeten hun boodschap trouw over.</a:t>
            </a:r>
          </a:p>
        </p:txBody>
      </p:sp>
      <p:sp>
        <p:nvSpPr>
          <p:cNvPr id="11" name="CuadroTexto 10">
            <a:extLst>
              <a:ext uri="{FF2B5EF4-FFF2-40B4-BE49-F238E27FC236}">
                <a16:creationId xmlns:a16="http://schemas.microsoft.com/office/drawing/2014/main" id="{D5E8211C-8BC0-B7F0-6DF1-9AC46CC2EADE}"/>
              </a:ext>
            </a:extLst>
          </p:cNvPr>
          <p:cNvSpPr txBox="1"/>
          <p:nvPr/>
        </p:nvSpPr>
        <p:spPr>
          <a:xfrm>
            <a:off x="7569" y="5863000"/>
            <a:ext cx="6543249" cy="1015663"/>
          </a:xfrm>
          <a:prstGeom prst="rect">
            <a:avLst/>
          </a:prstGeom>
          <a:noFill/>
        </p:spPr>
        <p:txBody>
          <a:bodyPr wrap="square">
            <a:spAutoFit/>
          </a:bodyPr>
          <a:lstStyle/>
          <a:p>
            <a:pPr lvl="0">
              <a:spcBef>
                <a:spcPts val="600"/>
              </a:spcBef>
              <a:defRPr/>
            </a:pPr>
            <a:r>
              <a:rPr lang="nl" sz="2000" b="1" dirty="0">
                <a:solidFill>
                  <a:prstClr val="black"/>
                </a:solidFill>
                <a:latin typeface="Calibri" panose="020F0502020204030204" pitchFamily="34" charset="0"/>
              </a:rPr>
              <a:t>Zij waren niet volmaakt, maar mannen en vrouwen van gebed, trouw aan het Woord, en dienaren van God en zijn volk (1 Sam. 12:23; Jer. 42:4).</a:t>
            </a:r>
          </a:p>
        </p:txBody>
      </p:sp>
      <p:sp>
        <p:nvSpPr>
          <p:cNvPr id="2" name="Tekstvak 1">
            <a:extLst>
              <a:ext uri="{FF2B5EF4-FFF2-40B4-BE49-F238E27FC236}">
                <a16:creationId xmlns:a16="http://schemas.microsoft.com/office/drawing/2014/main" id="{67102355-63F2-45D3-9320-2983512423E3}"/>
              </a:ext>
            </a:extLst>
          </p:cNvPr>
          <p:cNvSpPr txBox="1"/>
          <p:nvPr/>
        </p:nvSpPr>
        <p:spPr>
          <a:xfrm>
            <a:off x="10847964" y="320070"/>
            <a:ext cx="1140258" cy="300749"/>
          </a:xfrm>
          <a:prstGeom prst="rect">
            <a:avLst/>
          </a:prstGeom>
          <a:solidFill>
            <a:srgbClr val="BFEFFE"/>
          </a:solidFill>
          <a:ln w="28575">
            <a:noFill/>
          </a:ln>
          <a:effectLst>
            <a:outerShdw blurRad="50800" dist="38100" dir="2700000" algn="tl" rotWithShape="0">
              <a:prstClr val="black">
                <a:alpha val="40000"/>
              </a:prstClr>
            </a:outerShdw>
            <a:softEdge rad="0"/>
          </a:effectLst>
        </p:spPr>
        <p:txBody>
          <a:bodyPr wrap="square" lIns="108000" tIns="18000" rIns="108000" bIns="36000" rtlCol="0">
            <a:spAutoFit/>
          </a:bodyPr>
          <a:lstStyle/>
          <a:p>
            <a:pPr algn="ctr">
              <a:defRPr/>
            </a:pPr>
            <a:r>
              <a:rPr lang="nl-NL" sz="1600" b="1" kern="0" dirty="0">
                <a:latin typeface="Comic Sans MS" panose="030F0702030302020204" pitchFamily="66" charset="0"/>
              </a:rPr>
              <a:t>maandag </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900" decel="100000" fill="hold"/>
                                        <p:tgtEl>
                                          <p:spTgt spid="4"/>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50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900" decel="100000" fill="hold"/>
                                        <p:tgtEl>
                                          <p:spTgt spid="8"/>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100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900" decel="100000" fill="hold"/>
                                        <p:tgtEl>
                                          <p:spTgt spid="12"/>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15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900" decel="100000" fill="hold"/>
                                        <p:tgtEl>
                                          <p:spTgt spid="14"/>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9" fill="hold">
                            <p:stCondLst>
                              <p:cond delay="250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5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a:stretch>
        </a:blipFill>
        <a:effectLst/>
      </p:bgPr>
    </p:bg>
    <p:spTree>
      <p:nvGrpSpPr>
        <p:cNvPr id="1" name="">
          <a:extLst>
            <a:ext uri="{FF2B5EF4-FFF2-40B4-BE49-F238E27FC236}">
              <a16:creationId xmlns:a16="http://schemas.microsoft.com/office/drawing/2014/main"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D40D853-F4EF-F1DE-76FB-854D6D819993}"/>
              </a:ext>
            </a:extLst>
          </p:cNvPr>
          <p:cNvGraphicFramePr/>
          <p:nvPr>
            <p:extLst>
              <p:ext uri="{D42A27DB-BD31-4B8C-83A1-F6EECF244321}">
                <p14:modId xmlns:p14="http://schemas.microsoft.com/office/powerpoint/2010/main" val="4010660472"/>
              </p:ext>
            </p:extLst>
          </p:nvPr>
        </p:nvGraphicFramePr>
        <p:xfrm>
          <a:off x="219075" y="2948144"/>
          <a:ext cx="11697622" cy="37098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7317CA7-4441-7F5A-C7E4-A06779BDA9BC}"/>
              </a:ext>
            </a:extLst>
          </p:cNvPr>
          <p:cNvSpPr txBox="1"/>
          <p:nvPr/>
        </p:nvSpPr>
        <p:spPr>
          <a:xfrm>
            <a:off x="1" y="0"/>
            <a:ext cx="11308556" cy="769441"/>
          </a:xfrm>
          <a:prstGeom prst="rect">
            <a:avLst/>
          </a:prstGeom>
          <a:noFill/>
        </p:spPr>
        <p:txBody>
          <a:bodyPr wrap="square">
            <a:spAutoFit/>
          </a:bodyPr>
          <a:lstStyle/>
          <a:p>
            <a:pPr algn="ctr"/>
            <a:r>
              <a:rPr lang="nl"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latin typeface="Calibri" panose="020F0502020204030204" pitchFamily="34" charset="0"/>
              </a:rPr>
              <a:t>WELK WERK HEBBEN DE PROFETEN VERRICHT?</a:t>
            </a:r>
          </a:p>
        </p:txBody>
      </p:sp>
      <p:sp>
        <p:nvSpPr>
          <p:cNvPr id="5" name="CuadroTexto 4">
            <a:extLst>
              <a:ext uri="{FF2B5EF4-FFF2-40B4-BE49-F238E27FC236}">
                <a16:creationId xmlns:a16="http://schemas.microsoft.com/office/drawing/2014/main" id="{5D6EAFF2-9941-C6F0-5231-66CEB2677A3E}"/>
              </a:ext>
            </a:extLst>
          </p:cNvPr>
          <p:cNvSpPr txBox="1"/>
          <p:nvPr/>
        </p:nvSpPr>
        <p:spPr>
          <a:xfrm>
            <a:off x="0" y="644375"/>
            <a:ext cx="10558463" cy="646331"/>
          </a:xfrm>
          <a:prstGeom prst="rect">
            <a:avLst/>
          </a:prstGeom>
          <a:noFill/>
        </p:spPr>
        <p:txBody>
          <a:bodyPr wrap="square">
            <a:spAutoFit/>
          </a:bodyPr>
          <a:lstStyle/>
          <a:p>
            <a:pPr algn="ctr"/>
            <a:r>
              <a:rPr lang="nl" b="1" dirty="0">
                <a:solidFill>
                  <a:schemeClr val="tx2">
                    <a:lumMod val="20000"/>
                    <a:lumOff val="80000"/>
                  </a:schemeClr>
                </a:solidFill>
                <a:effectLst>
                  <a:glow rad="101600">
                    <a:srgbClr val="436C00"/>
                  </a:glow>
                </a:effectLst>
                <a:latin typeface="Comic Sans MS" panose="030F0702030302020204" pitchFamily="66" charset="0"/>
              </a:rPr>
              <a:t>“En u moet Jehu, de zoon van Nimsi, zalven tot koning over Israël. En Elisa, de zoon van Safat, uit Abel-Mehola, moet u tot profeet zalven in uw plaats. </a:t>
            </a:r>
            <a:r>
              <a:rPr lang="nl" sz="1400" b="1" dirty="0">
                <a:solidFill>
                  <a:schemeClr val="tx2">
                    <a:lumMod val="20000"/>
                    <a:lumOff val="80000"/>
                  </a:schemeClr>
                </a:solidFill>
                <a:effectLst>
                  <a:glow rad="101600">
                    <a:srgbClr val="436C00"/>
                  </a:glow>
                </a:effectLst>
                <a:latin typeface="Comic Sans MS" panose="030F0702030302020204" pitchFamily="66" charset="0"/>
              </a:rPr>
              <a:t>(1 Koningen 19:16)</a:t>
            </a:r>
            <a:endParaRPr lang="en-US"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128EA36E-3B8E-06BD-8A84-05C30D2C8A3F}"/>
              </a:ext>
            </a:extLst>
          </p:cNvPr>
          <p:cNvSpPr txBox="1"/>
          <p:nvPr/>
        </p:nvSpPr>
        <p:spPr>
          <a:xfrm>
            <a:off x="82044" y="1511096"/>
            <a:ext cx="2532411" cy="1323439"/>
          </a:xfrm>
          <a:prstGeom prst="rect">
            <a:avLst/>
          </a:prstGeom>
          <a:noFill/>
        </p:spPr>
        <p:txBody>
          <a:bodyPr wrap="square" rtlCol="0">
            <a:spAutoFit/>
          </a:bodyPr>
          <a:lstStyle/>
          <a:p>
            <a:pPr>
              <a:spcBef>
                <a:spcPts val="600"/>
              </a:spcBef>
            </a:pPr>
            <a:r>
              <a:rPr lang="nl-NL" sz="2000" b="1" dirty="0">
                <a:latin typeface="Calibri" panose="020F0502020204030204" pitchFamily="34" charset="0"/>
              </a:rPr>
              <a:t>De profeten vervulden onder andere de volgende taken:</a:t>
            </a:r>
            <a:endParaRPr lang="nl" sz="2000" b="1" dirty="0">
              <a:latin typeface="Calibri" panose="020F0502020204030204" pitchFamily="34" charset="0"/>
            </a:endParaRPr>
          </a:p>
        </p:txBody>
      </p:sp>
      <p:pic>
        <p:nvPicPr>
          <p:cNvPr id="8" name="Imagen 7">
            <a:extLst>
              <a:ext uri="{FF2B5EF4-FFF2-40B4-BE49-F238E27FC236}">
                <a16:creationId xmlns:a16="http://schemas.microsoft.com/office/drawing/2014/main" id="{00952936-BCB9-7CE4-1C66-71E2A23FEF8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A34CA941-D3FC-BEA3-5F21-29A1AA5E2CAC}"/>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9C421582-B43C-3EAA-7229-C632CA198C73}"/>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D0712CE-94FA-8969-8347-97C12BECB865}"/>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Kroon met massieve vulling">
            <a:extLst>
              <a:ext uri="{FF2B5EF4-FFF2-40B4-BE49-F238E27FC236}">
                <a16:creationId xmlns:a16="http://schemas.microsoft.com/office/drawing/2014/main" id="{5AC73896-0282-BBE2-35C7-6E16917E588E}"/>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20164" y="3641217"/>
            <a:ext cx="240890" cy="240890"/>
          </a:xfrm>
          <a:prstGeom prst="rect">
            <a:avLst/>
          </a:prstGeom>
        </p:spPr>
      </p:pic>
      <p:pic>
        <p:nvPicPr>
          <p:cNvPr id="18" name="Gráfico 17" descr="Kroon met massieve vulling">
            <a:extLst>
              <a:ext uri="{FF2B5EF4-FFF2-40B4-BE49-F238E27FC236}">
                <a16:creationId xmlns:a16="http://schemas.microsoft.com/office/drawing/2014/main" id="{9A190860-931E-F441-42CC-29636ED006D8}"/>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20164" y="4248398"/>
            <a:ext cx="240890" cy="240890"/>
          </a:xfrm>
          <a:prstGeom prst="rect">
            <a:avLst/>
          </a:prstGeom>
        </p:spPr>
      </p:pic>
      <p:pic>
        <p:nvPicPr>
          <p:cNvPr id="20" name="Gráfico 19" descr="Kroon met massieve vulling">
            <a:extLst>
              <a:ext uri="{FF2B5EF4-FFF2-40B4-BE49-F238E27FC236}">
                <a16:creationId xmlns:a16="http://schemas.microsoft.com/office/drawing/2014/main" id="{482F2441-58A1-930D-1E75-3B11F382462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20164" y="5419100"/>
            <a:ext cx="240890" cy="240890"/>
          </a:xfrm>
          <a:prstGeom prst="rect">
            <a:avLst/>
          </a:prstGeom>
        </p:spPr>
      </p:pic>
      <p:pic>
        <p:nvPicPr>
          <p:cNvPr id="22" name="Gráfico 21" descr="Kokshoed met stevige vulling">
            <a:extLst>
              <a:ext uri="{FF2B5EF4-FFF2-40B4-BE49-F238E27FC236}">
                <a16:creationId xmlns:a16="http://schemas.microsoft.com/office/drawing/2014/main" id="{5B61D3CD-A401-C501-C6ED-EE94C38A7FAE}"/>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3319731" y="3722143"/>
            <a:ext cx="240890" cy="240890"/>
          </a:xfrm>
          <a:prstGeom prst="rect">
            <a:avLst/>
          </a:prstGeom>
        </p:spPr>
      </p:pic>
      <p:pic>
        <p:nvPicPr>
          <p:cNvPr id="24" name="Gráfico 23" descr="Mannengroep met Solide Vulling">
            <a:extLst>
              <a:ext uri="{FF2B5EF4-FFF2-40B4-BE49-F238E27FC236}">
                <a16:creationId xmlns:a16="http://schemas.microsoft.com/office/drawing/2014/main" id="{2DBDB31B-FFBA-60F4-203C-9648F008E178}"/>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335007" y="3691768"/>
            <a:ext cx="240890" cy="240890"/>
          </a:xfrm>
          <a:prstGeom prst="rect">
            <a:avLst/>
          </a:prstGeom>
        </p:spPr>
      </p:pic>
      <p:pic>
        <p:nvPicPr>
          <p:cNvPr id="26" name="Gráfico 25" descr="Mannengroep met Solide Vulling">
            <a:extLst>
              <a:ext uri="{FF2B5EF4-FFF2-40B4-BE49-F238E27FC236}">
                <a16:creationId xmlns:a16="http://schemas.microsoft.com/office/drawing/2014/main" id="{4AC1F248-7B30-7CAD-3026-ECAD637EA88F}"/>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350717" y="4589653"/>
            <a:ext cx="240890" cy="240890"/>
          </a:xfrm>
          <a:prstGeom prst="rect">
            <a:avLst/>
          </a:prstGeom>
        </p:spPr>
      </p:pic>
      <p:pic>
        <p:nvPicPr>
          <p:cNvPr id="28" name="Gráfico 27" descr="Mannengroep met Solide Vulling">
            <a:extLst>
              <a:ext uri="{FF2B5EF4-FFF2-40B4-BE49-F238E27FC236}">
                <a16:creationId xmlns:a16="http://schemas.microsoft.com/office/drawing/2014/main" id="{EA2F63AA-2084-7DA2-4B2B-4FA37A84CB5D}"/>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350717" y="5451899"/>
            <a:ext cx="240890" cy="240890"/>
          </a:xfrm>
          <a:prstGeom prst="rect">
            <a:avLst/>
          </a:prstGeom>
        </p:spPr>
      </p:pic>
      <p:pic>
        <p:nvPicPr>
          <p:cNvPr id="30" name="Gráfico 29" descr="Verhaal met solide vulling">
            <a:extLst>
              <a:ext uri="{FF2B5EF4-FFF2-40B4-BE49-F238E27FC236}">
                <a16:creationId xmlns:a16="http://schemas.microsoft.com/office/drawing/2014/main" id="{6D0BD3CD-3FDD-D0A7-75E6-08C84763F52C}"/>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9350283" y="3702891"/>
            <a:ext cx="240890" cy="240890"/>
          </a:xfrm>
          <a:prstGeom prst="rect">
            <a:avLst/>
          </a:prstGeom>
        </p:spPr>
      </p:pic>
      <p:sp>
        <p:nvSpPr>
          <p:cNvPr id="2" name="Tekstvak 1">
            <a:extLst>
              <a:ext uri="{FF2B5EF4-FFF2-40B4-BE49-F238E27FC236}">
                <a16:creationId xmlns:a16="http://schemas.microsoft.com/office/drawing/2014/main" id="{AEDCCBF0-194A-5DB6-1D0B-1F21DE6E59B2}"/>
              </a:ext>
            </a:extLst>
          </p:cNvPr>
          <p:cNvSpPr txBox="1"/>
          <p:nvPr/>
        </p:nvSpPr>
        <p:spPr>
          <a:xfrm>
            <a:off x="10738428" y="839456"/>
            <a:ext cx="1140258" cy="300749"/>
          </a:xfrm>
          <a:prstGeom prst="rect">
            <a:avLst/>
          </a:prstGeom>
          <a:solidFill>
            <a:srgbClr val="D6E7BD"/>
          </a:solidFill>
          <a:ln w="28575">
            <a:noFill/>
          </a:ln>
          <a:effectLst>
            <a:outerShdw blurRad="50800" dist="38100" dir="2700000" algn="tl" rotWithShape="0">
              <a:prstClr val="black">
                <a:alpha val="40000"/>
              </a:prstClr>
            </a:outerShdw>
            <a:softEdge rad="0"/>
          </a:effectLst>
        </p:spPr>
        <p:txBody>
          <a:bodyPr wrap="square" lIns="108000" tIns="18000" rIns="108000" bIns="36000" rtlCol="0">
            <a:spAutoFit/>
          </a:bodyPr>
          <a:lstStyle/>
          <a:p>
            <a:pPr algn="ctr">
              <a:defRPr/>
            </a:pPr>
            <a:r>
              <a:rPr lang="nl-NL" sz="1600" b="1" kern="0" dirty="0">
                <a:latin typeface="Comic Sans MS" panose="030F0702030302020204" pitchFamily="66" charset="0"/>
              </a:rPr>
              <a:t>dinsdag </a:t>
            </a:r>
          </a:p>
        </p:txBody>
      </p:sp>
    </p:spTree>
    <p:extLst>
      <p:ext uri="{BB962C8B-B14F-4D97-AF65-F5344CB8AC3E}">
        <p14:creationId xmlns:p14="http://schemas.microsoft.com/office/powerpoint/2010/main" val="203705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3" dur="1000" fill="hold"/>
                                        <p:tgtEl>
                                          <p:spTgt spid="8"/>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8"/>
                                        </p:tgtEl>
                                      </p:cBhvr>
                                    </p:animEffect>
                                  </p:childTnLst>
                                </p:cTn>
                              </p:par>
                            </p:childTnLst>
                          </p:cTn>
                        </p:par>
                        <p:par>
                          <p:cTn id="38" fill="hold">
                            <p:stCondLst>
                              <p:cond delay="1000"/>
                            </p:stCondLst>
                            <p:childTnLst>
                              <p:par>
                                <p:cTn id="39" presetID="53" presetClass="entr" presetSubtype="16" fill="hold" grpId="0" nodeType="afterEffect">
                                  <p:stCondLst>
                                    <p:cond delay="0"/>
                                  </p:stCondLst>
                                  <p:childTnLst>
                                    <p:set>
                                      <p:cBhvr>
                                        <p:cTn id="40"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41"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42"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43" dur="500"/>
                                        <p:tgtEl>
                                          <p:spTgt spid="4">
                                            <p:graphicEl>
                                              <a:dgm id="{CD14DA94-E93F-4860-A146-9B49D1888F83}"/>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5" fill="hold" grpId="0" nodeType="clickEffect">
                                  <p:stCondLst>
                                    <p:cond delay="0"/>
                                  </p:stCondLst>
                                  <p:childTnLst>
                                    <p:set>
                                      <p:cBhvr>
                                        <p:cTn id="47"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48" dur="500"/>
                                        <p:tgtEl>
                                          <p:spTgt spid="4">
                                            <p:graphicEl>
                                              <a:dgm id="{DE916DB0-9BB6-48A9-BFF3-35B5FFCB431D}"/>
                                            </p:graphicEl>
                                          </p:spTgt>
                                        </p:tgtEl>
                                      </p:cBhvr>
                                    </p:animEffect>
                                  </p:childTnLst>
                                </p:cTn>
                              </p:par>
                              <p:par>
                                <p:cTn id="49" presetID="14" presetClass="entr" presetSubtype="5"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randombar(vertical)">
                                      <p:cBhvr>
                                        <p:cTn id="51" dur="500"/>
                                        <p:tgtEl>
                                          <p:spTgt spid="16"/>
                                        </p:tgtEl>
                                      </p:cBhvr>
                                    </p:animEffect>
                                  </p:childTnLst>
                                </p:cTn>
                              </p:par>
                              <p:par>
                                <p:cTn id="52" presetID="14" presetClass="entr" presetSubtype="5"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randombar(vertical)">
                                      <p:cBhvr>
                                        <p:cTn id="54" dur="500"/>
                                        <p:tgtEl>
                                          <p:spTgt spid="18"/>
                                        </p:tgtEl>
                                      </p:cBhvr>
                                    </p:animEffect>
                                  </p:childTnLst>
                                </p:cTn>
                              </p:par>
                              <p:par>
                                <p:cTn id="55" presetID="14" presetClass="entr" presetSubtype="5"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randombar(vertical)">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5" dur="1000" fill="hold"/>
                                        <p:tgtEl>
                                          <p:spTgt spid="10"/>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10"/>
                                        </p:tgtEl>
                                      </p:cBhvr>
                                    </p:animEffect>
                                  </p:childTnLst>
                                </p:cTn>
                              </p:par>
                            </p:childTnLst>
                          </p:cTn>
                        </p:par>
                        <p:par>
                          <p:cTn id="70" fill="hold">
                            <p:stCondLst>
                              <p:cond delay="1000"/>
                            </p:stCondLst>
                            <p:childTnLst>
                              <p:par>
                                <p:cTn id="71" presetID="53" presetClass="entr" presetSubtype="16" fill="hold" grpId="0" nodeType="afterEffect">
                                  <p:stCondLst>
                                    <p:cond delay="0"/>
                                  </p:stCondLst>
                                  <p:childTnLst>
                                    <p:set>
                                      <p:cBhvr>
                                        <p:cTn id="72"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73"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74"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75" dur="500"/>
                                        <p:tgtEl>
                                          <p:spTgt spid="4">
                                            <p:graphicEl>
                                              <a:dgm id="{457CBF1E-15F2-4D01-AB7E-076D7A96F0B9}"/>
                                            </p:graphicEl>
                                          </p:spTgt>
                                        </p:tgtEl>
                                      </p:cBhvr>
                                    </p:animEffect>
                                  </p:childTnLst>
                                </p:cTn>
                              </p:par>
                            </p:childTnLst>
                          </p:cTn>
                        </p:par>
                      </p:childTnLst>
                    </p:cTn>
                  </p:par>
                  <p:par>
                    <p:cTn id="76" fill="hold">
                      <p:stCondLst>
                        <p:cond delay="indefinite"/>
                      </p:stCondLst>
                      <p:childTnLst>
                        <p:par>
                          <p:cTn id="77" fill="hold">
                            <p:stCondLst>
                              <p:cond delay="0"/>
                            </p:stCondLst>
                            <p:childTnLst>
                              <p:par>
                                <p:cTn id="78" presetID="14" presetClass="entr" presetSubtype="5" fill="hold" grpId="0" nodeType="clickEffect">
                                  <p:stCondLst>
                                    <p:cond delay="0"/>
                                  </p:stCondLst>
                                  <p:childTnLst>
                                    <p:set>
                                      <p:cBhvr>
                                        <p:cTn id="79"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80" dur="500"/>
                                        <p:tgtEl>
                                          <p:spTgt spid="4">
                                            <p:graphicEl>
                                              <a:dgm id="{04C60BD0-E465-45DD-864B-0D8C1C3C4F09}"/>
                                            </p:graphicEl>
                                          </p:spTgt>
                                        </p:tgtEl>
                                      </p:cBhvr>
                                    </p:animEffect>
                                  </p:childTnLst>
                                </p:cTn>
                              </p:par>
                              <p:par>
                                <p:cTn id="81" presetID="14" presetClass="entr" presetSubtype="5"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randombar(vertical)">
                                      <p:cBhvr>
                                        <p:cTn id="83" dur="500"/>
                                        <p:tgtEl>
                                          <p:spTgt spid="22"/>
                                        </p:tgtEl>
                                      </p:cBhvr>
                                    </p:animEffect>
                                  </p:childTnLst>
                                </p:cTn>
                              </p:par>
                            </p:childTnLst>
                          </p:cTn>
                        </p:par>
                      </p:childTnLst>
                    </p:cTn>
                  </p:par>
                  <p:par>
                    <p:cTn id="84" fill="hold">
                      <p:stCondLst>
                        <p:cond delay="indefinite"/>
                      </p:stCondLst>
                      <p:childTnLst>
                        <p:par>
                          <p:cTn id="85" fill="hold">
                            <p:stCondLst>
                              <p:cond delay="0"/>
                            </p:stCondLst>
                            <p:childTnLst>
                              <p:par>
                                <p:cTn id="86" presetID="25" presetClass="entr" presetSubtype="0" fill="hold" nodeType="click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9"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0"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91" dur="1000" fill="hold"/>
                                        <p:tgtEl>
                                          <p:spTgt spid="12"/>
                                        </p:tgtEl>
                                        <p:attrNameLst>
                                          <p:attrName>ppt_h</p:attrName>
                                        </p:attrNameLst>
                                      </p:cBhvr>
                                      <p:tavLst>
                                        <p:tav tm="0">
                                          <p:val>
                                            <p:strVal val="#ppt_h"/>
                                          </p:val>
                                        </p:tav>
                                        <p:tav tm="100000">
                                          <p:val>
                                            <p:strVal val="#ppt_h"/>
                                          </p:val>
                                        </p:tav>
                                      </p:tavLst>
                                    </p:anim>
                                    <p:anim calcmode="lin" valueType="num">
                                      <p:cBhvr>
                                        <p:cTn id="92"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93"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4"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5" dur="1000" decel="50000">
                                          <p:stCondLst>
                                            <p:cond delay="0"/>
                                          </p:stCondLst>
                                        </p:cTn>
                                        <p:tgtEl>
                                          <p:spTgt spid="12"/>
                                        </p:tgtEl>
                                      </p:cBhvr>
                                    </p:animEffect>
                                  </p:childTnLst>
                                </p:cTn>
                              </p:par>
                            </p:childTnLst>
                          </p:cTn>
                        </p:par>
                        <p:par>
                          <p:cTn id="96" fill="hold">
                            <p:stCondLst>
                              <p:cond delay="1000"/>
                            </p:stCondLst>
                            <p:childTnLst>
                              <p:par>
                                <p:cTn id="97" presetID="53" presetClass="entr" presetSubtype="16" fill="hold" grpId="0" nodeType="afterEffect">
                                  <p:stCondLst>
                                    <p:cond delay="0"/>
                                  </p:stCondLst>
                                  <p:childTnLst>
                                    <p:set>
                                      <p:cBhvr>
                                        <p:cTn id="98"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99"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100"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101" dur="500"/>
                                        <p:tgtEl>
                                          <p:spTgt spid="4">
                                            <p:graphicEl>
                                              <a:dgm id="{C448F219-B8A8-42B4-A6CF-DB14E610DA1A}"/>
                                            </p:graphicEl>
                                          </p:spTgt>
                                        </p:tgtEl>
                                      </p:cBhvr>
                                    </p:animEffect>
                                  </p:childTnLst>
                                </p:cTn>
                              </p:par>
                            </p:childTnLst>
                          </p:cTn>
                        </p:par>
                      </p:childTnLst>
                    </p:cTn>
                  </p:par>
                  <p:par>
                    <p:cTn id="102" fill="hold">
                      <p:stCondLst>
                        <p:cond delay="indefinite"/>
                      </p:stCondLst>
                      <p:childTnLst>
                        <p:par>
                          <p:cTn id="103" fill="hold">
                            <p:stCondLst>
                              <p:cond delay="0"/>
                            </p:stCondLst>
                            <p:childTnLst>
                              <p:par>
                                <p:cTn id="104" presetID="14" presetClass="entr" presetSubtype="5" fill="hold" grpId="0" nodeType="clickEffect">
                                  <p:stCondLst>
                                    <p:cond delay="0"/>
                                  </p:stCondLst>
                                  <p:childTnLst>
                                    <p:set>
                                      <p:cBhvr>
                                        <p:cTn id="105"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106" dur="500"/>
                                        <p:tgtEl>
                                          <p:spTgt spid="4">
                                            <p:graphicEl>
                                              <a:dgm id="{1C67A4CD-D8D9-4790-9FCB-FE35047E44B9}"/>
                                            </p:graphicEl>
                                          </p:spTgt>
                                        </p:tgtEl>
                                      </p:cBhvr>
                                    </p:animEffect>
                                  </p:childTnLst>
                                </p:cTn>
                              </p:par>
                              <p:par>
                                <p:cTn id="107" presetID="14" presetClass="entr" presetSubtype="5" fill="hold" nodeType="withEffect">
                                  <p:stCondLst>
                                    <p:cond delay="0"/>
                                  </p:stCondLst>
                                  <p:childTnLst>
                                    <p:set>
                                      <p:cBhvr>
                                        <p:cTn id="108" dur="1" fill="hold">
                                          <p:stCondLst>
                                            <p:cond delay="0"/>
                                          </p:stCondLst>
                                        </p:cTn>
                                        <p:tgtEl>
                                          <p:spTgt spid="24"/>
                                        </p:tgtEl>
                                        <p:attrNameLst>
                                          <p:attrName>style.visibility</p:attrName>
                                        </p:attrNameLst>
                                      </p:cBhvr>
                                      <p:to>
                                        <p:strVal val="visible"/>
                                      </p:to>
                                    </p:set>
                                    <p:animEffect transition="in" filter="randombar(vertical)">
                                      <p:cBhvr>
                                        <p:cTn id="109" dur="500"/>
                                        <p:tgtEl>
                                          <p:spTgt spid="24"/>
                                        </p:tgtEl>
                                      </p:cBhvr>
                                    </p:animEffect>
                                  </p:childTnLst>
                                </p:cTn>
                              </p:par>
                              <p:par>
                                <p:cTn id="110" presetID="14" presetClass="entr" presetSubtype="5" fill="hold" nodeType="with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randombar(vertical)">
                                      <p:cBhvr>
                                        <p:cTn id="112" dur="500"/>
                                        <p:tgtEl>
                                          <p:spTgt spid="26"/>
                                        </p:tgtEl>
                                      </p:cBhvr>
                                    </p:animEffect>
                                  </p:childTnLst>
                                </p:cTn>
                              </p:par>
                              <p:par>
                                <p:cTn id="113" presetID="14" presetClass="entr" presetSubtype="5" fill="hold" nodeType="with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randombar(vertical)">
                                      <p:cBhvr>
                                        <p:cTn id="115" dur="500"/>
                                        <p:tgtEl>
                                          <p:spTgt spid="28"/>
                                        </p:tgtEl>
                                      </p:cBhvr>
                                    </p:animEffect>
                                  </p:childTnLst>
                                </p:cTn>
                              </p:par>
                            </p:childTnLst>
                          </p:cTn>
                        </p:par>
                      </p:childTnLst>
                    </p:cTn>
                  </p:par>
                  <p:par>
                    <p:cTn id="116" fill="hold">
                      <p:stCondLst>
                        <p:cond delay="indefinite"/>
                      </p:stCondLst>
                      <p:childTnLst>
                        <p:par>
                          <p:cTn id="117" fill="hold">
                            <p:stCondLst>
                              <p:cond delay="0"/>
                            </p:stCondLst>
                            <p:childTnLst>
                              <p:par>
                                <p:cTn id="118" presetID="25" presetClass="entr" presetSubtype="0" fill="hold" nodeType="clickEffect">
                                  <p:stCondLst>
                                    <p:cond delay="0"/>
                                  </p:stCondLst>
                                  <p:childTnLst>
                                    <p:set>
                                      <p:cBhvr>
                                        <p:cTn id="119" dur="1" fill="hold">
                                          <p:stCondLst>
                                            <p:cond delay="0"/>
                                          </p:stCondLst>
                                        </p:cTn>
                                        <p:tgtEl>
                                          <p:spTgt spid="14"/>
                                        </p:tgtEl>
                                        <p:attrNameLst>
                                          <p:attrName>style.visibility</p:attrName>
                                        </p:attrNameLst>
                                      </p:cBhvr>
                                      <p:to>
                                        <p:strVal val="visible"/>
                                      </p:to>
                                    </p:set>
                                    <p:anim calcmode="lin" valueType="num">
                                      <p:cBhvr>
                                        <p:cTn id="120"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21"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22"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23" dur="1000" fill="hold"/>
                                        <p:tgtEl>
                                          <p:spTgt spid="14"/>
                                        </p:tgtEl>
                                        <p:attrNameLst>
                                          <p:attrName>ppt_h</p:attrName>
                                        </p:attrNameLst>
                                      </p:cBhvr>
                                      <p:tavLst>
                                        <p:tav tm="0">
                                          <p:val>
                                            <p:strVal val="#ppt_h"/>
                                          </p:val>
                                        </p:tav>
                                        <p:tav tm="100000">
                                          <p:val>
                                            <p:strVal val="#ppt_h"/>
                                          </p:val>
                                        </p:tav>
                                      </p:tavLst>
                                    </p:anim>
                                    <p:anim calcmode="lin" valueType="num">
                                      <p:cBhvr>
                                        <p:cTn id="124"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5"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6"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7" dur="1000" decel="50000">
                                          <p:stCondLst>
                                            <p:cond delay="0"/>
                                          </p:stCondLst>
                                        </p:cTn>
                                        <p:tgtEl>
                                          <p:spTgt spid="14"/>
                                        </p:tgtEl>
                                      </p:cBhvr>
                                    </p:animEffect>
                                  </p:childTnLst>
                                </p:cTn>
                              </p:par>
                            </p:childTnLst>
                          </p:cTn>
                        </p:par>
                        <p:par>
                          <p:cTn id="128" fill="hold">
                            <p:stCondLst>
                              <p:cond delay="1000"/>
                            </p:stCondLst>
                            <p:childTnLst>
                              <p:par>
                                <p:cTn id="129" presetID="53" presetClass="entr" presetSubtype="16" fill="hold" grpId="0" nodeType="afterEffect">
                                  <p:stCondLst>
                                    <p:cond delay="0"/>
                                  </p:stCondLst>
                                  <p:childTnLst>
                                    <p:set>
                                      <p:cBhvr>
                                        <p:cTn id="130"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131"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132"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133" dur="500"/>
                                        <p:tgtEl>
                                          <p:spTgt spid="4">
                                            <p:graphicEl>
                                              <a:dgm id="{596D6B8B-4CCC-48AC-963F-1A7F5F80423C}"/>
                                            </p:graphicEl>
                                          </p:spTgt>
                                        </p:tgtEl>
                                      </p:cBhvr>
                                    </p:animEffect>
                                  </p:childTnLst>
                                </p:cTn>
                              </p:par>
                            </p:childTnLst>
                          </p:cTn>
                        </p:par>
                      </p:childTnLst>
                    </p:cTn>
                  </p:par>
                  <p:par>
                    <p:cTn id="134" fill="hold">
                      <p:stCondLst>
                        <p:cond delay="indefinite"/>
                      </p:stCondLst>
                      <p:childTnLst>
                        <p:par>
                          <p:cTn id="135" fill="hold">
                            <p:stCondLst>
                              <p:cond delay="0"/>
                            </p:stCondLst>
                            <p:childTnLst>
                              <p:par>
                                <p:cTn id="136" presetID="14" presetClass="entr" presetSubtype="5" fill="hold" grpId="0" nodeType="clickEffect">
                                  <p:stCondLst>
                                    <p:cond delay="0"/>
                                  </p:stCondLst>
                                  <p:childTnLst>
                                    <p:set>
                                      <p:cBhvr>
                                        <p:cTn id="137"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138" dur="500"/>
                                        <p:tgtEl>
                                          <p:spTgt spid="4">
                                            <p:graphicEl>
                                              <a:dgm id="{7C107A4B-B9C0-4C78-B580-4E5C3CAE4211}"/>
                                            </p:graphicEl>
                                          </p:spTgt>
                                        </p:tgtEl>
                                      </p:cBhvr>
                                    </p:animEffect>
                                  </p:childTnLst>
                                </p:cTn>
                              </p:par>
                              <p:par>
                                <p:cTn id="139" presetID="14" presetClass="entr" presetSubtype="5" fill="hold" nodeType="withEffect">
                                  <p:stCondLst>
                                    <p:cond delay="0"/>
                                  </p:stCondLst>
                                  <p:childTnLst>
                                    <p:set>
                                      <p:cBhvr>
                                        <p:cTn id="140" dur="1" fill="hold">
                                          <p:stCondLst>
                                            <p:cond delay="0"/>
                                          </p:stCondLst>
                                        </p:cTn>
                                        <p:tgtEl>
                                          <p:spTgt spid="30"/>
                                        </p:tgtEl>
                                        <p:attrNameLst>
                                          <p:attrName>style.visibility</p:attrName>
                                        </p:attrNameLst>
                                      </p:cBhvr>
                                      <p:to>
                                        <p:strVal val="visible"/>
                                      </p:to>
                                    </p:set>
                                    <p:animEffect transition="in" filter="randombar(vertical)">
                                      <p:cBhvr>
                                        <p:cTn id="1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Calibri" panose="020F0502020204030204" pitchFamily="34" charset="0"/>
            </a:endParaRPr>
          </a:p>
        </p:txBody>
      </p:sp>
      <p:sp>
        <p:nvSpPr>
          <p:cNvPr id="3" name="CuadroTexto 2">
            <a:extLst>
              <a:ext uri="{FF2B5EF4-FFF2-40B4-BE49-F238E27FC236}">
                <a16:creationId xmlns:a16="http://schemas.microsoft.com/office/drawing/2014/main" id="{701E1D84-6AEF-B450-34B4-B442765FBC4B}"/>
              </a:ext>
            </a:extLst>
          </p:cNvPr>
          <p:cNvSpPr txBox="1"/>
          <p:nvPr/>
        </p:nvSpPr>
        <p:spPr>
          <a:xfrm>
            <a:off x="1" y="-61369"/>
            <a:ext cx="10782886" cy="646331"/>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nl" sz="36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latin typeface="Calibri" panose="020F0502020204030204" pitchFamily="34" charset="0"/>
              </a:rPr>
              <a:t>WELKE VROUWEN BEZATEN DE GAVE VAN PROFETIE?</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76512" y="465654"/>
            <a:ext cx="10488325" cy="646331"/>
          </a:xfrm>
          <a:prstGeom prst="rect">
            <a:avLst/>
          </a:prstGeom>
          <a:noFill/>
        </p:spPr>
        <p:txBody>
          <a:bodyPr wrap="square">
            <a:spAutoFit/>
            <a:scene3d>
              <a:camera prst="orthographicFront"/>
              <a:lightRig rig="threePt" dir="t"/>
            </a:scene3d>
            <a:sp3d extrusionH="57150">
              <a:bevelT w="38100" h="38100"/>
            </a:sp3d>
          </a:bodyPr>
          <a:lstStyle/>
          <a:p>
            <a:pPr algn="ctr"/>
            <a:r>
              <a:rPr lang="nl" b="1" dirty="0">
                <a:solidFill>
                  <a:schemeClr val="accent5">
                    <a:lumMod val="75000"/>
                  </a:schemeClr>
                </a:solidFill>
                <a:latin typeface="Comic Sans MS" panose="030F0702030302020204" pitchFamily="66" charset="0"/>
              </a:rPr>
              <a:t>“En Debora, een vrouw die een profetes was, de vrouw van Lappidoth, die gaf in die tijd als richter leiding aan Israël.” </a:t>
            </a:r>
            <a:r>
              <a:rPr lang="nl" sz="1400" b="1" dirty="0">
                <a:solidFill>
                  <a:schemeClr val="accent5">
                    <a:lumMod val="75000"/>
                  </a:schemeClr>
                </a:solidFill>
                <a:latin typeface="Comic Sans MS" panose="030F0702030302020204" pitchFamily="66" charset="0"/>
              </a:rPr>
              <a:t>(Richteren 4:4)</a:t>
            </a:r>
            <a:endParaRPr lang="en-US" b="1" dirty="0">
              <a:solidFill>
                <a:schemeClr val="accent5">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AF29E29F-A6B4-00E0-67DB-25E117F21960}"/>
              </a:ext>
            </a:extLst>
          </p:cNvPr>
          <p:cNvSpPr txBox="1"/>
          <p:nvPr/>
        </p:nvSpPr>
        <p:spPr>
          <a:xfrm>
            <a:off x="38100" y="1171575"/>
            <a:ext cx="9677400" cy="923330"/>
          </a:xfrm>
          <a:prstGeom prst="rect">
            <a:avLst/>
          </a:prstGeom>
          <a:noFill/>
        </p:spPr>
        <p:txBody>
          <a:bodyPr wrap="square" rtlCol="0">
            <a:spAutoFit/>
          </a:bodyPr>
          <a:lstStyle/>
          <a:p>
            <a:pPr>
              <a:spcBef>
                <a:spcPts val="600"/>
              </a:spcBef>
            </a:pPr>
            <a:r>
              <a:rPr lang="nl" b="1" dirty="0">
                <a:latin typeface="Calibri" panose="020F0502020204030204" pitchFamily="34" charset="0"/>
              </a:rPr>
              <a:t>Het Oude Testament vermeldt vijf profetessen. Een van hen, Noadja, was een valse profeet (Neh. 6:14). Wat betreft een andere, de vrouw van Jesaja, weten we niet of zij profetes wordt genoemd omdat zij die gave bezat, dan wel  omdat zij de vrouw van de profeet was (Jesaja 8:3).</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4">
            <a:extLst>
              <a:ext uri="{28A0092B-C50C-407E-A947-70E740481C1C}">
                <a14:useLocalDpi xmlns:a14="http://schemas.microsoft.com/office/drawing/2010/main"/>
              </a:ext>
            </a:extLst>
          </a:blip>
          <a:srcRect t="186" b="186"/>
          <a:stretch>
            <a:fillRect/>
          </a:stretch>
        </p:blipFill>
        <p:spPr>
          <a:xfrm>
            <a:off x="323850" y="2371725"/>
            <a:ext cx="3599998" cy="192873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nl" sz="2000" b="1" dirty="0">
                <a:solidFill>
                  <a:schemeClr val="accent1">
                    <a:lumMod val="40000"/>
                    <a:lumOff val="60000"/>
                  </a:schemeClr>
                </a:solidFill>
                <a:effectLst>
                  <a:outerShdw blurRad="38100" dist="38100" dir="2700000" algn="tl">
                    <a:srgbClr val="000000">
                      <a:alpha val="43137"/>
                    </a:srgbClr>
                  </a:outerShdw>
                </a:effectLst>
                <a:latin typeface="Calibri" panose="020F0502020204030204" pitchFamily="34" charset="0"/>
              </a:rPr>
              <a:t>HULDA. </a:t>
            </a:r>
            <a:r>
              <a:rPr lang="nl" sz="2000" b="1" spc="-40" dirty="0">
                <a:solidFill>
                  <a:schemeClr val="bg1"/>
                </a:solidFill>
                <a:effectLst>
                  <a:outerShdw blurRad="38100" dist="38100" dir="2700000" algn="tl">
                    <a:srgbClr val="000000">
                      <a:alpha val="43137"/>
                    </a:srgbClr>
                  </a:outerShdw>
                </a:effectLst>
                <a:latin typeface="Calibri" panose="020F0502020204030204" pitchFamily="34" charset="0"/>
              </a:rPr>
              <a:t>Zij werd door Josia geraadpleegd over het boek Wet dat was gevonden. Naast het beantwoorden van de vraag van de koning, sprak ze bemoedigende woorden tegen hem (2 Koningen 22:14-20).</a:t>
            </a:r>
            <a:endParaRPr lang="en-US" sz="2000" b="1" spc="-40" noProof="0" dirty="0">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229560" y="4413493"/>
            <a:ext cx="3753322"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nl" sz="2000" b="1" dirty="0">
                <a:solidFill>
                  <a:schemeClr val="accent2">
                    <a:lumMod val="40000"/>
                    <a:lumOff val="60000"/>
                  </a:schemeClr>
                </a:solidFill>
                <a:effectLst>
                  <a:outerShdw blurRad="38100" dist="38100" dir="2700000" algn="tl">
                    <a:srgbClr val="000000">
                      <a:alpha val="43137"/>
                    </a:srgbClr>
                  </a:outerShdw>
                </a:effectLst>
                <a:latin typeface="Calibri" panose="020F0502020204030204" pitchFamily="34" charset="0"/>
              </a:rPr>
              <a:t>DEBORA.</a:t>
            </a:r>
            <a:r>
              <a:rPr lang="nl" sz="2000" b="1" dirty="0">
                <a:solidFill>
                  <a:schemeClr val="bg1"/>
                </a:solidFill>
                <a:effectLst>
                  <a:outerShdw blurRad="38100" dist="38100" dir="2700000" algn="tl">
                    <a:srgbClr val="000000">
                      <a:alpha val="43137"/>
                    </a:srgbClr>
                  </a:outerShdw>
                </a:effectLst>
                <a:latin typeface="Calibri" panose="020F0502020204030204" pitchFamily="34" charset="0"/>
              </a:rPr>
              <a:t> Zij </a:t>
            </a:r>
            <a:r>
              <a:rPr lang="nl" sz="2000" b="1" spc="-40" dirty="0">
                <a:solidFill>
                  <a:schemeClr val="bg1"/>
                </a:solidFill>
                <a:effectLst>
                  <a:outerShdw blurRad="38100" dist="38100" dir="2700000" algn="tl">
                    <a:srgbClr val="000000">
                      <a:alpha val="43137"/>
                    </a:srgbClr>
                  </a:outerShdw>
                </a:effectLst>
                <a:latin typeface="Calibri" panose="020F0502020204030204" pitchFamily="34" charset="0"/>
              </a:rPr>
              <a:t>bekleedde het dubbele ambt van profetes en rechter, en leidde het volk in de strijd tegen Sisera, samen met Barak. Na de overwinning zong zij een profetisch loflied (Richteren 4:4-9; 5:1).</a:t>
            </a:r>
            <a:endParaRPr lang="en-US" sz="2000" b="1" spc="-40" noProof="0" dirty="0">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nl" sz="2000" b="1" dirty="0">
                <a:solidFill>
                  <a:schemeClr val="accent4">
                    <a:lumMod val="40000"/>
                    <a:lumOff val="60000"/>
                  </a:schemeClr>
                </a:solidFill>
                <a:effectLst>
                  <a:outerShdw blurRad="38100" dist="38100" dir="2700000" algn="tl">
                    <a:srgbClr val="000000">
                      <a:alpha val="43137"/>
                    </a:srgbClr>
                  </a:outerShdw>
                </a:effectLst>
                <a:latin typeface="Calibri" panose="020F0502020204030204" pitchFamily="34" charset="0"/>
              </a:rPr>
              <a:t>MIRJAM. </a:t>
            </a:r>
            <a:r>
              <a:rPr lang="nl" sz="2000" b="1" spc="-40" dirty="0">
                <a:solidFill>
                  <a:schemeClr val="bg1"/>
                </a:solidFill>
                <a:effectLst>
                  <a:outerShdw blurRad="38100" dist="38100" dir="2700000" algn="tl">
                    <a:srgbClr val="000000">
                      <a:alpha val="43137"/>
                    </a:srgbClr>
                  </a:outerShdw>
                </a:effectLst>
                <a:latin typeface="Calibri" panose="020F0502020204030204" pitchFamily="34" charset="0"/>
              </a:rPr>
              <a:t>Als profetes leidde zij de vrouwen in zang na de oversteek van de Rode Zee. Zij hielp ook haar broers het volk te leiden tijdens hun pelgrimstocht in de woestijn </a:t>
            </a:r>
            <a:br>
              <a:rPr lang="nl" sz="2000" b="1" spc="-40" dirty="0">
                <a:solidFill>
                  <a:schemeClr val="bg1"/>
                </a:solidFill>
                <a:effectLst>
                  <a:outerShdw blurRad="38100" dist="38100" dir="2700000" algn="tl">
                    <a:srgbClr val="000000">
                      <a:alpha val="43137"/>
                    </a:srgbClr>
                  </a:outerShdw>
                </a:effectLst>
                <a:latin typeface="Calibri" panose="020F0502020204030204" pitchFamily="34" charset="0"/>
              </a:rPr>
            </a:br>
            <a:r>
              <a:rPr lang="nl" sz="2000" b="1" spc="-40" dirty="0">
                <a:solidFill>
                  <a:schemeClr val="bg1"/>
                </a:solidFill>
                <a:effectLst>
                  <a:outerShdw blurRad="38100" dist="38100" dir="2700000" algn="tl">
                    <a:srgbClr val="000000">
                      <a:alpha val="43137"/>
                    </a:srgbClr>
                  </a:outerShdw>
                </a:effectLst>
                <a:latin typeface="Calibri" panose="020F0502020204030204" pitchFamily="34" charset="0"/>
              </a:rPr>
              <a:t>(Ex. 15:20; Micha 6:4).</a:t>
            </a:r>
            <a:endParaRPr lang="en-US" sz="2000" b="1" spc="-40" noProof="0" dirty="0">
              <a:solidFill>
                <a:schemeClr val="bg1"/>
              </a:solidFill>
              <a:effectLst>
                <a:outerShdw blurRad="38100" dist="38100" dir="2700000" algn="tl">
                  <a:srgbClr val="000000">
                    <a:alpha val="43137"/>
                  </a:srgbClr>
                </a:outerShdw>
              </a:effectLst>
              <a:latin typeface="Calibri" panose="020F0502020204030204" pitchFamily="34" charset="0"/>
            </a:endParaRP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5" cstate="hqprint">
            <a:extLst>
              <a:ext uri="{28A0092B-C50C-407E-A947-70E740481C1C}">
                <a14:useLocalDpi xmlns:a14="http://schemas.microsoft.com/office/drawing/2010/main"/>
              </a:ext>
            </a:extLst>
          </a:blip>
          <a:srcRect b="8645"/>
          <a:stretch>
            <a:fillRect/>
          </a:stretch>
        </p:blipFill>
        <p:spPr>
          <a:xfrm>
            <a:off x="4229561" y="2371725"/>
            <a:ext cx="3753320" cy="1928730"/>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368708" y="2365584"/>
            <a:ext cx="3428853" cy="1928730"/>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82" t="12416" r="8315" b="25963"/>
          <a:stretch>
            <a:fillRect/>
          </a:stretch>
        </p:blipFill>
        <p:spPr>
          <a:xfrm>
            <a:off x="9588295"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
        <p:nvSpPr>
          <p:cNvPr id="2" name="Tekstvak 1">
            <a:extLst>
              <a:ext uri="{FF2B5EF4-FFF2-40B4-BE49-F238E27FC236}">
                <a16:creationId xmlns:a16="http://schemas.microsoft.com/office/drawing/2014/main" id="{32929CB7-58F7-99FB-0938-31754347715B}"/>
              </a:ext>
            </a:extLst>
          </p:cNvPr>
          <p:cNvSpPr txBox="1"/>
          <p:nvPr/>
        </p:nvSpPr>
        <p:spPr>
          <a:xfrm>
            <a:off x="10821488" y="584962"/>
            <a:ext cx="1140258" cy="300749"/>
          </a:xfrm>
          <a:prstGeom prst="rect">
            <a:avLst/>
          </a:prstGeom>
          <a:solidFill>
            <a:srgbClr val="15727F"/>
          </a:solidFill>
          <a:ln w="28575">
            <a:noFill/>
          </a:ln>
          <a:effectLst>
            <a:outerShdw blurRad="50800" dist="38100" dir="2700000" algn="tl" rotWithShape="0">
              <a:prstClr val="black">
                <a:alpha val="40000"/>
              </a:prstClr>
            </a:outerShdw>
            <a:softEdge rad="0"/>
          </a:effectLst>
        </p:spPr>
        <p:txBody>
          <a:bodyPr wrap="square" lIns="108000" tIns="18000" rIns="108000" bIns="36000" rtlCol="0">
            <a:spAutoFit/>
          </a:bodyPr>
          <a:lstStyle/>
          <a:p>
            <a:pPr algn="ctr">
              <a:defRPr/>
            </a:pPr>
            <a:r>
              <a:rPr lang="nl-NL" sz="1600" b="1" kern="0" dirty="0">
                <a:solidFill>
                  <a:srgbClr val="E5EEEF"/>
                </a:solidFill>
                <a:latin typeface="Comic Sans MS" panose="030F0702030302020204" pitchFamily="66" charset="0"/>
              </a:rPr>
              <a:t>woensdag </a:t>
            </a:r>
          </a:p>
        </p:txBody>
      </p:sp>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6"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1+#ppt_w/2"/>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1+#ppt_w/2"/>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3" presetClass="entr" presetSubtype="528"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anim calcmode="lin" valueType="num">
                                      <p:cBhvr>
                                        <p:cTn id="41" dur="500" fill="hold"/>
                                        <p:tgtEl>
                                          <p:spTgt spid="4"/>
                                        </p:tgtEl>
                                        <p:attrNameLst>
                                          <p:attrName>ppt_x</p:attrName>
                                        </p:attrNameLst>
                                      </p:cBhvr>
                                      <p:tavLst>
                                        <p:tav tm="0">
                                          <p:val>
                                            <p:fltVal val="0.5"/>
                                          </p:val>
                                        </p:tav>
                                        <p:tav tm="100000">
                                          <p:val>
                                            <p:strVal val="#ppt_x"/>
                                          </p:val>
                                        </p:tav>
                                      </p:tavLst>
                                    </p:anim>
                                    <p:anim calcmode="lin" valueType="num">
                                      <p:cBhvr>
                                        <p:cTn id="42" dur="500" fill="hold"/>
                                        <p:tgtEl>
                                          <p:spTgt spid="4"/>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anim calcmode="lin" valueType="num">
                                      <p:cBhvr>
                                        <p:cTn id="48" dur="500" fill="hold"/>
                                        <p:tgtEl>
                                          <p:spTgt spid="11"/>
                                        </p:tgtEl>
                                        <p:attrNameLst>
                                          <p:attrName>ppt_x</p:attrName>
                                        </p:attrNameLst>
                                      </p:cBhvr>
                                      <p:tavLst>
                                        <p:tav tm="0">
                                          <p:val>
                                            <p:fltVal val="0.5"/>
                                          </p:val>
                                        </p:tav>
                                        <p:tav tm="100000">
                                          <p:val>
                                            <p:strVal val="#ppt_x"/>
                                          </p:val>
                                        </p:tav>
                                      </p:tavLst>
                                    </p:anim>
                                    <p:anim calcmode="lin" valueType="num">
                                      <p:cBhvr>
                                        <p:cTn id="49"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3" presetClass="entr" presetSubtype="528" fill="hold" nodeType="click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500" fill="hold"/>
                                        <p:tgtEl>
                                          <p:spTgt spid="13"/>
                                        </p:tgtEl>
                                        <p:attrNameLst>
                                          <p:attrName>ppt_w</p:attrName>
                                        </p:attrNameLst>
                                      </p:cBhvr>
                                      <p:tavLst>
                                        <p:tav tm="0">
                                          <p:val>
                                            <p:fltVal val="0"/>
                                          </p:val>
                                        </p:tav>
                                        <p:tav tm="100000">
                                          <p:val>
                                            <p:strVal val="#ppt_w"/>
                                          </p:val>
                                        </p:tav>
                                      </p:tavLst>
                                    </p:anim>
                                    <p:anim calcmode="lin" valueType="num">
                                      <p:cBhvr>
                                        <p:cTn id="55" dur="500" fill="hold"/>
                                        <p:tgtEl>
                                          <p:spTgt spid="13"/>
                                        </p:tgtEl>
                                        <p:attrNameLst>
                                          <p:attrName>ppt_h</p:attrName>
                                        </p:attrNameLst>
                                      </p:cBhvr>
                                      <p:tavLst>
                                        <p:tav tm="0">
                                          <p:val>
                                            <p:fltVal val="0"/>
                                          </p:val>
                                        </p:tav>
                                        <p:tav tm="100000">
                                          <p:val>
                                            <p:strVal val="#ppt_h"/>
                                          </p:val>
                                        </p:tav>
                                      </p:tavLst>
                                    </p:anim>
                                    <p:animEffect transition="in" filter="fade">
                                      <p:cBhvr>
                                        <p:cTn id="56" dur="500"/>
                                        <p:tgtEl>
                                          <p:spTgt spid="13"/>
                                        </p:tgtEl>
                                      </p:cBhvr>
                                    </p:animEffect>
                                    <p:anim calcmode="lin" valueType="num">
                                      <p:cBhvr>
                                        <p:cTn id="57" dur="500" fill="hold"/>
                                        <p:tgtEl>
                                          <p:spTgt spid="13"/>
                                        </p:tgtEl>
                                        <p:attrNameLst>
                                          <p:attrName>ppt_x</p:attrName>
                                        </p:attrNameLst>
                                      </p:cBhvr>
                                      <p:tavLst>
                                        <p:tav tm="0">
                                          <p:val>
                                            <p:fltVal val="0.5"/>
                                          </p:val>
                                        </p:tav>
                                        <p:tav tm="100000">
                                          <p:val>
                                            <p:strVal val="#ppt_x"/>
                                          </p:val>
                                        </p:tav>
                                      </p:tavLst>
                                    </p:anim>
                                    <p:anim calcmode="lin" valueType="num">
                                      <p:cBhvr>
                                        <p:cTn id="58" dur="500" fill="hold"/>
                                        <p:tgtEl>
                                          <p:spTgt spid="13"/>
                                        </p:tgtEl>
                                        <p:attrNameLst>
                                          <p:attrName>ppt_y</p:attrName>
                                        </p:attrNameLst>
                                      </p:cBhvr>
                                      <p:tavLst>
                                        <p:tav tm="0">
                                          <p:val>
                                            <p:fltVal val="0.5"/>
                                          </p:val>
                                        </p:tav>
                                        <p:tav tm="100000">
                                          <p:val>
                                            <p:strVal val="#ppt_y"/>
                                          </p:val>
                                        </p:tav>
                                      </p:tavLst>
                                    </p:anim>
                                  </p:childTnLst>
                                </p:cTn>
                              </p:par>
                              <p:par>
                                <p:cTn id="59" presetID="53" presetClass="entr" presetSubtype="528"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ppt_w</p:attrName>
                                        </p:attrNameLst>
                                      </p:cBhvr>
                                      <p:tavLst>
                                        <p:tav tm="0">
                                          <p:val>
                                            <p:fltVal val="0"/>
                                          </p:val>
                                        </p:tav>
                                        <p:tav tm="100000">
                                          <p:val>
                                            <p:strVal val="#ppt_w"/>
                                          </p:val>
                                        </p:tav>
                                      </p:tavLst>
                                    </p:anim>
                                    <p:anim calcmode="lin" valueType="num">
                                      <p:cBhvr>
                                        <p:cTn id="62" dur="500" fill="hold"/>
                                        <p:tgtEl>
                                          <p:spTgt spid="9"/>
                                        </p:tgtEl>
                                        <p:attrNameLst>
                                          <p:attrName>ppt_h</p:attrName>
                                        </p:attrNameLst>
                                      </p:cBhvr>
                                      <p:tavLst>
                                        <p:tav tm="0">
                                          <p:val>
                                            <p:fltVal val="0"/>
                                          </p:val>
                                        </p:tav>
                                        <p:tav tm="100000">
                                          <p:val>
                                            <p:strVal val="#ppt_h"/>
                                          </p:val>
                                        </p:tav>
                                      </p:tavLst>
                                    </p:anim>
                                    <p:animEffect transition="in" filter="fade">
                                      <p:cBhvr>
                                        <p:cTn id="63" dur="500"/>
                                        <p:tgtEl>
                                          <p:spTgt spid="9"/>
                                        </p:tgtEl>
                                      </p:cBhvr>
                                    </p:animEffect>
                                    <p:anim calcmode="lin" valueType="num">
                                      <p:cBhvr>
                                        <p:cTn id="64" dur="500" fill="hold"/>
                                        <p:tgtEl>
                                          <p:spTgt spid="9"/>
                                        </p:tgtEl>
                                        <p:attrNameLst>
                                          <p:attrName>ppt_x</p:attrName>
                                        </p:attrNameLst>
                                      </p:cBhvr>
                                      <p:tavLst>
                                        <p:tav tm="0">
                                          <p:val>
                                            <p:fltVal val="0.5"/>
                                          </p:val>
                                        </p:tav>
                                        <p:tav tm="100000">
                                          <p:val>
                                            <p:strVal val="#ppt_x"/>
                                          </p:val>
                                        </p:tav>
                                      </p:tavLst>
                                    </p:anim>
                                    <p:anim calcmode="lin" valueType="num">
                                      <p:cBhvr>
                                        <p:cTn id="65"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3" presetClass="entr" presetSubtype="528" fill="hold" nodeType="click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anim calcmode="lin" valueType="num">
                                      <p:cBhvr>
                                        <p:cTn id="73" dur="500" fill="hold"/>
                                        <p:tgtEl>
                                          <p:spTgt spid="15"/>
                                        </p:tgtEl>
                                        <p:attrNameLst>
                                          <p:attrName>ppt_x</p:attrName>
                                        </p:attrNameLst>
                                      </p:cBhvr>
                                      <p:tavLst>
                                        <p:tav tm="0">
                                          <p:val>
                                            <p:fltVal val="0.5"/>
                                          </p:val>
                                        </p:tav>
                                        <p:tav tm="100000">
                                          <p:val>
                                            <p:strVal val="#ppt_x"/>
                                          </p:val>
                                        </p:tav>
                                      </p:tavLst>
                                    </p:anim>
                                    <p:anim calcmode="lin" valueType="num">
                                      <p:cBhvr>
                                        <p:cTn id="74" dur="500" fill="hold"/>
                                        <p:tgtEl>
                                          <p:spTgt spid="15"/>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7"/>
                                        </p:tgtEl>
                                        <p:attrNameLst>
                                          <p:attrName>style.visibility</p:attrName>
                                        </p:attrNameLst>
                                      </p:cBhvr>
                                      <p:to>
                                        <p:strVal val="visible"/>
                                      </p:to>
                                    </p:set>
                                    <p:anim calcmode="lin" valueType="num">
                                      <p:cBhvr>
                                        <p:cTn id="77" dur="500" fill="hold"/>
                                        <p:tgtEl>
                                          <p:spTgt spid="7"/>
                                        </p:tgtEl>
                                        <p:attrNameLst>
                                          <p:attrName>ppt_w</p:attrName>
                                        </p:attrNameLst>
                                      </p:cBhvr>
                                      <p:tavLst>
                                        <p:tav tm="0">
                                          <p:val>
                                            <p:fltVal val="0"/>
                                          </p:val>
                                        </p:tav>
                                        <p:tav tm="100000">
                                          <p:val>
                                            <p:strVal val="#ppt_w"/>
                                          </p:val>
                                        </p:tav>
                                      </p:tavLst>
                                    </p:anim>
                                    <p:anim calcmode="lin" valueType="num">
                                      <p:cBhvr>
                                        <p:cTn id="78" dur="500" fill="hold"/>
                                        <p:tgtEl>
                                          <p:spTgt spid="7"/>
                                        </p:tgtEl>
                                        <p:attrNameLst>
                                          <p:attrName>ppt_h</p:attrName>
                                        </p:attrNameLst>
                                      </p:cBhvr>
                                      <p:tavLst>
                                        <p:tav tm="0">
                                          <p:val>
                                            <p:fltVal val="0"/>
                                          </p:val>
                                        </p:tav>
                                        <p:tav tm="100000">
                                          <p:val>
                                            <p:strVal val="#ppt_h"/>
                                          </p:val>
                                        </p:tav>
                                      </p:tavLst>
                                    </p:anim>
                                    <p:animEffect transition="in" filter="fade">
                                      <p:cBhvr>
                                        <p:cTn id="79" dur="500"/>
                                        <p:tgtEl>
                                          <p:spTgt spid="7"/>
                                        </p:tgtEl>
                                      </p:cBhvr>
                                    </p:animEffect>
                                    <p:anim calcmode="lin" valueType="num">
                                      <p:cBhvr>
                                        <p:cTn id="80" dur="500" fill="hold"/>
                                        <p:tgtEl>
                                          <p:spTgt spid="7"/>
                                        </p:tgtEl>
                                        <p:attrNameLst>
                                          <p:attrName>ppt_x</p:attrName>
                                        </p:attrNameLst>
                                      </p:cBhvr>
                                      <p:tavLst>
                                        <p:tav tm="0">
                                          <p:val>
                                            <p:fltVal val="0.5"/>
                                          </p:val>
                                        </p:tav>
                                        <p:tav tm="100000">
                                          <p:val>
                                            <p:strVal val="#ppt_x"/>
                                          </p:val>
                                        </p:tav>
                                      </p:tavLst>
                                    </p:anim>
                                    <p:anim calcmode="lin" valueType="num">
                                      <p:cBhvr>
                                        <p:cTn id="81"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342899" y="-28575"/>
            <a:ext cx="11424726" cy="646331"/>
          </a:xfrm>
          <a:prstGeom prst="rect">
            <a:avLst/>
          </a:prstGeom>
          <a:noFill/>
        </p:spPr>
        <p:txBody>
          <a:bodyPr wrap="square">
            <a:spAutoFit/>
          </a:bodyPr>
          <a:lstStyle/>
          <a:p>
            <a:pPr algn="ctr"/>
            <a:r>
              <a:rPr lang="nl" sz="3600" b="1" dirty="0">
                <a:ln w="0"/>
                <a:solidFill>
                  <a:schemeClr val="bg1"/>
                </a:solidFill>
                <a:effectLst>
                  <a:innerShdw blurRad="63500" dist="50800" dir="13500000">
                    <a:srgbClr val="000000">
                      <a:alpha val="50000"/>
                    </a:srgbClr>
                  </a:innerShdw>
                </a:effectLst>
                <a:latin typeface="Calibri" panose="020F0502020204030204" pitchFamily="34" charset="0"/>
              </a:rPr>
              <a:t>WELKE EIGENSCHAPPEN HADDEN VALSE PROFETEN?</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1" y="466636"/>
            <a:ext cx="12111435" cy="923330"/>
          </a:xfrm>
          <a:prstGeom prst="rect">
            <a:avLst/>
          </a:prstGeom>
          <a:noFill/>
        </p:spPr>
        <p:txBody>
          <a:bodyPr wrap="square">
            <a:spAutoFit/>
          </a:bodyPr>
          <a:lstStyle/>
          <a:p>
            <a:pPr algn="ctr"/>
            <a:r>
              <a:rPr lang="nl"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“De HEERE zei tegen mij: Die profeten profeteren vals in Mijn Naam. Ik heb hen niet gezonden, Ik heb hun geen opdracht gegeven en Ik heb niet tot hen gesproken. Zij profeteren u een leugenvisioen, waarzeggerij, holle praat en bedrog van hun eigen hart.’ ” </a:t>
            </a:r>
            <a:r>
              <a:rPr lang="nl"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(Jeremia 14:14)</a:t>
            </a:r>
            <a:endPar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9001124" cy="707886"/>
          </a:xfrm>
          <a:prstGeom prst="rect">
            <a:avLst/>
          </a:prstGeom>
          <a:noFill/>
        </p:spPr>
        <p:txBody>
          <a:bodyPr wrap="square" rtlCol="0">
            <a:spAutoFit/>
          </a:bodyPr>
          <a:lstStyle/>
          <a:p>
            <a:pPr>
              <a:spcBef>
                <a:spcPts val="600"/>
              </a:spcBef>
            </a:pPr>
            <a:r>
              <a:rPr lang="nl" sz="2000" b="1" dirty="0">
                <a:latin typeface="Calibri" panose="020F0502020204030204" pitchFamily="34" charset="0"/>
              </a:rPr>
              <a:t>Niet iedereen die profeteerde, deed dat omdat ze een boodschap van God hadden ontvangen (Jer. 14:14). Wat was hun boodschap, en waarom brachten ze die?</a:t>
            </a:r>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4249465244"/>
              </p:ext>
            </p:extLst>
          </p:nvPr>
        </p:nvGraphicFramePr>
        <p:xfrm>
          <a:off x="77501" y="2197030"/>
          <a:ext cx="8578343"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11392" y="3864966"/>
            <a:ext cx="8202099" cy="1015663"/>
          </a:xfrm>
          <a:prstGeom prst="rect">
            <a:avLst/>
          </a:prstGeom>
          <a:noFill/>
        </p:spPr>
        <p:txBody>
          <a:bodyPr wrap="square" rtlCol="0">
            <a:spAutoFit/>
          </a:bodyPr>
          <a:lstStyle/>
          <a:p>
            <a:pPr>
              <a:spcBef>
                <a:spcPts val="600"/>
              </a:spcBef>
            </a:pPr>
            <a:r>
              <a:rPr lang="nl" sz="2000" b="1" dirty="0">
                <a:latin typeface="Calibri" panose="020F0502020204030204" pitchFamily="34" charset="0"/>
              </a:rPr>
              <a:t>Waarom zou iemand beweren namens God te spreken terwijl hij weet dat het niet waar is? Zelfbedrog? Een verlangen naar erkenning, of financieel of ander gewin?</a:t>
            </a: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913848" y="1943602"/>
            <a:ext cx="3020354" cy="2429196"/>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6037421"/>
            <a:ext cx="8175023" cy="707886"/>
          </a:xfrm>
          <a:prstGeom prst="rect">
            <a:avLst/>
          </a:prstGeom>
          <a:noFill/>
        </p:spPr>
        <p:txBody>
          <a:bodyPr wrap="square">
            <a:spAutoFit/>
          </a:bodyPr>
          <a:lstStyle/>
          <a:p>
            <a:pPr>
              <a:spcBef>
                <a:spcPts val="600"/>
              </a:spcBef>
            </a:pPr>
            <a:r>
              <a:rPr lang="nl" sz="2000" b="1" dirty="0">
                <a:latin typeface="Calibri" panose="020F0502020204030204" pitchFamily="34" charset="0"/>
              </a:rPr>
              <a:t>De ware profeet waarschuwt altijd voor de gevaren van zonde en moedigt mensen aan trouw te blijven, ongeacht de gevolgen.</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496000" y="4615178"/>
            <a:ext cx="3497043" cy="1968461"/>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11392" y="4935934"/>
            <a:ext cx="8324120" cy="1015663"/>
          </a:xfrm>
          <a:prstGeom prst="rect">
            <a:avLst/>
          </a:prstGeom>
          <a:noFill/>
        </p:spPr>
        <p:txBody>
          <a:bodyPr wrap="square">
            <a:spAutoFit/>
          </a:bodyPr>
          <a:lstStyle/>
          <a:p>
            <a:pPr lvl="0">
              <a:spcBef>
                <a:spcPts val="600"/>
              </a:spcBef>
              <a:defRPr/>
            </a:pPr>
            <a:r>
              <a:rPr lang="nl" sz="2000" b="1" dirty="0">
                <a:solidFill>
                  <a:prstClr val="black"/>
                </a:solidFill>
                <a:latin typeface="Calibri" panose="020F0502020204030204" pitchFamily="34" charset="0"/>
              </a:rPr>
              <a:t>Het triestste aan valse profeten is dat er mensen zijn die naar hen luisteren en hen volgen. Ze vinden wat ze zeggen leuk omdat het geen moeite kost en hun geweten niet raakt. Maar hun pad volgen leidt alleen maar tot de dood.</a:t>
            </a:r>
          </a:p>
        </p:txBody>
      </p:sp>
      <p:sp>
        <p:nvSpPr>
          <p:cNvPr id="7" name="Tekstvak 6">
            <a:extLst>
              <a:ext uri="{FF2B5EF4-FFF2-40B4-BE49-F238E27FC236}">
                <a16:creationId xmlns:a16="http://schemas.microsoft.com/office/drawing/2014/main" id="{2966CF98-B3BE-7C78-93A8-7B056E84EA73}"/>
              </a:ext>
            </a:extLst>
          </p:cNvPr>
          <p:cNvSpPr txBox="1"/>
          <p:nvPr/>
        </p:nvSpPr>
        <p:spPr>
          <a:xfrm>
            <a:off x="10678316" y="1480549"/>
            <a:ext cx="1314727" cy="300749"/>
          </a:xfrm>
          <a:prstGeom prst="rect">
            <a:avLst/>
          </a:prstGeom>
          <a:solidFill>
            <a:srgbClr val="8A0000"/>
          </a:solidFill>
          <a:ln w="28575">
            <a:noFill/>
          </a:ln>
          <a:effectLst>
            <a:outerShdw blurRad="50800" dist="38100" dir="2700000" algn="tl" rotWithShape="0">
              <a:prstClr val="black">
                <a:alpha val="40000"/>
              </a:prstClr>
            </a:outerShdw>
            <a:softEdge rad="0"/>
          </a:effectLst>
        </p:spPr>
        <p:txBody>
          <a:bodyPr wrap="square" lIns="108000" tIns="18000" rIns="108000" bIns="36000" rtlCol="0">
            <a:spAutoFit/>
          </a:bodyPr>
          <a:lstStyle/>
          <a:p>
            <a:pPr algn="ctr">
              <a:defRPr/>
            </a:pPr>
            <a:r>
              <a:rPr lang="nl-NL" sz="1600" b="1" kern="0" dirty="0">
                <a:solidFill>
                  <a:srgbClr val="F4F39B"/>
                </a:solidFill>
                <a:latin typeface="Comic Sans MS" panose="030F0702030302020204" pitchFamily="66" charset="0"/>
              </a:rPr>
              <a:t>donderdag</a:t>
            </a:r>
            <a:r>
              <a:rPr lang="nl-NL" sz="1600" b="1" kern="0" dirty="0">
                <a:solidFill>
                  <a:srgbClr val="E5EEEF"/>
                </a:solidFill>
                <a:latin typeface="Comic Sans MS" panose="030F0702030302020204" pitchFamily="66" charset="0"/>
              </a:rPr>
              <a:t> </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par>
                          <p:cTn id="21" fill="hold">
                            <p:stCondLst>
                              <p:cond delay="262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49" presetClass="entr" presetSubtype="0" decel="10000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 calcmode="lin" valueType="num">
                                      <p:cBhvr>
                                        <p:cTn id="31" dur="500" fill="hold"/>
                                        <p:tgtEl>
                                          <p:spTgt spid="4"/>
                                        </p:tgtEl>
                                        <p:attrNameLst>
                                          <p:attrName>style.rotation</p:attrName>
                                        </p:attrNameLst>
                                      </p:cBhvr>
                                      <p:tavLst>
                                        <p:tav tm="0">
                                          <p:val>
                                            <p:fltVal val="360"/>
                                          </p:val>
                                        </p:tav>
                                        <p:tav tm="100000">
                                          <p:val>
                                            <p:fltVal val="0"/>
                                          </p:val>
                                        </p:tav>
                                      </p:tavLst>
                                    </p:anim>
                                    <p:animEffect transition="in" filter="fade">
                                      <p:cBhvr>
                                        <p:cTn id="32" dur="500"/>
                                        <p:tgtEl>
                                          <p:spTgt spid="4"/>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grpId="0" nodeType="clickEffect">
                                  <p:stCondLst>
                                    <p:cond delay="0"/>
                                  </p:stCondLst>
                                  <p:childTnLst>
                                    <p:set>
                                      <p:cBhvr>
                                        <p:cTn id="40"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41" dur="1000"/>
                                        <p:tgtEl>
                                          <p:spTgt spid="2">
                                            <p:graphicEl>
                                              <a:dgm id="{E5FFE0E2-E872-42D6-8FE8-ED4CA3DD12F7}"/>
                                            </p:graphicEl>
                                          </p:spTgt>
                                        </p:tgtEl>
                                      </p:cBhvr>
                                    </p:animEffect>
                                    <p:anim calcmode="lin" valueType="num">
                                      <p:cBhvr>
                                        <p:cTn id="42"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43"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7" presetClass="entr" presetSubtype="0" fill="hold" grpId="0" nodeType="clickEffect">
                                  <p:stCondLst>
                                    <p:cond delay="0"/>
                                  </p:stCondLst>
                                  <p:childTnLst>
                                    <p:set>
                                      <p:cBhvr>
                                        <p:cTn id="47"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8" dur="1000"/>
                                        <p:tgtEl>
                                          <p:spTgt spid="2">
                                            <p:graphicEl>
                                              <a:dgm id="{78472FAB-D2AC-4A01-9250-D3424753C9CC}"/>
                                            </p:graphicEl>
                                          </p:spTgt>
                                        </p:tgtEl>
                                      </p:cBhvr>
                                    </p:animEffect>
                                    <p:anim calcmode="lin" valueType="num">
                                      <p:cBhvr>
                                        <p:cTn id="49"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50"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53" dur="1000"/>
                                        <p:tgtEl>
                                          <p:spTgt spid="2">
                                            <p:graphicEl>
                                              <a:dgm id="{9EED3436-14B9-4328-AE94-23419D8B7768}"/>
                                            </p:graphicEl>
                                          </p:spTgt>
                                        </p:tgtEl>
                                      </p:cBhvr>
                                    </p:animEffect>
                                    <p:anim calcmode="lin" valueType="num">
                                      <p:cBhvr>
                                        <p:cTn id="54"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5"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60" dur="1000"/>
                                        <p:tgtEl>
                                          <p:spTgt spid="2">
                                            <p:graphicEl>
                                              <a:dgm id="{0A7D6550-1042-453A-9DE8-0B3E644AA13B}"/>
                                            </p:graphicEl>
                                          </p:spTgt>
                                        </p:tgtEl>
                                      </p:cBhvr>
                                    </p:animEffect>
                                    <p:anim calcmode="lin" valueType="num">
                                      <p:cBhvr>
                                        <p:cTn id="61"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62"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5" dur="1000"/>
                                        <p:tgtEl>
                                          <p:spTgt spid="2">
                                            <p:graphicEl>
                                              <a:dgm id="{644D4322-20C0-4BC5-B361-96DEF3A3933E}"/>
                                            </p:graphicEl>
                                          </p:spTgt>
                                        </p:tgtEl>
                                      </p:cBhvr>
                                    </p:animEffect>
                                    <p:anim calcmode="lin" valueType="num">
                                      <p:cBhvr>
                                        <p:cTn id="66"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7"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7" presetClass="entr" presetSubtype="0" fill="hold" grpId="0" nodeType="clickEffect">
                                  <p:stCondLst>
                                    <p:cond delay="0"/>
                                  </p:stCondLst>
                                  <p:childTnLst>
                                    <p:set>
                                      <p:cBhvr>
                                        <p:cTn id="71"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72" dur="1000"/>
                                        <p:tgtEl>
                                          <p:spTgt spid="2">
                                            <p:graphicEl>
                                              <a:dgm id="{30D20B0F-EAAD-4BFC-9880-3CA89F455507}"/>
                                            </p:graphicEl>
                                          </p:spTgt>
                                        </p:tgtEl>
                                      </p:cBhvr>
                                    </p:animEffect>
                                    <p:anim calcmode="lin" valueType="num">
                                      <p:cBhvr>
                                        <p:cTn id="73"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4"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7" dur="1000"/>
                                        <p:tgtEl>
                                          <p:spTgt spid="2">
                                            <p:graphicEl>
                                              <a:dgm id="{646086EF-A582-43F2-A0F8-BDACD0A14D75}"/>
                                            </p:graphicEl>
                                          </p:spTgt>
                                        </p:tgtEl>
                                      </p:cBhvr>
                                    </p:animEffect>
                                    <p:anim calcmode="lin" valueType="num">
                                      <p:cBhvr>
                                        <p:cTn id="78"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9"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wipe(left)">
                                      <p:cBhvr>
                                        <p:cTn id="84" dur="500"/>
                                        <p:tgtEl>
                                          <p:spTgt spid="9"/>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8"/>
                                        </p:tgtEl>
                                        <p:attrNameLst>
                                          <p:attrName>style.visibility</p:attrName>
                                        </p:attrNameLst>
                                      </p:cBhvr>
                                      <p:to>
                                        <p:strVal val="visible"/>
                                      </p:to>
                                    </p:set>
                                    <p:animEffect transition="in" filter="wipe(left)">
                                      <p:cBhvr>
                                        <p:cTn id="89" dur="500"/>
                                        <p:tgtEl>
                                          <p:spTgt spid="8"/>
                                        </p:tgtEl>
                                      </p:cBhvr>
                                    </p:animEffect>
                                  </p:childTnLst>
                                </p:cTn>
                              </p:par>
                            </p:childTnLst>
                          </p:cTn>
                        </p:par>
                      </p:childTnLst>
                    </p:cTn>
                  </p:par>
                  <p:par>
                    <p:cTn id="90" fill="hold">
                      <p:stCondLst>
                        <p:cond delay="indefinite"/>
                      </p:stCondLst>
                      <p:childTnLst>
                        <p:par>
                          <p:cTn id="91" fill="hold">
                            <p:stCondLst>
                              <p:cond delay="0"/>
                            </p:stCondLst>
                            <p:childTnLst>
                              <p:par>
                                <p:cTn id="92" presetID="21" presetClass="entr" presetSubtype="8" fill="hold" nodeType="click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heel(8)">
                                      <p:cBhvr>
                                        <p:cTn id="94" dur="500"/>
                                        <p:tgtEl>
                                          <p:spTgt spid="12"/>
                                        </p:tgtEl>
                                      </p:cBhvr>
                                    </p:animEffect>
                                  </p:childTnLst>
                                </p:cTn>
                              </p:par>
                            </p:childTnLst>
                          </p:cTn>
                        </p:par>
                        <p:par>
                          <p:cTn id="95" fill="hold">
                            <p:stCondLst>
                              <p:cond delay="500"/>
                            </p:stCondLst>
                            <p:childTnLst>
                              <p:par>
                                <p:cTn id="96" presetID="22" presetClass="entr" presetSubtype="8" fill="hold" grpId="0" nodeType="afterEffect">
                                  <p:stCondLst>
                                    <p:cond delay="0"/>
                                  </p:stCondLst>
                                  <p:childTnLst>
                                    <p:set>
                                      <p:cBhvr>
                                        <p:cTn id="97" dur="1" fill="hold">
                                          <p:stCondLst>
                                            <p:cond delay="0"/>
                                          </p:stCondLst>
                                        </p:cTn>
                                        <p:tgtEl>
                                          <p:spTgt spid="10"/>
                                        </p:tgtEl>
                                        <p:attrNameLst>
                                          <p:attrName>style.visibility</p:attrName>
                                        </p:attrNameLst>
                                      </p:cBhvr>
                                      <p:to>
                                        <p:strVal val="visible"/>
                                      </p:to>
                                    </p:set>
                                    <p:animEffect transition="in" filter="wipe(left)">
                                      <p:cBhvr>
                                        <p:cTn id="9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121694" y="628620"/>
            <a:ext cx="7815262" cy="5262979"/>
          </a:xfrm>
          <a:prstGeom prst="rect">
            <a:avLst/>
          </a:prstGeom>
          <a:noFill/>
        </p:spPr>
        <p:txBody>
          <a:bodyPr wrap="square">
            <a:spAutoFit/>
          </a:bodyPr>
          <a:lstStyle/>
          <a:p>
            <a:pPr algn="just">
              <a:spcBef>
                <a:spcPts val="600"/>
              </a:spcBef>
            </a:pPr>
            <a:r>
              <a:rPr lang="nl" sz="2800" b="1" dirty="0">
                <a:solidFill>
                  <a:srgbClr val="522E00"/>
                </a:solidFill>
                <a:latin typeface="Constantia" panose="02030602050306030303" pitchFamily="18" charset="0"/>
              </a:rPr>
              <a:t>"Geen van de apostelen en profeten heeft ooit beweerd zonder zonde te zijn. Mensen die het dichtst bij God hebben geleefd, mensen die het leven zelf zouden opofferen in plaats van bewust een verkeerde daad te begaan, mensen die God met goddelijk licht en kracht heeft geëerd, hebben de zondigheid van hun natuur bekend. Zij hebben geen vertrouwen gesteld in het vlees, hebben geen eigen rechtvaardigheid opgeëist, maar hebben volledig vertrouwd op de gerechtigheid van Christus."</a:t>
            </a:r>
          </a:p>
        </p:txBody>
      </p:sp>
      <p:sp>
        <p:nvSpPr>
          <p:cNvPr id="4" name="CuadroTexto 3">
            <a:extLst>
              <a:ext uri="{FF2B5EF4-FFF2-40B4-BE49-F238E27FC236}">
                <a16:creationId xmlns:a16="http://schemas.microsoft.com/office/drawing/2014/main" id="{A643C3F2-E958-202D-A63B-184AE1AAC4F2}"/>
              </a:ext>
            </a:extLst>
          </p:cNvPr>
          <p:cNvSpPr txBox="1"/>
          <p:nvPr/>
        </p:nvSpPr>
        <p:spPr>
          <a:xfrm>
            <a:off x="1864676" y="5981199"/>
            <a:ext cx="8134214" cy="338554"/>
          </a:xfrm>
          <a:prstGeom prst="rect">
            <a:avLst/>
          </a:prstGeom>
          <a:noFill/>
        </p:spPr>
        <p:txBody>
          <a:bodyPr wrap="none" rtlCol="0">
            <a:spAutoFit/>
          </a:bodyPr>
          <a:lstStyle/>
          <a:p>
            <a:pPr algn="r"/>
            <a:r>
              <a:rPr lang="nl" sz="1600" b="1" dirty="0">
                <a:solidFill>
                  <a:srgbClr val="522E00"/>
                </a:solidFill>
                <a:latin typeface="Calibri" panose="020F0502020204030204" pitchFamily="34" charset="0"/>
              </a:rPr>
              <a:t>Ellen G. White (De Handelingen van de Apostelen – ‘Veranderd door Genade’ - H. 55 blz. 408 )</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nl" sz="3600" b="1" dirty="0">
                <a:ln w="6600">
                  <a:solidFill>
                    <a:srgbClr val="F85C84"/>
                  </a:solidFill>
                  <a:prstDash val="solid"/>
                </a:ln>
                <a:solidFill>
                  <a:srgbClr val="FFFFFF"/>
                </a:solidFill>
                <a:effectLst>
                  <a:outerShdw dist="38100" dir="2700000" algn="tl" rotWithShape="0">
                    <a:srgbClr val="F85C84"/>
                  </a:outerShdw>
                </a:effectLst>
                <a:latin typeface="Calibri" panose="020F0502020204030204" pitchFamily="34" charset="0"/>
              </a:rPr>
              <a:t>APPENDIX: DE PROFETISCHE ROEP VAN ELLEN G. WHITE</a:t>
            </a:r>
            <a:endParaRPr lang="en-US" sz="3600" b="1" noProof="0" dirty="0">
              <a:ln w="6600">
                <a:solidFill>
                  <a:schemeClr val="accent2"/>
                </a:solidFill>
                <a:prstDash val="solid"/>
              </a:ln>
              <a:solidFill>
                <a:srgbClr val="FFFFFF"/>
              </a:solidFill>
              <a:effectLst>
                <a:outerShdw dist="38100" dir="2700000" algn="tl" rotWithShape="0">
                  <a:schemeClr val="accent2"/>
                </a:outerShdw>
              </a:effectLst>
              <a:latin typeface="Calibri" panose="020F0502020204030204" pitchFamily="34" charset="0"/>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211015" y="720282"/>
            <a:ext cx="9587133" cy="1015663"/>
          </a:xfrm>
          <a:prstGeom prst="rect">
            <a:avLst/>
          </a:prstGeom>
          <a:noFill/>
        </p:spPr>
        <p:txBody>
          <a:bodyPr wrap="square" rtlCol="0">
            <a:spAutoFit/>
          </a:bodyPr>
          <a:lstStyle/>
          <a:p>
            <a:pPr>
              <a:spcBef>
                <a:spcPts val="600"/>
              </a:spcBef>
            </a:pPr>
            <a:r>
              <a:rPr lang="nl" sz="2000" b="1" dirty="0">
                <a:latin typeface="Calibri" panose="020F0502020204030204" pitchFamily="34" charset="0"/>
              </a:rPr>
              <a:t>Na haar eerste visioen voelde Ellen zich slecht voorbereid om haar profetische bediening te vervullen. Met een slechte gezondheid en beperkte opleiding voelde de 17-jarige zich onwaardig en niet in staat haar roeping uit te voeren.</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4354538" y="4203217"/>
            <a:ext cx="4628271" cy="2246769"/>
          </a:xfrm>
          <a:prstGeom prst="rect">
            <a:avLst/>
          </a:prstGeom>
          <a:noFill/>
        </p:spPr>
        <p:txBody>
          <a:bodyPr wrap="square">
            <a:spAutoFit/>
          </a:bodyPr>
          <a:lstStyle/>
          <a:p>
            <a:pPr>
              <a:spcBef>
                <a:spcPts val="600"/>
              </a:spcBef>
            </a:pPr>
            <a:r>
              <a:rPr lang="nl" sz="2000" b="1" dirty="0">
                <a:latin typeface="Calibri" panose="020F0502020204030204" pitchFamily="34" charset="0"/>
              </a:rPr>
              <a:t>Haar bediening was van cruciaal belang bij het opzetten van de Adventistische gezondheids- en onderwijssystemen, en ze liet ongeveer 100.000 pagina's aan inspirerende geschriften achter die goddelijke instructie over de hele wereld blijven overbrengen.</a:t>
            </a: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354073" y="4265461"/>
            <a:ext cx="3934525" cy="2246769"/>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Maak kennis met Andrews Adventist University (Michigan – Verenigde Staten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889588" y="809625"/>
            <a:ext cx="2091397" cy="202157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211015" y="3059384"/>
            <a:ext cx="9502727" cy="1015663"/>
          </a:xfrm>
          <a:prstGeom prst="rect">
            <a:avLst/>
          </a:prstGeom>
          <a:noFill/>
        </p:spPr>
        <p:txBody>
          <a:bodyPr wrap="square">
            <a:spAutoFit/>
          </a:bodyPr>
          <a:lstStyle/>
          <a:p>
            <a:pPr lvl="0">
              <a:spcBef>
                <a:spcPts val="600"/>
              </a:spcBef>
              <a:defRPr/>
            </a:pPr>
            <a:r>
              <a:rPr lang="nl" sz="2000" b="1" dirty="0">
                <a:solidFill>
                  <a:prstClr val="black"/>
                </a:solidFill>
                <a:latin typeface="Calibri" panose="020F0502020204030204" pitchFamily="34" charset="0"/>
              </a:rPr>
              <a:t>In minder dan twintig jaar, na vele visioenen te hebben ontvangen en gesteund door haar man – James White – had ze geholpen de fundamenten te leggen van de Zevendedagsadventistenkerk (officieel opgericht in 1863).</a:t>
            </a:r>
          </a:p>
        </p:txBody>
      </p:sp>
      <p:sp>
        <p:nvSpPr>
          <p:cNvPr id="11" name="CuadroTexto 10">
            <a:extLst>
              <a:ext uri="{FF2B5EF4-FFF2-40B4-BE49-F238E27FC236}">
                <a16:creationId xmlns:a16="http://schemas.microsoft.com/office/drawing/2014/main" id="{333F9F23-AF00-5CB7-B35E-73785BF498F3}"/>
              </a:ext>
            </a:extLst>
          </p:cNvPr>
          <p:cNvSpPr txBox="1"/>
          <p:nvPr/>
        </p:nvSpPr>
        <p:spPr>
          <a:xfrm>
            <a:off x="211015" y="1735945"/>
            <a:ext cx="9678573" cy="1323439"/>
          </a:xfrm>
          <a:prstGeom prst="rect">
            <a:avLst/>
          </a:prstGeom>
          <a:noFill/>
        </p:spPr>
        <p:txBody>
          <a:bodyPr wrap="square">
            <a:spAutoFit/>
          </a:bodyPr>
          <a:lstStyle/>
          <a:p>
            <a:pPr lvl="0">
              <a:spcBef>
                <a:spcPts val="600"/>
              </a:spcBef>
              <a:defRPr/>
            </a:pPr>
            <a:r>
              <a:rPr lang="nl" sz="2000" b="1" dirty="0">
                <a:solidFill>
                  <a:prstClr val="black"/>
                </a:solidFill>
                <a:latin typeface="Calibri" panose="020F0502020204030204" pitchFamily="34" charset="0"/>
              </a:rPr>
              <a:t>Een week na haar eerste visioen had ze een tweede visioen waarin ze werd gewaarschuwd voor de uitdagingen die ze zou tegenkomen. Na veel gebed, en aangemoedigd door enkele van haar broeders en zussen, accepteerde Ellen uiteindelijk haar roeping.</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2033</TotalTime>
  <Words>1494</Words>
  <Application>Microsoft Office PowerPoint</Application>
  <PresentationFormat>Panorámica</PresentationFormat>
  <Paragraphs>71</Paragraphs>
  <Slides>10</Slides>
  <Notes>3</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10</vt:i4>
      </vt:variant>
    </vt:vector>
  </HeadingPairs>
  <TitlesOfParts>
    <vt:vector size="16" baseType="lpstr">
      <vt:lpstr>Arial</vt:lpstr>
      <vt:lpstr>Constantia</vt:lpstr>
      <vt:lpstr>Calibri</vt:lpstr>
      <vt:lpstr>Comic Sans MS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102</cp:revision>
  <dcterms:created xsi:type="dcterms:W3CDTF">2026-09-19T14:53:33Z</dcterms:created>
  <dcterms:modified xsi:type="dcterms:W3CDTF">2026-10-16T05:26:35Z</dcterms:modified>
</cp:coreProperties>
</file>