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35" d="100"/>
          <a:sy n="35" d="100"/>
        </p:scale>
        <p:origin x="150" y="13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nl-NL" sz="1900" b="1" noProof="0" dirty="0">
              <a:effectLst>
                <a:outerShdw blurRad="38100" dist="38100" dir="2700000" algn="tl">
                  <a:srgbClr val="000000"/>
                </a:outerShdw>
              </a:effectLst>
            </a:rPr>
            <a:t>Van Jezus te getuigen: </a:t>
          </a:r>
          <a:endParaRPr lang="en-US" sz="19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nl-NL" sz="2000" b="1" noProof="0" dirty="0"/>
            <a:t>hun voornaamste missie was om mensen naar Jezus te leiden</a:t>
          </a:r>
          <a:endParaRPr lang="en-US"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nl-NL" sz="2000" b="1" noProof="0" dirty="0">
              <a:effectLst>
                <a:outerShdw blurRad="38100" dist="38100" dir="2700000" algn="tl">
                  <a:srgbClr val="000000"/>
                </a:outerShdw>
              </a:effectLst>
            </a:rPr>
            <a:t>De toekomst  te voorspellen:</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nl-NL" sz="2000" b="1" kern="1200" noProof="0" dirty="0">
              <a:latin typeface="Aptos" panose="02110004020202020204"/>
              <a:ea typeface="+mn-ea"/>
              <a:cs typeface="+mn-cs"/>
            </a:rPr>
            <a:t>zij onthulden gebeurtenissen die zelfs tot in onze eigen tijd reiken</a:t>
          </a:r>
          <a:endParaRPr lang="en-US" sz="2000" b="1" kern="1200" noProof="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n-US" sz="2000" b="1" noProof="0" dirty="0">
              <a:effectLst>
                <a:outerShdw blurRad="38100" dist="38100" dir="2700000" algn="tl">
                  <a:srgbClr val="000000"/>
                </a:outerShdw>
              </a:effectLst>
            </a:rPr>
            <a:t>Op te </a:t>
          </a:r>
          <a:r>
            <a:rPr lang="en-US" sz="2000" b="1" noProof="0" dirty="0" err="1">
              <a:effectLst>
                <a:outerShdw blurRad="38100" dist="38100" dir="2700000" algn="tl">
                  <a:srgbClr val="000000"/>
                </a:outerShdw>
              </a:effectLst>
            </a:rPr>
            <a:t>bouwen</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nl-NL" sz="2000" b="1" noProof="0" dirty="0"/>
            <a:t>een sterke gemeente vormen die bestand is tegen de aanvallen van de vijand</a:t>
          </a:r>
          <a:endParaRPr lang="en-US"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n-US" sz="2000" b="1" noProof="0" dirty="0">
              <a:effectLst>
                <a:outerShdw blurRad="38100" dist="38100" dir="2700000" algn="tl">
                  <a:srgbClr val="000000"/>
                </a:outerShdw>
              </a:effectLst>
            </a:rPr>
            <a:t>Aan te </a:t>
          </a:r>
          <a:r>
            <a:rPr lang="en-US" sz="2000" b="1" noProof="0" dirty="0" err="1">
              <a:effectLst>
                <a:outerShdw blurRad="38100" dist="38100" dir="2700000" algn="tl">
                  <a:srgbClr val="000000"/>
                </a:outerShdw>
              </a:effectLst>
            </a:rPr>
            <a:t>sporen</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nl-NL" sz="2000" b="1" noProof="0" dirty="0"/>
            <a:t>zonde benoemen, zodat mensen tot bekering kunnen komen</a:t>
          </a:r>
          <a:endParaRPr lang="en-US"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n-US" sz="2000" b="1" noProof="0" dirty="0">
              <a:effectLst>
                <a:outerShdw blurRad="38100" dist="38100" dir="2700000" algn="tl">
                  <a:srgbClr val="000000"/>
                </a:outerShdw>
              </a:effectLst>
            </a:rPr>
            <a:t>Te </a:t>
          </a:r>
          <a:r>
            <a:rPr lang="en-US" sz="2000" b="1" noProof="0" dirty="0" err="1">
              <a:effectLst>
                <a:outerShdw blurRad="38100" dist="38100" dir="2700000" algn="tl">
                  <a:srgbClr val="000000"/>
                </a:outerShdw>
              </a:effectLst>
            </a:rPr>
            <a:t>troosten</a:t>
          </a:r>
          <a:r>
            <a:rPr lang="en-US" sz="2000" b="1" noProof="0" dirty="0">
              <a:effectLst>
                <a:outerShdw blurRad="38100" dist="38100" dir="2700000" algn="tl">
                  <a:srgbClr val="000000"/>
                </a:outerShdw>
              </a:effectLst>
            </a:rPr>
            <a:t>:</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nl-NL" sz="2000" b="1" noProof="0" dirty="0"/>
            <a:t>Judas en </a:t>
          </a:r>
          <a:r>
            <a:rPr lang="nl-NL" sz="2000" b="1" noProof="0" dirty="0" err="1"/>
            <a:t>Silas</a:t>
          </a:r>
          <a:r>
            <a:rPr lang="nl-NL" sz="2000" b="1" noProof="0" dirty="0"/>
            <a:t> werden met dit specifieke doel naar de gemeenten gestuurd</a:t>
          </a:r>
          <a:endParaRPr lang="en-US"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X="1372" custLinFactNeighborY="22934"/>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nl-NL" sz="2000" b="1" noProof="0" dirty="0">
              <a:effectLst>
                <a:outerShdw blurRad="38100" dist="38100" dir="2700000" algn="tl">
                  <a:srgbClr val="000000"/>
                </a:outerShdw>
              </a:effectLst>
            </a:rPr>
            <a:t>Zij zijn door God gezonden personen</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(Lk. 11:49)</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nl-NL" sz="2000" b="1" noProof="0" dirty="0">
              <a:effectLst>
                <a:outerShdw blurRad="38100" dist="38100" dir="2700000" algn="tl">
                  <a:srgbClr val="000000"/>
                </a:outerShdw>
              </a:effectLst>
            </a:rPr>
            <a:t>Zij ontvangen gaven om de gemeente te leiden</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(1 Kor. 12:28-29; Efe. 4:11-12)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nl-NL" sz="2000" b="1" noProof="0" dirty="0">
              <a:effectLst>
                <a:outerShdw blurRad="38100" dist="38100" dir="2700000" algn="tl">
                  <a:srgbClr val="000000"/>
                </a:outerShdw>
              </a:effectLst>
            </a:rPr>
            <a:t>Zij vormen het fundament van de gemeente (</a:t>
          </a:r>
          <a:r>
            <a:rPr lang="nl-NL" sz="2000" b="1" noProof="0" dirty="0" err="1">
              <a:effectLst>
                <a:outerShdw blurRad="38100" dist="38100" dir="2700000" algn="tl">
                  <a:srgbClr val="000000"/>
                </a:outerShdw>
              </a:effectLst>
            </a:rPr>
            <a:t>Ef</a:t>
          </a:r>
          <a:r>
            <a:rPr lang="nl-NL" sz="2000" b="1" noProof="0" dirty="0">
              <a:effectLst>
                <a:outerShdw blurRad="38100" dist="38100" dir="2700000" algn="tl">
                  <a:srgbClr val="000000"/>
                </a:outerShdw>
              </a:effectLst>
            </a:rPr>
            <a:t>. 2:20)</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nl-NL" sz="2000" b="1" noProof="0" dirty="0">
              <a:effectLst>
                <a:outerShdw blurRad="38100" dist="38100" dir="2700000" algn="tl">
                  <a:srgbClr val="000000"/>
                </a:outerShdw>
              </a:effectLst>
            </a:rPr>
            <a:t>Zij ontvangen openbaringen (</a:t>
          </a:r>
          <a:r>
            <a:rPr lang="nl-NL" sz="2000" b="1" noProof="0" dirty="0" err="1">
              <a:effectLst>
                <a:outerShdw blurRad="38100" dist="38100" dir="2700000" algn="tl">
                  <a:srgbClr val="000000"/>
                </a:outerShdw>
              </a:effectLst>
            </a:rPr>
            <a:t>Ef</a:t>
          </a:r>
          <a:r>
            <a:rPr lang="nl-NL" sz="2000" b="1" noProof="0" dirty="0">
              <a:effectLst>
                <a:outerShdw blurRad="38100" dist="38100" dir="2700000" algn="tl">
                  <a:srgbClr val="000000"/>
                </a:outerShdw>
              </a:effectLst>
            </a:rPr>
            <a:t>. 3:5)</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nl-NL" sz="2000" b="1" noProof="0" dirty="0">
              <a:effectLst>
                <a:outerShdw blurRad="38100" dist="38100" dir="2700000" algn="tl">
                  <a:srgbClr val="000000"/>
                </a:outerShdw>
              </a:effectLst>
            </a:rPr>
            <a:t>Zij verheugen zich in de gerechtigheid (Openb. 18:20)</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custScaleX="114464">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custScaleX="115180">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nl-NL" sz="2400" b="1" spc="600" noProof="0" dirty="0">
              <a:effectLst>
                <a:outerShdw blurRad="38100" dist="38100" dir="2700000" algn="tl">
                  <a:srgbClr val="000000">
                    <a:alpha val="43137"/>
                  </a:srgbClr>
                </a:outerShdw>
              </a:effectLst>
            </a:rPr>
            <a:t>TIMOTHEÜS </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nl-NL" sz="2000" b="1" noProof="0" dirty="0"/>
            <a:t>Zijn roeping tot de bediening was voorzegd (1 Tim. 1:18). Samen met Paulus was hij medeauteur van de volgende brieven: (2 Kor. 1:1), (Fil. 1:1), (Kol. 1:1), 1 (1 Tess. 1:1), 2 (2 Tess. 1:1) en (Fil. 1:1).</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82963" custScaleY="81847"/>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5188" custLinFactNeighborX="13831" custLinFactNeighborY="2956">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n-US" sz="2400" b="1" spc="600" noProof="0" dirty="0">
              <a:effectLst>
                <a:outerShdw blurRad="38100" dist="38100" dir="2700000" algn="tl">
                  <a:srgbClr val="000000">
                    <a:alpha val="43137"/>
                  </a:srgbClr>
                </a:outerShdw>
              </a:effectLst>
            </a:rPr>
            <a:t>TITUS</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nl-NL" sz="2000" b="1" noProof="0" dirty="0"/>
            <a:t>Hij vervulde diverse profetische functies, zoals opbouw (2 Kor. 8:6), vermaning (Titus 2:6, 9, 15) en vertroosting
(2 Kor. 7:13).</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92630" custLinFactNeighborX="19390" custLinFactNeighborY="210">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l-NL" sz="2000" b="1" kern="1200" noProof="0" dirty="0"/>
            <a:t>hun voornaamste missie was om mensen naar Jezus te leiden</a:t>
          </a:r>
          <a:endParaRPr lang="en-US"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nl-NL" sz="1900" b="1" kern="1200" noProof="0" dirty="0">
              <a:effectLst>
                <a:outerShdw blurRad="38100" dist="38100" dir="2700000" algn="tl">
                  <a:srgbClr val="000000"/>
                </a:outerShdw>
              </a:effectLst>
            </a:rPr>
            <a:t>Van Jezus te getuigen: </a:t>
          </a:r>
          <a:endParaRPr lang="en-US" sz="19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l-NL" sz="2000" b="1" kern="1200" noProof="0" dirty="0">
              <a:latin typeface="Aptos" panose="02110004020202020204"/>
              <a:ea typeface="+mn-ea"/>
              <a:cs typeface="+mn-cs"/>
            </a:rPr>
            <a:t>zij onthulden gebeurtenissen die zelfs tot in onze eigen tijd reiken</a:t>
          </a:r>
          <a:endParaRPr lang="en-US" sz="20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99476" y="1589445"/>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nl-NL" sz="2000" b="1" kern="1200" noProof="0" dirty="0">
              <a:effectLst>
                <a:outerShdw blurRad="38100" dist="38100" dir="2700000" algn="tl">
                  <a:srgbClr val="000000"/>
                </a:outerShdw>
              </a:effectLst>
            </a:rPr>
            <a:t>De toekomst  te voorspellen:</a:t>
          </a:r>
          <a:endParaRPr lang="en-US" sz="2000" kern="1200" noProof="0" dirty="0">
            <a:effectLst>
              <a:outerShdw blurRad="38100" dist="38100" dir="2700000" algn="tl">
                <a:srgbClr val="000000"/>
              </a:outerShdw>
            </a:effectLst>
          </a:endParaRPr>
        </a:p>
      </dsp:txBody>
      <dsp:txXfrm>
        <a:off x="2799476" y="1589445"/>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l-NL" sz="2000" b="1" kern="1200" noProof="0" dirty="0"/>
            <a:t>een sterke gemeente vormen die bestand is tegen de aanvallen van de vijand</a:t>
          </a:r>
          <a:endParaRPr lang="en-US"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Op te </a:t>
          </a:r>
          <a:r>
            <a:rPr lang="en-US" sz="2000" b="1" kern="1200" noProof="0" dirty="0" err="1">
              <a:effectLst>
                <a:outerShdw blurRad="38100" dist="38100" dir="2700000" algn="tl">
                  <a:srgbClr val="000000"/>
                </a:outerShdw>
              </a:effectLst>
            </a:rPr>
            <a:t>bouwen</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l-NL" sz="2000" b="1" kern="1200" noProof="0" dirty="0"/>
            <a:t>zonde benoemen, zodat mensen tot bekering kunnen komen</a:t>
          </a:r>
          <a:endParaRPr lang="en-US"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Aan te </a:t>
          </a:r>
          <a:r>
            <a:rPr lang="en-US" sz="2000" b="1" kern="1200" noProof="0" dirty="0" err="1">
              <a:effectLst>
                <a:outerShdw blurRad="38100" dist="38100" dir="2700000" algn="tl">
                  <a:srgbClr val="000000"/>
                </a:outerShdw>
              </a:effectLst>
            </a:rPr>
            <a:t>sporen</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nl-NL" sz="2000" b="1" kern="1200" noProof="0" dirty="0"/>
            <a:t>Judas en </a:t>
          </a:r>
          <a:r>
            <a:rPr lang="nl-NL" sz="2000" b="1" kern="1200" noProof="0" dirty="0" err="1"/>
            <a:t>Silas</a:t>
          </a:r>
          <a:r>
            <a:rPr lang="nl-NL" sz="2000" b="1" kern="1200" noProof="0" dirty="0"/>
            <a:t> werden met dit specifieke doel naar de gemeenten gestuurd</a:t>
          </a:r>
          <a:endParaRPr lang="en-US"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Te </a:t>
          </a:r>
          <a:r>
            <a:rPr lang="en-US" sz="2000" b="1" kern="1200" noProof="0" dirty="0" err="1">
              <a:effectLst>
                <a:outerShdw blurRad="38100" dist="38100" dir="2700000" algn="tl">
                  <a:srgbClr val="000000"/>
                </a:outerShdw>
              </a:effectLst>
            </a:rPr>
            <a:t>troosten</a:t>
          </a:r>
          <a:r>
            <a:rPr lang="en-US" sz="2000" b="1" kern="1200" noProof="0" dirty="0">
              <a:effectLst>
                <a:outerShdw blurRad="38100" dist="38100" dir="2700000" algn="tl">
                  <a:srgbClr val="000000"/>
                </a:outerShdw>
              </a:effectLst>
            </a:rPr>
            <a:t>:</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15393" y="0"/>
          <a:ext cx="1630975"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noProof="0" dirty="0">
              <a:effectLst>
                <a:outerShdw blurRad="38100" dist="38100" dir="2700000" algn="tl">
                  <a:srgbClr val="000000"/>
                </a:outerShdw>
              </a:effectLst>
            </a:rPr>
            <a:t>Zij zijn door God gezonden personen</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(Lk. 11:49)</a:t>
          </a:r>
          <a:endParaRPr lang="en-US" sz="2000" kern="1200" noProof="0" dirty="0">
            <a:effectLst>
              <a:outerShdw blurRad="38100" dist="38100" dir="2700000" algn="tl">
                <a:srgbClr val="000000"/>
              </a:outerShdw>
            </a:effectLst>
          </a:endParaRPr>
        </a:p>
      </dsp:txBody>
      <dsp:txXfrm>
        <a:off x="63163" y="47770"/>
        <a:ext cx="1535435" cy="1535676"/>
      </dsp:txXfrm>
    </dsp:sp>
    <dsp:sp modelId="{6AF94F2D-F79B-42D8-8792-EC5EE5CA65AE}">
      <dsp:nvSpPr>
        <dsp:cNvPr id="0" name=""/>
        <dsp:cNvSpPr/>
      </dsp:nvSpPr>
      <dsp:spPr>
        <a:xfrm>
          <a:off x="1809467" y="642659"/>
          <a:ext cx="345766" cy="345896"/>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09467" y="711838"/>
        <a:ext cx="242036" cy="207538"/>
      </dsp:txXfrm>
    </dsp:sp>
    <dsp:sp modelId="{FAE57C7A-4FE9-4C1E-89A4-9591EE4B7D30}">
      <dsp:nvSpPr>
        <dsp:cNvPr id="0" name=""/>
        <dsp:cNvSpPr/>
      </dsp:nvSpPr>
      <dsp:spPr>
        <a:xfrm>
          <a:off x="2298759" y="0"/>
          <a:ext cx="2125161"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noProof="0" dirty="0">
              <a:effectLst>
                <a:outerShdw blurRad="38100" dist="38100" dir="2700000" algn="tl">
                  <a:srgbClr val="000000"/>
                </a:outerShdw>
              </a:effectLst>
            </a:rPr>
            <a:t>Zij ontvangen gaven om de gemeente te leiden</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(1 Kor. 12:28-29; Efe. 4:11-12)</a:t>
          </a:r>
          <a:endParaRPr lang="en-US" sz="2000" kern="1200" noProof="0" dirty="0">
            <a:effectLst>
              <a:outerShdw blurRad="38100" dist="38100" dir="2700000" algn="tl">
                <a:srgbClr val="000000"/>
              </a:outerShdw>
            </a:effectLst>
          </a:endParaRPr>
        </a:p>
      </dsp:txBody>
      <dsp:txXfrm>
        <a:off x="2346536" y="47777"/>
        <a:ext cx="2029607" cy="1535662"/>
      </dsp:txXfrm>
    </dsp:sp>
    <dsp:sp modelId="{0D00281B-4660-4C87-BD3A-A048546E75D5}">
      <dsp:nvSpPr>
        <dsp:cNvPr id="0" name=""/>
        <dsp:cNvSpPr/>
      </dsp:nvSpPr>
      <dsp:spPr>
        <a:xfrm>
          <a:off x="4587018" y="642659"/>
          <a:ext cx="345766" cy="345896"/>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587018" y="711838"/>
        <a:ext cx="242036" cy="207538"/>
      </dsp:txXfrm>
    </dsp:sp>
    <dsp:sp modelId="{48825FD6-2E41-4562-AE78-DC5FF4C17433}">
      <dsp:nvSpPr>
        <dsp:cNvPr id="0" name=""/>
        <dsp:cNvSpPr/>
      </dsp:nvSpPr>
      <dsp:spPr>
        <a:xfrm>
          <a:off x="5076311" y="0"/>
          <a:ext cx="1630975"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noProof="0" dirty="0">
              <a:effectLst>
                <a:outerShdw blurRad="38100" dist="38100" dir="2700000" algn="tl">
                  <a:srgbClr val="000000"/>
                </a:outerShdw>
              </a:effectLst>
            </a:rPr>
            <a:t>Zij vormen het fundament van de gemeente (</a:t>
          </a:r>
          <a:r>
            <a:rPr lang="nl-NL" sz="2000" b="1" kern="1200" noProof="0" dirty="0" err="1">
              <a:effectLst>
                <a:outerShdw blurRad="38100" dist="38100" dir="2700000" algn="tl">
                  <a:srgbClr val="000000"/>
                </a:outerShdw>
              </a:effectLst>
            </a:rPr>
            <a:t>Ef</a:t>
          </a:r>
          <a:r>
            <a:rPr lang="nl-NL" sz="2000" b="1" kern="1200" noProof="0" dirty="0">
              <a:effectLst>
                <a:outerShdw blurRad="38100" dist="38100" dir="2700000" algn="tl">
                  <a:srgbClr val="000000"/>
                </a:outerShdw>
              </a:effectLst>
            </a:rPr>
            <a:t>. 2:20)</a:t>
          </a:r>
          <a:endParaRPr lang="en-US" sz="2000" kern="1200" noProof="0" dirty="0">
            <a:effectLst>
              <a:outerShdw blurRad="38100" dist="38100" dir="2700000" algn="tl">
                <a:srgbClr val="000000"/>
              </a:outerShdw>
            </a:effectLst>
          </a:endParaRPr>
        </a:p>
      </dsp:txBody>
      <dsp:txXfrm>
        <a:off x="5124081" y="47770"/>
        <a:ext cx="1535435" cy="1535676"/>
      </dsp:txXfrm>
    </dsp:sp>
    <dsp:sp modelId="{1F634FAF-0CDD-4918-9ECB-BCADC682B67E}">
      <dsp:nvSpPr>
        <dsp:cNvPr id="0" name=""/>
        <dsp:cNvSpPr/>
      </dsp:nvSpPr>
      <dsp:spPr>
        <a:xfrm>
          <a:off x="6870385" y="642659"/>
          <a:ext cx="345766" cy="345896"/>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6870385" y="711838"/>
        <a:ext cx="242036" cy="207538"/>
      </dsp:txXfrm>
    </dsp:sp>
    <dsp:sp modelId="{689C0D5C-78C0-4845-A70A-A99F356AC315}">
      <dsp:nvSpPr>
        <dsp:cNvPr id="0" name=""/>
        <dsp:cNvSpPr/>
      </dsp:nvSpPr>
      <dsp:spPr>
        <a:xfrm>
          <a:off x="7359677" y="0"/>
          <a:ext cx="186688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noProof="0" dirty="0">
              <a:effectLst>
                <a:outerShdw blurRad="38100" dist="38100" dir="2700000" algn="tl">
                  <a:srgbClr val="000000"/>
                </a:outerShdw>
              </a:effectLst>
            </a:rPr>
            <a:t>Zij ontvangen openbaringen (</a:t>
          </a:r>
          <a:r>
            <a:rPr lang="nl-NL" sz="2000" b="1" kern="1200" noProof="0" dirty="0" err="1">
              <a:effectLst>
                <a:outerShdw blurRad="38100" dist="38100" dir="2700000" algn="tl">
                  <a:srgbClr val="000000"/>
                </a:outerShdw>
              </a:effectLst>
            </a:rPr>
            <a:t>Ef</a:t>
          </a:r>
          <a:r>
            <a:rPr lang="nl-NL" sz="2000" b="1" kern="1200" noProof="0" dirty="0">
              <a:effectLst>
                <a:outerShdw blurRad="38100" dist="38100" dir="2700000" algn="tl">
                  <a:srgbClr val="000000"/>
                </a:outerShdw>
              </a:effectLst>
            </a:rPr>
            <a:t>. 3:5)</a:t>
          </a:r>
          <a:endParaRPr lang="en-US" sz="2000" kern="1200" noProof="0" dirty="0">
            <a:effectLst>
              <a:outerShdw blurRad="38100" dist="38100" dir="2700000" algn="tl">
                <a:srgbClr val="000000"/>
              </a:outerShdw>
            </a:effectLst>
          </a:endParaRPr>
        </a:p>
      </dsp:txBody>
      <dsp:txXfrm>
        <a:off x="7407454" y="47777"/>
        <a:ext cx="1771326" cy="1535662"/>
      </dsp:txXfrm>
    </dsp:sp>
    <dsp:sp modelId="{F24C91FF-F822-43EC-8BDC-F3C25FD177A3}">
      <dsp:nvSpPr>
        <dsp:cNvPr id="0" name=""/>
        <dsp:cNvSpPr/>
      </dsp:nvSpPr>
      <dsp:spPr>
        <a:xfrm>
          <a:off x="9389655" y="642659"/>
          <a:ext cx="345766" cy="345896"/>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389655" y="711838"/>
        <a:ext cx="242036" cy="207538"/>
      </dsp:txXfrm>
    </dsp:sp>
    <dsp:sp modelId="{B63C68F4-37F5-4E39-81B9-0FD70A034F30}">
      <dsp:nvSpPr>
        <dsp:cNvPr id="0" name=""/>
        <dsp:cNvSpPr/>
      </dsp:nvSpPr>
      <dsp:spPr>
        <a:xfrm>
          <a:off x="9878948" y="0"/>
          <a:ext cx="1878557"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kern="1200" noProof="0" dirty="0">
              <a:effectLst>
                <a:outerShdw blurRad="38100" dist="38100" dir="2700000" algn="tl">
                  <a:srgbClr val="000000"/>
                </a:outerShdw>
              </a:effectLst>
            </a:rPr>
            <a:t>Zij verheugen zich in de gerechtigheid (Openb. 18:20)</a:t>
          </a:r>
          <a:endParaRPr lang="en-US" sz="2000" kern="1200" noProof="0" dirty="0">
            <a:effectLst>
              <a:outerShdw blurRad="38100" dist="38100" dir="2700000" algn="tl">
                <a:srgbClr val="000000"/>
              </a:outerShdw>
            </a:effectLst>
          </a:endParaRPr>
        </a:p>
      </dsp:txBody>
      <dsp:txXfrm>
        <a:off x="9926725" y="47777"/>
        <a:ext cx="1783003"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393881"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1246312" y="682328"/>
          <a:ext cx="3533271" cy="1352349"/>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518517" y="2186643"/>
          <a:ext cx="5507378"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nl-NL" sz="2000" b="1" kern="1200" noProof="0" dirty="0"/>
            <a:t>Zijn roeping tot de bediening was voorzegd (1 Tim. 1:18). Samen met Paulus was hij medeauteur van de volgende brieven: (2 Kor. 1:1), (Fil. 1:1), (Kol. 1:1), 1 (1 Tess. 1:1), 2 (2 Tess. 1:1) en (Fil. 1:1).</a:t>
          </a:r>
          <a:endParaRPr lang="en-US" sz="2000" kern="1200" noProof="0" dirty="0"/>
        </a:p>
      </dsp:txBody>
      <dsp:txXfrm>
        <a:off x="518517" y="2186643"/>
        <a:ext cx="5507378" cy="1897073"/>
      </dsp:txXfrm>
    </dsp:sp>
    <dsp:sp modelId="{1A1624C9-5461-4E53-8EF3-6E9D0CBACC9F}">
      <dsp:nvSpPr>
        <dsp:cNvPr id="0" name=""/>
        <dsp:cNvSpPr/>
      </dsp:nvSpPr>
      <dsp:spPr>
        <a:xfrm>
          <a:off x="391314"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nl-NL" sz="2400" b="1" kern="1200" spc="600" noProof="0" dirty="0">
              <a:effectLst>
                <a:outerShdw blurRad="38100" dist="38100" dir="2700000" algn="tl">
                  <a:srgbClr val="000000">
                    <a:alpha val="43137"/>
                  </a:srgbClr>
                </a:outerShdw>
              </a:effectLst>
            </a:rPr>
            <a:t>TIMOTHEÜS </a:t>
          </a:r>
          <a:endParaRPr lang="en-US" sz="2400" kern="1200" spc="600" noProof="0" dirty="0">
            <a:effectLst>
              <a:outerShdw blurRad="38100" dist="38100" dir="2700000" algn="tl">
                <a:srgbClr val="000000">
                  <a:alpha val="43137"/>
                </a:srgbClr>
              </a:outerShdw>
            </a:effectLst>
          </a:endParaRPr>
        </a:p>
      </dsp:txBody>
      <dsp:txXfrm>
        <a:off x="391314"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118810" y="453682"/>
          <a:ext cx="0" cy="3484752"/>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889766" y="569841"/>
          <a:ext cx="3587477" cy="1568138"/>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3728" y="2141760"/>
          <a:ext cx="5363282" cy="1800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nl-NL" sz="2000" b="1" kern="1200" noProof="0" dirty="0"/>
            <a:t>Hij vervulde diverse profetische functies, zoals opbouw (2 Kor. 8:6), vermaning (Titus 2:6, 9, 15) en vertroosting
(2 Kor. 7:13).</a:t>
          </a:r>
          <a:endParaRPr lang="en-US" sz="2000" kern="1200" noProof="0" dirty="0"/>
        </a:p>
      </dsp:txBody>
      <dsp:txXfrm>
        <a:off x="3728" y="2141760"/>
        <a:ext cx="5363282" cy="1800455"/>
      </dsp:txXfrm>
    </dsp:sp>
    <dsp:sp modelId="{1A1624C9-5461-4E53-8EF3-6E9D0CBACC9F}">
      <dsp:nvSpPr>
        <dsp:cNvPr id="0" name=""/>
        <dsp:cNvSpPr/>
      </dsp:nvSpPr>
      <dsp:spPr>
        <a:xfrm>
          <a:off x="195392" y="66487"/>
          <a:ext cx="4885816" cy="387194"/>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TITUS</a:t>
          </a:r>
          <a:endParaRPr lang="en-US" sz="2400" kern="1200" spc="600" noProof="0" dirty="0">
            <a:effectLst>
              <a:outerShdw blurRad="38100" dist="38100" dir="2700000" algn="tl">
                <a:srgbClr val="000000">
                  <a:alpha val="43137"/>
                </a:srgbClr>
              </a:outerShdw>
            </a:effectLst>
          </a:endParaRPr>
        </a:p>
      </dsp:txBody>
      <dsp:txXfrm>
        <a:off x="195392" y="66487"/>
        <a:ext cx="4885816" cy="387194"/>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76944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l-NL" sz="44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rPr>
              <a:t>PROFETEN VAN HET NIEUWE TESTAMENT </a:t>
            </a:r>
            <a:endParaRPr kumimoji="0" lang="en-US" sz="44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9470611" y="0"/>
            <a:ext cx="2616614"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Les 4 </a:t>
            </a:r>
            <a:r>
              <a:rPr kumimoji="0" lang="en-US" sz="1600" b="1" i="0" u="none" strike="noStrike" kern="1200" cap="none" spc="0" normalizeH="0" baseline="0" noProof="0" dirty="0" err="1">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voor</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 24 </a:t>
            </a:r>
            <a:r>
              <a:rPr lang="en-US" sz="1600" b="1" dirty="0">
                <a:solidFill>
                  <a:srgbClr val="166E40">
                    <a:lumMod val="20000"/>
                    <a:lumOff val="80000"/>
                  </a:srgbClr>
                </a:solidFill>
                <a:effectLst>
                  <a:outerShdw blurRad="38100" dist="38100" dir="2700000" algn="tl">
                    <a:srgbClr val="000000">
                      <a:alpha val="43137"/>
                    </a:srgbClr>
                  </a:outerShdw>
                </a:effectLst>
                <a:latin typeface="Aptos" panose="02110004020202020204"/>
              </a:rPr>
              <a:t>ok</a:t>
            </a:r>
            <a:r>
              <a:rPr kumimoji="0" lang="en-US" sz="1600" b="1" i="0" u="none" strike="noStrike" kern="1200" cap="none" spc="0" normalizeH="0" baseline="0" noProof="0" dirty="0" err="1">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tober</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940889"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r>
              <a:rPr kumimoji="0" lang="nl-NL"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Er is verscheidenheid van genadegaven, maar het is dezelfde Geest.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Er is verscheidenheid van bedieningen, en het is dezelfde Heere.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Er is verscheidenheid van werkingen, maar het is dezelfde God, Die alles in allen werkt.</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Korinthe 12:4 </a:t>
            </a:r>
            <a:r>
              <a:rPr lang="en-US" sz="1200" b="1" dirty="0">
                <a:solidFill>
                  <a:srgbClr val="E97132">
                    <a:lumMod val="50000"/>
                  </a:srgbClr>
                </a:solidFill>
                <a:latin typeface="Comic Sans MS" panose="030F0702030302020204" pitchFamily="66" charset="0"/>
              </a:rPr>
              <a:t>HS</a:t>
            </a:r>
            <a:r>
              <a:rPr kumimoji="0" lang="en-US"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V</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Rollen</a:t>
            </a:r>
            <a:r>
              <a:rPr kumimoji="0" lang="en-US" sz="2000" b="1" i="0" u="none" strike="noStrike" kern="1200" cap="none" spc="0" normalizeH="0" noProof="0" dirty="0">
                <a:ln>
                  <a:noFill/>
                </a:ln>
                <a:solidFill>
                  <a:prstClr val="white"/>
                </a:solidFill>
                <a:effectLst/>
                <a:highlight>
                  <a:srgbClr val="6D1307"/>
                </a:highlight>
                <a:uLnTx/>
                <a:uFillTx/>
                <a:latin typeface="Aptos" panose="02110004020202020204"/>
                <a:ea typeface="+mn-ea"/>
                <a:cs typeface="+mn-cs"/>
              </a:rPr>
              <a:t> van de </a:t>
            </a:r>
            <a:r>
              <a:rPr kumimoji="0" lang="en-US" sz="2000" b="1" i="0" u="none" strike="noStrike" kern="1200" cap="none" spc="0" normalizeH="0" noProof="0" dirty="0" err="1">
                <a:ln>
                  <a:noFill/>
                </a:ln>
                <a:solidFill>
                  <a:prstClr val="white"/>
                </a:solidFill>
                <a:effectLst/>
                <a:highlight>
                  <a:srgbClr val="6D1307"/>
                </a:highlight>
                <a:uLnTx/>
                <a:uFillTx/>
                <a:latin typeface="Aptos" panose="02110004020202020204"/>
                <a:ea typeface="+mn-ea"/>
                <a:cs typeface="+mn-cs"/>
              </a:rPr>
              <a:t>profeten</a:t>
            </a:r>
            <a:r>
              <a:rPr kumimoji="0" lang="en-US" sz="2000" b="1" i="0" u="none" strike="noStrike" kern="1200" cap="none" spc="0" normalizeH="0" noProof="0" dirty="0">
                <a:ln>
                  <a:noFill/>
                </a:ln>
                <a:solidFill>
                  <a:prstClr val="white"/>
                </a:solidFill>
                <a:effectLst/>
                <a:highlight>
                  <a:srgbClr val="6D1307"/>
                </a:highlight>
                <a:uLnTx/>
                <a:uFillTx/>
                <a:latin typeface="Aptos" panose="02110004020202020204"/>
                <a:ea typeface="+mn-ea"/>
                <a:cs typeface="+mn-cs"/>
              </a:rPr>
              <a:t> </a:t>
            </a: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in het </a:t>
            </a:r>
            <a:r>
              <a:rPr kumimoji="0" lang="en-US" sz="2000" b="1" i="0" u="none" strike="noStrike" kern="1200" cap="none" spc="0" normalizeH="0" baseline="0" noProof="0" dirty="0" err="1">
                <a:ln>
                  <a:noFill/>
                </a:ln>
                <a:solidFill>
                  <a:prstClr val="white"/>
                </a:solidFill>
                <a:effectLst/>
                <a:highlight>
                  <a:srgbClr val="6D1307"/>
                </a:highlight>
                <a:uLnTx/>
                <a:uFillTx/>
                <a:latin typeface="Aptos" panose="02110004020202020204"/>
                <a:ea typeface="+mn-ea"/>
                <a:cs typeface="+mn-cs"/>
              </a:rPr>
              <a:t>Nieuwe</a:t>
            </a: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 Testament</a:t>
            </a:r>
          </a:p>
          <a:p>
            <a:pPr lvl="0">
              <a:spcBef>
                <a:spcPts val="600"/>
              </a:spcBef>
              <a:defRPr/>
            </a:pPr>
            <a:r>
              <a:rPr lang="en-US" sz="2000" b="1" dirty="0" err="1">
                <a:solidFill>
                  <a:prstClr val="white"/>
                </a:solidFill>
                <a:highlight>
                  <a:srgbClr val="205C01"/>
                </a:highlight>
              </a:rPr>
              <a:t>Profeten</a:t>
            </a:r>
            <a:r>
              <a:rPr lang="en-US" sz="2000" b="1" dirty="0">
                <a:solidFill>
                  <a:prstClr val="white"/>
                </a:solidFill>
                <a:highlight>
                  <a:srgbClr val="205C01"/>
                </a:highlight>
              </a:rPr>
              <a:t> van het </a:t>
            </a:r>
            <a:r>
              <a:rPr lang="en-US" sz="2000" b="1" dirty="0" err="1">
                <a:solidFill>
                  <a:prstClr val="white"/>
                </a:solidFill>
                <a:highlight>
                  <a:srgbClr val="205C01"/>
                </a:highlight>
              </a:rPr>
              <a:t>Nieuwe</a:t>
            </a:r>
            <a:r>
              <a:rPr lang="en-US" sz="2000" b="1" dirty="0">
                <a:solidFill>
                  <a:prstClr val="white"/>
                </a:solidFill>
                <a:highlight>
                  <a:srgbClr val="205C01"/>
                </a:highlight>
              </a:rPr>
              <a:t> Testament:</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en-US" sz="2000" b="1" dirty="0">
                <a:solidFill>
                  <a:prstClr val="black"/>
                </a:solidFill>
                <a:uFill>
                  <a:solidFill>
                    <a:srgbClr val="D01729"/>
                  </a:solidFill>
                </a:uFill>
              </a:rPr>
              <a:t>Jezus, de </a:t>
            </a:r>
            <a:r>
              <a:rPr lang="en-US" sz="2000" b="1" dirty="0" err="1">
                <a:solidFill>
                  <a:prstClr val="black"/>
                </a:solidFill>
                <a:uFill>
                  <a:solidFill>
                    <a:srgbClr val="D01729"/>
                  </a:solidFill>
                </a:uFill>
              </a:rPr>
              <a:t>geprofeteerde</a:t>
            </a:r>
            <a:r>
              <a:rPr lang="en-US" sz="2000" b="1" dirty="0">
                <a:solidFill>
                  <a:prstClr val="black"/>
                </a:solidFill>
                <a:uFill>
                  <a:solidFill>
                    <a:srgbClr val="D01729"/>
                  </a:solidFill>
                </a:uFill>
              </a:rPr>
              <a:t> </a:t>
            </a:r>
            <a:r>
              <a:rPr lang="en-US" sz="2000" b="1" dirty="0" err="1">
                <a:solidFill>
                  <a:prstClr val="black"/>
                </a:solidFill>
                <a:uFill>
                  <a:solidFill>
                    <a:srgbClr val="D01729"/>
                  </a:solidFill>
                </a:uFill>
              </a:rPr>
              <a:t>profeet</a:t>
            </a:r>
            <a:endParaRPr lang="en-US" sz="2000" b="1" dirty="0">
              <a:solidFill>
                <a:prstClr val="black"/>
              </a:solidFill>
              <a:uFill>
                <a:solidFill>
                  <a:srgbClr val="D01729"/>
                </a:solidFill>
              </a:uFill>
            </a:endParaRPr>
          </a:p>
          <a:p>
            <a:pPr marL="893763" lvl="1">
              <a:spcBef>
                <a:spcPts val="600"/>
              </a:spcBef>
              <a:defRPr/>
            </a:pPr>
            <a:r>
              <a:rPr lang="en-US" sz="2000" b="1" dirty="0">
                <a:solidFill>
                  <a:prstClr val="black"/>
                </a:solidFill>
              </a:rPr>
              <a:t>De </a:t>
            </a:r>
            <a:r>
              <a:rPr lang="en-US" sz="2000" b="1" dirty="0" err="1">
                <a:solidFill>
                  <a:prstClr val="black"/>
                </a:solidFill>
              </a:rPr>
              <a:t>apostelen</a:t>
            </a:r>
            <a:r>
              <a:rPr lang="en-US" sz="2000" b="1" dirty="0">
                <a:solidFill>
                  <a:prstClr val="black"/>
                </a:solidFill>
              </a:rPr>
              <a:t> en de </a:t>
            </a:r>
            <a:r>
              <a:rPr lang="en-US" sz="2000" b="1" dirty="0" err="1">
                <a:solidFill>
                  <a:prstClr val="black"/>
                </a:solidFill>
              </a:rPr>
              <a:t>profeten</a:t>
            </a:r>
            <a:endParaRPr lang="en-US" sz="2000" b="1" dirty="0">
              <a:solidFill>
                <a:prstClr val="black"/>
              </a:solidFill>
            </a:endParaRPr>
          </a:p>
          <a:p>
            <a:pPr marL="893763" lvl="1">
              <a:spcBef>
                <a:spcPts val="600"/>
              </a:spcBef>
              <a:defRPr/>
            </a:pPr>
            <a:r>
              <a:rPr lang="en-US" sz="2000" b="1" dirty="0" err="1">
                <a:solidFill>
                  <a:prstClr val="black"/>
                </a:solidFill>
              </a:rPr>
              <a:t>Profetessen</a:t>
            </a:r>
            <a:endParaRPr lang="en-US" sz="2000" b="1" dirty="0">
              <a:solidFill>
                <a:prstClr val="black"/>
              </a:solidFill>
            </a:endParaRPr>
          </a:p>
          <a:p>
            <a:pPr marL="893763" lvl="1">
              <a:spcBef>
                <a:spcPts val="600"/>
              </a:spcBef>
              <a:defRPr/>
            </a:pPr>
            <a:r>
              <a:rPr lang="en-US" sz="2000" b="1" dirty="0" err="1">
                <a:solidFill>
                  <a:prstClr val="black"/>
                </a:solidFill>
              </a:rPr>
              <a:t>Medewerkers</a:t>
            </a:r>
            <a:r>
              <a:rPr lang="en-US" sz="2000" b="1" dirty="0">
                <a:solidFill>
                  <a:prstClr val="black"/>
                </a:solidFill>
              </a:rPr>
              <a:t> van Paulus</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Valse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profeten</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631216"/>
          </a:xfrm>
          <a:prstGeom prst="rect">
            <a:avLst/>
          </a:prstGeom>
          <a:noFill/>
        </p:spPr>
        <p:txBody>
          <a:bodyPr wrap="square" rtlCol="0">
            <a:spAutoFit/>
          </a:bodyPr>
          <a:lstStyle/>
          <a:p>
            <a:pPr lvl="0">
              <a:spcBef>
                <a:spcPts val="600"/>
              </a:spcBef>
              <a:defRPr/>
            </a:pPr>
            <a:r>
              <a:rPr lang="nl-NL" sz="2000" b="1" dirty="0">
                <a:solidFill>
                  <a:prstClr val="black"/>
                </a:solidFill>
              </a:rPr>
              <a:t>Vanaf Maleachi gingen er 400 jaar voorbij zonder dat de stem van een profeet werd gehoord onder het volk van God. Vanwege deze stilte beschouwde het volk Israël de canon van de Schrift (dat wil zeggen de boeken waaruit het Oude Testament bestaat) als gesloten.</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lvl="0">
              <a:spcBef>
                <a:spcPts val="600"/>
              </a:spcBef>
              <a:defRPr/>
            </a:pPr>
            <a:r>
              <a:rPr lang="nl-NL" sz="2000" b="1" dirty="0">
                <a:solidFill>
                  <a:prstClr val="black"/>
                </a:solidFill>
              </a:rPr>
              <a:t>Wat waren de rollen van deze nieuwe profeten en profetessen? Wie waren zij? Waren er valse profeten, zoals in de tijd van het Oude Testament?</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304801" y="1597140"/>
            <a:ext cx="7639050" cy="1323439"/>
          </a:xfrm>
          <a:prstGeom prst="rect">
            <a:avLst/>
          </a:prstGeom>
          <a:noFill/>
        </p:spPr>
        <p:txBody>
          <a:bodyPr wrap="square">
            <a:spAutoFit/>
          </a:bodyPr>
          <a:lstStyle/>
          <a:p>
            <a:pPr lvl="0">
              <a:spcBef>
                <a:spcPts val="600"/>
              </a:spcBef>
              <a:defRPr/>
            </a:pPr>
            <a:r>
              <a:rPr lang="nl-NL" sz="2000" b="1" dirty="0">
                <a:solidFill>
                  <a:prstClr val="black"/>
                </a:solidFill>
              </a:rPr>
              <a:t>God bleef echter niet lang meer stil. Op Zijn tijd stuurde Hij een nieuwe profeet: Johannes de Doper (Mattheüs 11:7-9). Vanaf dat moment verschenen de profeten weer. Zij waren onder andere verantwoordelijk voor het schrijven van het Nieuwe Testament.</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ROLLEN VAN DE PROFETEN IN HET NIEUWE TESTAMENT</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a:t>
            </a:r>
            <a:r>
              <a:rPr lang="nl-NL"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Wie echter profeteert, spreekt tot mensen woorden van opbouw en vermaning en troost.</a:t>
            </a: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a:t>
            </a:r>
            <a:r>
              <a:rPr lang="en-US" sz="1400"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1 Korinthe 14:3 )</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lvl="0">
              <a:spcBef>
                <a:spcPts val="600"/>
              </a:spcBef>
              <a:defRPr/>
            </a:pPr>
            <a:r>
              <a:rPr lang="nl-NL" sz="2000" b="1" dirty="0">
                <a:solidFill>
                  <a:prstClr val="black"/>
                </a:solidFill>
              </a:rPr>
              <a:t>In het Nieuwe Testament wordt profetie gepresenteerd als een gave van de Heilige Geest, die rijkelijk werd uitgestort (Rom. 12:6). In één gemeente konden zoveel profeten aanwezig zijn dat zij om de beurt moesten spreken (1 Kor.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3515341618"/>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lvl="0">
              <a:spcBef>
                <a:spcPts val="600"/>
              </a:spcBef>
              <a:defRPr/>
            </a:pPr>
            <a:r>
              <a:rPr lang="nl-NL" sz="2000" b="1" dirty="0">
                <a:solidFill>
                  <a:prstClr val="black"/>
                </a:solidFill>
              </a:rPr>
              <a:t>Welke rollen vervulden deze profeten? (Openb. 19:10; 1:1; </a:t>
            </a:r>
            <a:r>
              <a:rPr lang="nl-NL" sz="2000" b="1" dirty="0" err="1">
                <a:solidFill>
                  <a:prstClr val="black"/>
                </a:solidFill>
              </a:rPr>
              <a:t>Ef</a:t>
            </a:r>
            <a:r>
              <a:rPr lang="nl-NL" sz="2000" b="1" dirty="0">
                <a:solidFill>
                  <a:prstClr val="black"/>
                </a:solidFill>
              </a:rPr>
              <a:t>. 4:11-12; 1 Kor. 14:3; Hand. 15:32)</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0" y="4559075"/>
            <a:ext cx="4931663" cy="193899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PROFETEN VAN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HET NIEUWE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4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TESTAMENT</a:t>
            </a:r>
            <a:endParaRPr kumimoji="0" lang="en-US" sz="40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endParaRP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defRPr/>
            </a:pPr>
            <a:r>
              <a:rPr lang="en-US" sz="4400" b="1" noProof="0" dirty="0">
                <a:ln w="22225">
                  <a:noFill/>
                  <a:prstDash val="solid"/>
                </a:ln>
                <a:solidFill>
                  <a:srgbClr val="B83E0A">
                    <a:lumMod val="40000"/>
                    <a:lumOff val="60000"/>
                  </a:srgbClr>
                </a:solidFill>
              </a:rPr>
              <a:t>	JEZUS, </a:t>
            </a:r>
            <a:r>
              <a:rPr lang="en-US" sz="4400" b="1" dirty="0">
                <a:ln w="22225">
                  <a:noFill/>
                  <a:prstDash val="solid"/>
                </a:ln>
                <a:solidFill>
                  <a:srgbClr val="B83E0A">
                    <a:lumMod val="40000"/>
                    <a:lumOff val="60000"/>
                  </a:srgbClr>
                </a:solidFill>
              </a:rPr>
              <a:t>D</a:t>
            </a:r>
            <a:r>
              <a:rPr lang="en-US" sz="4400" b="1" noProof="0" dirty="0">
                <a:ln w="22225">
                  <a:noFill/>
                  <a:prstDash val="solid"/>
                </a:ln>
                <a:solidFill>
                  <a:srgbClr val="B83E0A">
                    <a:lumMod val="40000"/>
                    <a:lumOff val="60000"/>
                  </a:srgbClr>
                </a:solidFill>
              </a:rPr>
              <a:t>E GEPROFETEERDE PROFEET</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0641"/>
            <a:ext cx="12192000"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nl-NL" b="1" dirty="0">
                <a:solidFill>
                  <a:srgbClr val="166E40">
                    <a:lumMod val="75000"/>
                  </a:srgbClr>
                </a:solidFill>
                <a:latin typeface="Comic Sans MS" panose="030F0702030302020204" pitchFamily="66" charset="0"/>
              </a:rPr>
              <a:t>Een Profeet uit uw midden, uit uw broeders, zoals ik, zal de HEERE, uw God, voor u doen opstaan; naar Hem moet u luisteren,</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en-US" sz="1400" b="1" dirty="0">
                <a:solidFill>
                  <a:srgbClr val="166E40">
                    <a:lumMod val="75000"/>
                  </a:srgbClr>
                </a:solidFill>
                <a:latin typeface="Comic Sans MS" panose="030F0702030302020204" pitchFamily="66" charset="0"/>
              </a:rPr>
              <a:t>Deuteronomium</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lvl="0">
              <a:spcBef>
                <a:spcPts val="600"/>
              </a:spcBef>
              <a:defRPr/>
            </a:pPr>
            <a:r>
              <a:rPr lang="nl-NL" sz="2000" b="1" dirty="0">
                <a:solidFill>
                  <a:prstClr val="black"/>
                </a:solidFill>
              </a:rPr>
              <a:t>Jezus werd door zijn tijdgenoten als een profeet beschouwd (Mt. 21:11; </a:t>
            </a:r>
            <a:r>
              <a:rPr lang="nl-NL" sz="2000" b="1" dirty="0" err="1">
                <a:solidFill>
                  <a:prstClr val="black"/>
                </a:solidFill>
              </a:rPr>
              <a:t>Mk</a:t>
            </a:r>
            <a:r>
              <a:rPr lang="nl-NL" sz="2000" b="1" dirty="0">
                <a:solidFill>
                  <a:prstClr val="black"/>
                </a:solidFill>
              </a:rPr>
              <a:t>. 6:15; Lk. 7:16; Joh. 6:14).</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477328"/>
          </a:xfrm>
          <a:prstGeom prst="rect">
            <a:avLst/>
          </a:prstGeom>
          <a:noFill/>
        </p:spPr>
        <p:txBody>
          <a:bodyPr wrap="square">
            <a:spAutoFit/>
          </a:bodyPr>
          <a:lstStyle/>
          <a:p>
            <a:pPr lvl="0">
              <a:spcBef>
                <a:spcPts val="600"/>
              </a:spcBef>
              <a:defRPr/>
            </a:pPr>
            <a:r>
              <a:rPr lang="nl-NL" b="1" dirty="0">
                <a:solidFill>
                  <a:prstClr val="black"/>
                </a:solidFill>
              </a:rPr>
              <a:t>Hij is niet slechts “een licht dat schijnt op een donkere plaats”, zoals de andere profeten dat waren, maar Hij is HET LICHT (2 Petrus 1:19; Joh. 1:9; 8:12).</a:t>
            </a:r>
            <a:endParaRPr kumimoji="0" lang="en-US" b="1" i="0" u="none" strike="noStrike" kern="1200" cap="none" spc="0" normalizeH="0" baseline="0" noProof="0" dirty="0">
              <a:ln>
                <a:noFill/>
              </a:ln>
              <a:solidFill>
                <a:prstClr val="black"/>
              </a:solidFill>
              <a:effectLst/>
              <a:uLnTx/>
              <a:uFillTx/>
              <a:latin typeface="Aptos" panose="02110004020202020204"/>
            </a:endParaRP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24257" y="3931663"/>
            <a:ext cx="2809960" cy="2809960"/>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39" y="3265082"/>
            <a:ext cx="7503499" cy="707886"/>
          </a:xfrm>
          <a:prstGeom prst="rect">
            <a:avLst/>
          </a:prstGeom>
          <a:noFill/>
        </p:spPr>
        <p:txBody>
          <a:bodyPr wrap="square">
            <a:spAutoFit/>
          </a:bodyPr>
          <a:lstStyle/>
          <a:p>
            <a:pPr lvl="0">
              <a:spcBef>
                <a:spcPts val="600"/>
              </a:spcBef>
              <a:defRPr/>
            </a:pPr>
            <a:r>
              <a:rPr lang="nl-NL" sz="2000" b="1" dirty="0">
                <a:solidFill>
                  <a:prstClr val="black"/>
                </a:solidFill>
              </a:rPr>
              <a:t>Maar Jezus heeft het Woord van God niet geschreven; Hij ís het Woord (Johannes 1:1)</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62" y="2349306"/>
            <a:ext cx="7503498" cy="1015663"/>
          </a:xfrm>
          <a:prstGeom prst="rect">
            <a:avLst/>
          </a:prstGeom>
          <a:noFill/>
        </p:spPr>
        <p:txBody>
          <a:bodyPr wrap="square">
            <a:spAutoFit/>
          </a:bodyPr>
          <a:lstStyle/>
          <a:p>
            <a:pPr lvl="0">
              <a:spcBef>
                <a:spcPts val="600"/>
              </a:spcBef>
              <a:defRPr/>
            </a:pPr>
            <a:r>
              <a:rPr lang="nl-NL" sz="2000" b="1" dirty="0">
                <a:solidFill>
                  <a:prstClr val="black"/>
                </a:solidFill>
              </a:rPr>
              <a:t>Petrus gaf aan dat Jezus de Profeet/Messias was die door Mozes en de andere profeten was aangekondigd (Deut. 18:15; Hand. 3:18-26)</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lvl="0">
              <a:spcBef>
                <a:spcPts val="600"/>
              </a:spcBef>
              <a:defRPr/>
            </a:pPr>
            <a:r>
              <a:rPr lang="nl-NL" sz="2000" b="1" dirty="0">
                <a:solidFill>
                  <a:prstClr val="black"/>
                </a:solidFill>
              </a:rPr>
              <a:t>Hij schreef deze titel aan zichzelf toe (Heer 6:5; Lk. 13:33).</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165789" cy="1631216"/>
          </a:xfrm>
          <a:prstGeom prst="rect">
            <a:avLst/>
          </a:prstGeom>
          <a:noFill/>
        </p:spPr>
        <p:txBody>
          <a:bodyPr wrap="square">
            <a:spAutoFit/>
          </a:bodyPr>
          <a:lstStyle/>
          <a:p>
            <a:pPr lvl="0">
              <a:spcBef>
                <a:spcPts val="600"/>
              </a:spcBef>
              <a:defRPr/>
            </a:pPr>
            <a:r>
              <a:rPr lang="nl-NL" sz="2000" b="1" dirty="0">
                <a:solidFill>
                  <a:prstClr val="black"/>
                </a:solidFill>
              </a:rPr>
              <a:t>Zijn werk gaat verder dan dat van welke profeet dan ook. Jezus is de enige die ons allen eeuwigheid kan bieden, op grond van zijn leven, dood en opstanding.</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kstvak 6">
            <a:extLst>
              <a:ext uri="{FF2B5EF4-FFF2-40B4-BE49-F238E27FC236}">
                <a16:creationId xmlns:a16="http://schemas.microsoft.com/office/drawing/2014/main" id="{EDB623D1-9C44-EC60-6E41-0DA573D98D43}"/>
              </a:ext>
            </a:extLst>
          </p:cNvPr>
          <p:cNvSpPr txBox="1"/>
          <p:nvPr/>
        </p:nvSpPr>
        <p:spPr>
          <a:xfrm>
            <a:off x="10922924" y="116378"/>
            <a:ext cx="1205345" cy="369332"/>
          </a:xfrm>
          <a:prstGeom prst="rect">
            <a:avLst/>
          </a:prstGeom>
          <a:noFill/>
        </p:spPr>
        <p:txBody>
          <a:bodyPr wrap="square" rtlCol="0">
            <a:spAutoFit/>
          </a:bodyPr>
          <a:lstStyle/>
          <a:p>
            <a:r>
              <a:rPr lang="nl-NL" b="1" dirty="0"/>
              <a:t>zondag</a:t>
            </a: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4400" b="1" spc="600" dirty="0">
                <a:ln w="9525">
                  <a:solidFill>
                    <a:prstClr val="white"/>
                  </a:solidFill>
                  <a:prstDash val="solid"/>
                </a:ln>
                <a:solidFill>
                  <a:srgbClr val="166E40"/>
                </a:solidFill>
                <a:effectLst>
                  <a:outerShdw blurRad="12700" dist="38100" dir="2700000" algn="tl" rotWithShape="0">
                    <a:srgbClr val="C8FF85"/>
                  </a:outerShdw>
                </a:effectLst>
                <a:latin typeface="Aptos" panose="02110004020202020204"/>
              </a:rPr>
              <a:t>D</a:t>
            </a:r>
            <a:r>
              <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E APOSTELEN EN DE PROFETEN</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lang="nl-NL" b="1" dirty="0">
                <a:solidFill>
                  <a:srgbClr val="FFFF99"/>
                </a:solidFill>
                <a:effectLst>
                  <a:outerShdw blurRad="38100" dist="38100" dir="2700000" algn="tl">
                    <a:srgbClr val="000000"/>
                  </a:outerShdw>
                </a:effectLst>
                <a:latin typeface="Comic Sans MS" panose="030F0702030302020204" pitchFamily="66" charset="0"/>
              </a:rPr>
              <a:t>dat in andere tijden niet bekendgemaakt is aan de mensenkinderen, zoals het nu geopenbaard is aan Zijn heilige apostelen en profeten door de Geest,</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nl-NL"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Efeziërs</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3:5 </a:t>
            </a:r>
            <a:r>
              <a:rPr lang="en-US" sz="1100" b="1" dirty="0">
                <a:solidFill>
                  <a:srgbClr val="FFFF99"/>
                </a:solidFill>
                <a:effectLst>
                  <a:outerShdw blurRad="38100" dist="38100" dir="2700000" algn="tl">
                    <a:srgbClr val="000000"/>
                  </a:outerShdw>
                </a:effectLst>
                <a:latin typeface="Comic Sans MS" panose="030F0702030302020204" pitchFamily="66" charset="0"/>
              </a:rPr>
              <a:t>HS</a:t>
            </a:r>
            <a:r>
              <a:rPr kumimoji="0" lang="en-US" sz="11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V</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23880510"/>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lvl="0">
              <a:spcBef>
                <a:spcPts val="600"/>
              </a:spcBef>
              <a:defRPr/>
            </a:pPr>
            <a:r>
              <a:rPr lang="nl-NL" sz="2000" b="1" dirty="0">
                <a:solidFill>
                  <a:prstClr val="black"/>
                </a:solidFill>
              </a:rPr>
              <a:t>Wanneer zij samen worden genoemd, gaan de apostelen vooraf aan de profeten (behalve in Lukas 11:49). Petrus stelt de apostelen gelijk aan de profeten uit de oudheid (2 Petrus 3:2).</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599" y="1390650"/>
            <a:ext cx="11533909" cy="400110"/>
          </a:xfrm>
          <a:prstGeom prst="rect">
            <a:avLst/>
          </a:prstGeom>
          <a:noFill/>
        </p:spPr>
        <p:txBody>
          <a:bodyPr wrap="square" rtlCol="0">
            <a:spAutoFit/>
          </a:bodyPr>
          <a:lstStyle/>
          <a:p>
            <a:pPr lvl="0">
              <a:spcBef>
                <a:spcPts val="600"/>
              </a:spcBef>
              <a:defRPr/>
            </a:pPr>
            <a:r>
              <a:rPr lang="nl-NL" sz="2000" b="1" dirty="0">
                <a:solidFill>
                  <a:prstClr val="black"/>
                </a:solidFill>
              </a:rPr>
              <a:t>De apostelen en profeten van het Nieuwe Testament hebben gemeenschappelijke kenmerken</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88157" y="5226784"/>
            <a:ext cx="6215684" cy="1631216"/>
          </a:xfrm>
          <a:prstGeom prst="rect">
            <a:avLst/>
          </a:prstGeom>
          <a:noFill/>
        </p:spPr>
        <p:txBody>
          <a:bodyPr wrap="square">
            <a:spAutoFit/>
          </a:bodyPr>
          <a:lstStyle/>
          <a:p>
            <a:pPr lvl="0">
              <a:spcBef>
                <a:spcPts val="600"/>
              </a:spcBef>
              <a:defRPr/>
            </a:pPr>
            <a:r>
              <a:rPr lang="en-US" sz="2000" b="1" dirty="0">
                <a:solidFill>
                  <a:prstClr val="black"/>
                </a:solidFill>
              </a:rPr>
              <a:t>Het </a:t>
            </a:r>
            <a:r>
              <a:rPr lang="en-US" sz="2000" b="1" dirty="0" err="1">
                <a:solidFill>
                  <a:prstClr val="black"/>
                </a:solidFill>
              </a:rPr>
              <a:t>Nieuwe</a:t>
            </a:r>
            <a:r>
              <a:rPr lang="en-US" sz="2000" b="1" dirty="0">
                <a:solidFill>
                  <a:prstClr val="black"/>
                </a:solidFill>
              </a:rPr>
              <a:t> Testament </a:t>
            </a:r>
            <a:r>
              <a:rPr lang="en-US" sz="2000" b="1" dirty="0" err="1">
                <a:solidFill>
                  <a:prstClr val="black"/>
                </a:solidFill>
              </a:rPr>
              <a:t>noemt</a:t>
            </a:r>
            <a:r>
              <a:rPr lang="en-US" sz="2000" b="1" dirty="0">
                <a:solidFill>
                  <a:prstClr val="black"/>
                </a:solidFill>
              </a:rPr>
              <a:t> </a:t>
            </a:r>
            <a:r>
              <a:rPr lang="en-US" sz="2000" b="1" dirty="0" err="1">
                <a:solidFill>
                  <a:prstClr val="black"/>
                </a:solidFill>
              </a:rPr>
              <a:t>verschillende</a:t>
            </a:r>
            <a:r>
              <a:rPr lang="en-US" sz="2000" b="1" dirty="0">
                <a:solidFill>
                  <a:prstClr val="black"/>
                </a:solidFill>
              </a:rPr>
              <a:t> </a:t>
            </a:r>
            <a:r>
              <a:rPr lang="en-US" sz="2000" b="1" dirty="0" err="1">
                <a:solidFill>
                  <a:prstClr val="black"/>
                </a:solidFill>
              </a:rPr>
              <a:t>profeten</a:t>
            </a:r>
            <a:r>
              <a:rPr lang="en-US" sz="2000" b="1" dirty="0">
                <a:solidFill>
                  <a:prstClr val="black"/>
                </a:solidFill>
              </a:rPr>
              <a:t>, van </a:t>
            </a:r>
            <a:r>
              <a:rPr lang="en-US" sz="2000" b="1" dirty="0" err="1">
                <a:solidFill>
                  <a:prstClr val="black"/>
                </a:solidFill>
              </a:rPr>
              <a:t>wie</a:t>
            </a:r>
            <a:r>
              <a:rPr lang="en-US" sz="2000" b="1" dirty="0">
                <a:solidFill>
                  <a:prstClr val="black"/>
                </a:solidFill>
              </a:rPr>
              <a:t> </a:t>
            </a:r>
            <a:r>
              <a:rPr lang="en-US" sz="2000" b="1" dirty="0" err="1">
                <a:solidFill>
                  <a:prstClr val="black"/>
                </a:solidFill>
              </a:rPr>
              <a:t>sommigen</a:t>
            </a:r>
            <a:r>
              <a:rPr lang="en-US" sz="2000" b="1" dirty="0">
                <a:solidFill>
                  <a:prstClr val="black"/>
                </a:solidFill>
              </a:rPr>
              <a:t> </a:t>
            </a:r>
            <a:r>
              <a:rPr lang="en-US" sz="2000" b="1" dirty="0" err="1">
                <a:solidFill>
                  <a:prstClr val="black"/>
                </a:solidFill>
              </a:rPr>
              <a:t>bij</a:t>
            </a:r>
            <a:r>
              <a:rPr lang="en-US" sz="2000" b="1" dirty="0">
                <a:solidFill>
                  <a:prstClr val="black"/>
                </a:solidFill>
              </a:rPr>
              <a:t> name </a:t>
            </a:r>
            <a:r>
              <a:rPr lang="en-US" sz="2000" b="1" dirty="0" err="1">
                <a:solidFill>
                  <a:prstClr val="black"/>
                </a:solidFill>
              </a:rPr>
              <a:t>worden</a:t>
            </a:r>
            <a:r>
              <a:rPr lang="en-US" sz="2000" b="1" dirty="0">
                <a:solidFill>
                  <a:prstClr val="black"/>
                </a:solidFill>
              </a:rPr>
              <a:t> </a:t>
            </a:r>
            <a:r>
              <a:rPr lang="en-US" sz="2000" b="1" dirty="0" err="1">
                <a:solidFill>
                  <a:prstClr val="black"/>
                </a:solidFill>
              </a:rPr>
              <a:t>genoemd</a:t>
            </a:r>
            <a:r>
              <a:rPr lang="en-US" sz="2000" b="1" dirty="0">
                <a:solidFill>
                  <a:prstClr val="black"/>
                </a:solidFill>
              </a:rPr>
              <a:t>: Barnabas (</a:t>
            </a:r>
            <a:r>
              <a:rPr lang="en-US" sz="2000" b="1" dirty="0" err="1">
                <a:solidFill>
                  <a:prstClr val="black"/>
                </a:solidFill>
              </a:rPr>
              <a:t>apostel</a:t>
            </a:r>
            <a:r>
              <a:rPr lang="en-US" sz="2000" b="1" dirty="0">
                <a:solidFill>
                  <a:prstClr val="black"/>
                </a:solidFill>
              </a:rPr>
              <a:t>), Simon, Lucius, </a:t>
            </a:r>
            <a:r>
              <a:rPr lang="en-US" sz="2000" b="1" dirty="0" err="1">
                <a:solidFill>
                  <a:prstClr val="black"/>
                </a:solidFill>
              </a:rPr>
              <a:t>Manahen</a:t>
            </a:r>
            <a:r>
              <a:rPr lang="en-US" sz="2000" b="1" dirty="0">
                <a:solidFill>
                  <a:prstClr val="black"/>
                </a:solidFill>
              </a:rPr>
              <a:t>, Saulus (</a:t>
            </a:r>
            <a:r>
              <a:rPr lang="en-US" sz="2000" b="1" dirty="0" err="1">
                <a:solidFill>
                  <a:prstClr val="black"/>
                </a:solidFill>
              </a:rPr>
              <a:t>apostel</a:t>
            </a:r>
            <a:r>
              <a:rPr lang="en-US" sz="2000" b="1" dirty="0">
                <a:solidFill>
                  <a:prstClr val="black"/>
                </a:solidFill>
              </a:rPr>
              <a:t>), Judas, Silas en Agabus (Hand. 11:27; 13:1; 15:32; 19:6-7; 21:10).</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nl-NL" sz="2000" b="1" dirty="0">
                <a:solidFill>
                  <a:prstClr val="black"/>
                </a:solidFill>
              </a:rPr>
              <a:t>De apostelen kregen van Jezus zelf een specifieke opdracht om getuigen van de opstanding te zijn (Hand. 10:40-41).</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kstvak 1">
            <a:extLst>
              <a:ext uri="{FF2B5EF4-FFF2-40B4-BE49-F238E27FC236}">
                <a16:creationId xmlns:a16="http://schemas.microsoft.com/office/drawing/2014/main" id="{AE2DB6DB-3416-927D-E488-5F05C0E647E5}"/>
              </a:ext>
            </a:extLst>
          </p:cNvPr>
          <p:cNvSpPr txBox="1"/>
          <p:nvPr/>
        </p:nvSpPr>
        <p:spPr>
          <a:xfrm>
            <a:off x="10897985" y="257695"/>
            <a:ext cx="1205346" cy="381388"/>
          </a:xfrm>
          <a:prstGeom prst="rect">
            <a:avLst/>
          </a:prstGeom>
          <a:noFill/>
        </p:spPr>
        <p:txBody>
          <a:bodyPr wrap="square" rtlCol="0">
            <a:spAutoFit/>
          </a:bodyPr>
          <a:lstStyle/>
          <a:p>
            <a:r>
              <a:rPr lang="nl-NL" b="1" dirty="0">
                <a:solidFill>
                  <a:schemeClr val="bg1"/>
                </a:solidFill>
              </a:rPr>
              <a:t>maandag</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52755"/>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1000" normalizeH="0" baseline="0" noProof="0" dirty="0">
                <a:ln w="12700" cmpd="sng">
                  <a:noFill/>
                  <a:prstDash val="solid"/>
                </a:ln>
                <a:solidFill>
                  <a:schemeClr val="accent6">
                    <a:lumMod val="75000"/>
                  </a:schemeClr>
                </a:solidFill>
                <a:effectLst/>
                <a:uLnTx/>
                <a:uFillTx/>
                <a:latin typeface="Aptos" panose="02110004020202020204"/>
                <a:ea typeface="+mn-ea"/>
                <a:cs typeface="+mn-cs"/>
              </a:rPr>
              <a:t>PRO</a:t>
            </a:r>
            <a:r>
              <a:rPr lang="en-US" sz="5400" b="1" spc="1000" dirty="0">
                <a:ln w="12700" cmpd="sng">
                  <a:noFill/>
                  <a:prstDash val="solid"/>
                </a:ln>
                <a:solidFill>
                  <a:schemeClr val="accent6">
                    <a:lumMod val="75000"/>
                  </a:schemeClr>
                </a:solidFill>
                <a:latin typeface="Aptos" panose="02110004020202020204"/>
              </a:rPr>
              <a:t>F</a:t>
            </a:r>
            <a:r>
              <a:rPr kumimoji="0" lang="en-US" sz="5400" b="1" i="0" u="none" strike="noStrike" kern="1200" cap="none" spc="1000" normalizeH="0" baseline="0" noProof="0" dirty="0">
                <a:ln w="12700" cmpd="sng">
                  <a:noFill/>
                  <a:prstDash val="solid"/>
                </a:ln>
                <a:solidFill>
                  <a:schemeClr val="accent6">
                    <a:lumMod val="75000"/>
                  </a:schemeClr>
                </a:solidFill>
                <a:effectLst/>
                <a:uLnTx/>
                <a:uFillTx/>
                <a:latin typeface="Aptos" panose="02110004020202020204"/>
                <a:ea typeface="+mn-ea"/>
                <a:cs typeface="+mn-cs"/>
              </a:rPr>
              <a:t>ETESSEN</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119787" y="699314"/>
            <a:ext cx="12191998"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b="1" dirty="0">
                <a:solidFill>
                  <a:srgbClr val="7030A0"/>
                </a:solidFill>
                <a:latin typeface="Comic Sans MS" panose="030F0702030302020204" pitchFamily="66" charset="0"/>
              </a:rPr>
              <a:t>Filippus, de evangelist</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lang="nl-NL" b="1" dirty="0">
                <a:solidFill>
                  <a:srgbClr val="7030A0"/>
                </a:solidFill>
                <a:latin typeface="Comic Sans MS" panose="030F0702030302020204" pitchFamily="66" charset="0"/>
              </a:rPr>
              <a:t>Deze had vier dochters, nog maagden, die profeteerden.</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sz="1400" b="1" dirty="0" err="1">
                <a:solidFill>
                  <a:srgbClr val="7030A0"/>
                </a:solidFill>
                <a:latin typeface="Comic Sans MS" panose="030F0702030302020204" pitchFamily="66" charset="0"/>
              </a:rPr>
              <a:t>Handelingen</a:t>
            </a:r>
            <a:r>
              <a:rPr lang="en-US" sz="1400" b="1" dirty="0">
                <a:solidFill>
                  <a:srgbClr val="7030A0"/>
                </a:solidFill>
                <a:latin typeface="Comic Sans MS" panose="030F0702030302020204" pitchFamily="66" charset="0"/>
              </a:rPr>
              <a:t> 21:9 </a:t>
            </a:r>
            <a:r>
              <a:rPr lang="en-US" sz="1100" b="1" dirty="0">
                <a:solidFill>
                  <a:srgbClr val="7030A0"/>
                </a:solidFill>
                <a:latin typeface="Comic Sans MS" panose="030F0702030302020204" pitchFamily="66" charset="0"/>
              </a:rPr>
              <a:t>HSV</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865892" cy="1631216"/>
          </a:xfrm>
          <a:prstGeom prst="rect">
            <a:avLst/>
          </a:prstGeom>
          <a:noFill/>
        </p:spPr>
        <p:txBody>
          <a:bodyPr wrap="square" rtlCol="0">
            <a:spAutoFit/>
          </a:bodyPr>
          <a:lstStyle/>
          <a:p>
            <a:pPr lvl="0">
              <a:spcBef>
                <a:spcPts val="600"/>
              </a:spcBef>
              <a:defRPr/>
            </a:pPr>
            <a:r>
              <a:rPr lang="nl-NL" sz="2000" b="1" dirty="0">
                <a:solidFill>
                  <a:prstClr val="black"/>
                </a:solidFill>
              </a:rPr>
              <a:t>De enige profetes die bij name wordt genoemd in het Nieuwe Testament is Anna, die “over het kind [Jezus] sprak tegen allen die uitzagen naar de verlossing van Jeruzalem” (Luk. 2:36-38).</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906870"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4926335"/>
            <a:ext cx="3870090" cy="1938992"/>
          </a:xfrm>
          <a:prstGeom prst="rect">
            <a:avLst/>
          </a:prstGeom>
          <a:noFill/>
        </p:spPr>
        <p:txBody>
          <a:bodyPr wrap="square">
            <a:spAutoFit/>
          </a:bodyPr>
          <a:lstStyle/>
          <a:p>
            <a:pPr lvl="0">
              <a:spcBef>
                <a:spcPts val="600"/>
              </a:spcBef>
              <a:defRPr/>
            </a:pPr>
            <a:r>
              <a:rPr lang="nl-NL" sz="2000" b="1" dirty="0">
                <a:solidFill>
                  <a:prstClr val="black"/>
                </a:solidFill>
              </a:rPr>
              <a:t>Joël kondigde van tevoren aan dat de Heilige Geest zo zou werken dat zonen, dochters, ouderen, jongeren, dienaren en dienaressen zouden profeteren (Joël 2:28-29).</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323439"/>
          </a:xfrm>
          <a:prstGeom prst="rect">
            <a:avLst/>
          </a:prstGeom>
          <a:noFill/>
        </p:spPr>
        <p:txBody>
          <a:bodyPr wrap="square">
            <a:spAutoFit/>
          </a:bodyPr>
          <a:lstStyle/>
          <a:p>
            <a:pPr lvl="0">
              <a:spcBef>
                <a:spcPts val="600"/>
              </a:spcBef>
              <a:defRPr/>
            </a:pPr>
            <a:r>
              <a:rPr lang="nl-NL" sz="2000" b="1" dirty="0">
                <a:solidFill>
                  <a:prstClr val="black"/>
                </a:solidFill>
              </a:rPr>
              <a:t>Bovendien wordt profetie genoemd als een gave die zowel bij vrouwen als bij mannen voorkomt (1 Kor. 11:4-5).</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015663"/>
          </a:xfrm>
          <a:prstGeom prst="rect">
            <a:avLst/>
          </a:prstGeom>
          <a:noFill/>
        </p:spPr>
        <p:txBody>
          <a:bodyPr wrap="square">
            <a:spAutoFit/>
          </a:bodyPr>
          <a:lstStyle/>
          <a:p>
            <a:pPr lvl="0">
              <a:spcBef>
                <a:spcPts val="600"/>
              </a:spcBef>
              <a:defRPr/>
            </a:pPr>
            <a:r>
              <a:rPr lang="nl-NL" sz="2000" b="1" dirty="0">
                <a:solidFill>
                  <a:prstClr val="black"/>
                </a:solidFill>
              </a:rPr>
              <a:t>De vier dochters van Filippus de evangelist ontvingen eveneens de gave van profetie (Handelingen 21:8-9).</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kstvak 1">
            <a:extLst>
              <a:ext uri="{FF2B5EF4-FFF2-40B4-BE49-F238E27FC236}">
                <a16:creationId xmlns:a16="http://schemas.microsoft.com/office/drawing/2014/main" id="{50B746A8-7AE2-7CFD-ECE8-43B11B036DD6}"/>
              </a:ext>
            </a:extLst>
          </p:cNvPr>
          <p:cNvSpPr txBox="1"/>
          <p:nvPr/>
        </p:nvSpPr>
        <p:spPr>
          <a:xfrm>
            <a:off x="10868145" y="138055"/>
            <a:ext cx="1393128" cy="369332"/>
          </a:xfrm>
          <a:prstGeom prst="rect">
            <a:avLst/>
          </a:prstGeom>
          <a:noFill/>
        </p:spPr>
        <p:txBody>
          <a:bodyPr wrap="square" rtlCol="0">
            <a:spAutoFit/>
          </a:bodyPr>
          <a:lstStyle/>
          <a:p>
            <a:r>
              <a:rPr lang="nl-NL" b="1" dirty="0">
                <a:solidFill>
                  <a:schemeClr val="bg1"/>
                </a:solidFill>
              </a:rPr>
              <a:t>dinsdag</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en-US" sz="4400" b="1" dirty="0">
                <a:ln w="22225">
                  <a:solidFill>
                    <a:srgbClr val="B83E0A"/>
                  </a:solidFill>
                  <a:prstDash val="solid"/>
                </a:ln>
                <a:solidFill>
                  <a:srgbClr val="B83E0A">
                    <a:lumMod val="40000"/>
                    <a:lumOff val="60000"/>
                  </a:srgbClr>
                </a:solidFill>
              </a:rPr>
              <a:t>MEDEWERKERS VAN PAULUS</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lang="nl-NL" b="1" dirty="0">
                <a:solidFill>
                  <a:srgbClr val="B78B19">
                    <a:lumMod val="50000"/>
                  </a:srgbClr>
                </a:solidFill>
                <a:latin typeface="Comic Sans MS" panose="030F0702030302020204" pitchFamily="66" charset="0"/>
              </a:rPr>
              <a:t>Dit gebod leg ik u op, mijn zoon Timotheüs, in overeenstemming met de profetieën die voorheen over u uitgesproken zijn, opdat u in deze dingen de goede strijd strijdt.</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 </a:t>
            </a:r>
            <a:r>
              <a:rPr kumimoji="0" lang="nl-NL"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Timotheüs</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1:18 </a:t>
            </a:r>
            <a:r>
              <a:rPr lang="en-US" sz="1100" b="1" dirty="0">
                <a:solidFill>
                  <a:srgbClr val="B78B19">
                    <a:lumMod val="50000"/>
                  </a:srgbClr>
                </a:solidFill>
                <a:latin typeface="Comic Sans MS" panose="030F0702030302020204" pitchFamily="66" charset="0"/>
              </a:rPr>
              <a:t>HS</a:t>
            </a:r>
            <a:r>
              <a:rPr kumimoji="0" lang="en-US" sz="11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V</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nl-NL" sz="2000" b="1" dirty="0">
                <a:solidFill>
                  <a:prstClr val="black"/>
                </a:solidFill>
              </a:rPr>
              <a:t>Naast apostelen, profeten en profetessen worden er enkele medewerkers van Paulus genoemd die, net als </a:t>
            </a:r>
            <a:r>
              <a:rPr lang="nl-NL" sz="2000" b="1" dirty="0" err="1">
                <a:solidFill>
                  <a:prstClr val="black"/>
                </a:solidFill>
              </a:rPr>
              <a:t>Silas</a:t>
            </a:r>
            <a:r>
              <a:rPr lang="nl-NL" sz="2000" b="1" dirty="0">
                <a:solidFill>
                  <a:prstClr val="black"/>
                </a:solidFill>
              </a:rPr>
              <a:t> en Barnabas, de gave van profetie bezaten:</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2721788145"/>
              </p:ext>
            </p:extLst>
          </p:nvPr>
        </p:nvGraphicFramePr>
        <p:xfrm>
          <a:off x="199746" y="2720201"/>
          <a:ext cx="6025896"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338107523"/>
              </p:ext>
            </p:extLst>
          </p:nvPr>
        </p:nvGraphicFramePr>
        <p:xfrm>
          <a:off x="6625243" y="2720201"/>
          <a:ext cx="5367011" cy="400492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Tekstvak 2">
            <a:extLst>
              <a:ext uri="{FF2B5EF4-FFF2-40B4-BE49-F238E27FC236}">
                <a16:creationId xmlns:a16="http://schemas.microsoft.com/office/drawing/2014/main" id="{527B151D-CB16-0171-1CE0-FD3A3E0FC2F9}"/>
              </a:ext>
            </a:extLst>
          </p:cNvPr>
          <p:cNvSpPr txBox="1"/>
          <p:nvPr/>
        </p:nvSpPr>
        <p:spPr>
          <a:xfrm>
            <a:off x="8404168" y="-63589"/>
            <a:ext cx="1402080" cy="369332"/>
          </a:xfrm>
          <a:prstGeom prst="rect">
            <a:avLst/>
          </a:prstGeom>
          <a:noFill/>
        </p:spPr>
        <p:txBody>
          <a:bodyPr wrap="square" rtlCol="0">
            <a:spAutoFit/>
          </a:bodyPr>
          <a:lstStyle/>
          <a:p>
            <a:r>
              <a:rPr lang="nl-NL" b="1" dirty="0"/>
              <a:t>woensdag</a:t>
            </a:r>
          </a:p>
        </p:txBody>
      </p:sp>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spc="1000" dirty="0">
                <a:ln w="13462">
                  <a:noFill/>
                  <a:prstDash val="solid"/>
                </a:ln>
                <a:solidFill>
                  <a:srgbClr val="FFFF00"/>
                </a:solidFill>
                <a:effectLst>
                  <a:outerShdw dist="50800" dir="2700000" algn="bl" rotWithShape="0">
                    <a:srgbClr val="166E40"/>
                  </a:outerShdw>
                </a:effectLst>
                <a:latin typeface="Aptos" panose="02110004020202020204"/>
              </a:rPr>
              <a:t>V</a:t>
            </a:r>
            <a:r>
              <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ALSE PROFETEN</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507226" y="587492"/>
            <a:ext cx="9219125"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lang="nl-NL" b="1" dirty="0">
                <a:solidFill>
                  <a:srgbClr val="99FF99"/>
                </a:solidFill>
                <a:effectLst>
                  <a:outerShdw blurRad="38100" dist="38100" dir="2700000" algn="tl">
                    <a:srgbClr val="000000"/>
                  </a:outerShdw>
                </a:effectLst>
                <a:latin typeface="Comic Sans MS" panose="030F0702030302020204" pitchFamily="66" charset="0"/>
              </a:rPr>
              <a:t>Geliefden, geloof niet elke geest, maar beproef de geesten of zij uit God zijn; want er zijn veel valse profeten in de wereld uitgegaan.</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 Johannes 4:1 HSV)</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3991801" y="1150164"/>
            <a:ext cx="8052619" cy="1015663"/>
          </a:xfrm>
          <a:prstGeom prst="rect">
            <a:avLst/>
          </a:prstGeom>
          <a:noFill/>
        </p:spPr>
        <p:txBody>
          <a:bodyPr wrap="square" rtlCol="0">
            <a:spAutoFit/>
          </a:bodyPr>
          <a:lstStyle/>
          <a:p>
            <a:pPr lvl="0">
              <a:spcBef>
                <a:spcPts val="600"/>
              </a:spcBef>
              <a:defRPr/>
            </a:pPr>
            <a:r>
              <a:rPr lang="nl-NL" sz="2000" b="1" dirty="0">
                <a:solidFill>
                  <a:prstClr val="white"/>
                </a:solidFill>
                <a:effectLst>
                  <a:glow rad="101600">
                    <a:srgbClr val="721A02"/>
                  </a:glow>
                  <a:outerShdw blurRad="38100" dist="38100" dir="2700000" algn="tl">
                    <a:srgbClr val="000000">
                      <a:alpha val="43137"/>
                    </a:srgbClr>
                  </a:outerShdw>
                </a:effectLst>
              </a:rPr>
              <a:t>Jezus waarschuwde dat er valse profeten zouden opstaan, die hij “verscheurende wolven” noemde (Mt. 24:24; 7:15). Deze valse profeten begonnen al in de vroege kerk te verschijnen (1 Joh. 4:1).</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722223" cy="2082672"/>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30954" y="3879248"/>
            <a:ext cx="3722223" cy="2082672"/>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0710" y="4449752"/>
            <a:ext cx="6073027" cy="1323439"/>
          </a:xfrm>
          <a:prstGeom prst="rect">
            <a:avLst/>
          </a:prstGeom>
          <a:noFill/>
        </p:spPr>
        <p:txBody>
          <a:bodyPr wrap="square">
            <a:spAutoFit/>
          </a:bodyPr>
          <a:lstStyle/>
          <a:p>
            <a:pPr lvl="0">
              <a:spcBef>
                <a:spcPts val="600"/>
              </a:spcBef>
              <a:defRPr/>
            </a:pPr>
            <a:r>
              <a:rPr lang="nl-NL" sz="2000" b="1" dirty="0">
                <a:solidFill>
                  <a:prstClr val="white"/>
                </a:solidFill>
                <a:effectLst>
                  <a:glow rad="101600">
                    <a:srgbClr val="721A02"/>
                  </a:glow>
                  <a:outerShdw blurRad="38100" dist="38100" dir="2700000" algn="tl">
                    <a:srgbClr val="000000">
                      <a:alpha val="43137"/>
                    </a:srgbClr>
                  </a:outerShdw>
                </a:effectLst>
              </a:rPr>
              <a:t>Wij zijn als gelovigen geroepen om de profeten te toetsen en ervoor te zorgen dat al hun boodschappen in overeenstemming zijn met de Schrift en op Christus gericht zijn.</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362254" y="5934670"/>
            <a:ext cx="9905837" cy="923330"/>
          </a:xfrm>
          <a:prstGeom prst="rect">
            <a:avLst/>
          </a:prstGeom>
          <a:noFill/>
        </p:spPr>
        <p:txBody>
          <a:bodyPr wrap="square">
            <a:spAutoFit/>
          </a:bodyPr>
          <a:lstStyle/>
          <a:p>
            <a:pPr lvl="0">
              <a:spcBef>
                <a:spcPts val="600"/>
              </a:spcBef>
              <a:defRPr/>
            </a:pPr>
            <a:r>
              <a:rPr lang="nl-NL" b="1" dirty="0">
                <a:solidFill>
                  <a:prstClr val="white"/>
                </a:solidFill>
                <a:effectLst>
                  <a:glow rad="101600">
                    <a:srgbClr val="721A02"/>
                  </a:glow>
                  <a:outerShdw blurRad="38100" dist="38100" dir="2700000" algn="tl">
                    <a:srgbClr val="000000">
                      <a:alpha val="43137"/>
                    </a:srgbClr>
                  </a:outerShdw>
                </a:effectLst>
              </a:rPr>
              <a:t>Onze enige verdediging tegen valse profeten (en tegen de kwaadaardige machten die hen aansturen) is het aantrekken van de wapenrusting die God voor ons beschikbaar heeft gesteld (</a:t>
            </a:r>
            <a:r>
              <a:rPr lang="nl-NL" b="1" dirty="0" err="1">
                <a:solidFill>
                  <a:prstClr val="white"/>
                </a:solidFill>
                <a:effectLst>
                  <a:glow rad="101600">
                    <a:srgbClr val="721A02"/>
                  </a:glow>
                  <a:outerShdw blurRad="38100" dist="38100" dir="2700000" algn="tl">
                    <a:srgbClr val="000000">
                      <a:alpha val="43137"/>
                    </a:srgbClr>
                  </a:outerShdw>
                </a:effectLst>
              </a:rPr>
              <a:t>Ef</a:t>
            </a:r>
            <a:r>
              <a:rPr lang="nl-NL" b="1" dirty="0">
                <a:solidFill>
                  <a:prstClr val="white"/>
                </a:solidFill>
                <a:effectLst>
                  <a:glow rad="101600">
                    <a:srgbClr val="721A02"/>
                  </a:glow>
                  <a:outerShdw blurRad="38100" dist="38100" dir="2700000" algn="tl">
                    <a:srgbClr val="000000">
                      <a:alpha val="43137"/>
                    </a:srgbClr>
                  </a:outerShdw>
                </a:effectLst>
              </a:rPr>
              <a:t>. 6:10-18).</a:t>
            </a:r>
            <a:endParaRPr kumimoji="0" lang="en-US"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ndParaRPr>
          </a:p>
        </p:txBody>
      </p:sp>
      <p:sp>
        <p:nvSpPr>
          <p:cNvPr id="7" name="CuadroTexto 6">
            <a:extLst>
              <a:ext uri="{FF2B5EF4-FFF2-40B4-BE49-F238E27FC236}">
                <a16:creationId xmlns:a16="http://schemas.microsoft.com/office/drawing/2014/main" id="{0775C5F7-EB2D-4C36-6973-71E5637C5818}"/>
              </a:ext>
            </a:extLst>
          </p:cNvPr>
          <p:cNvSpPr txBox="1"/>
          <p:nvPr/>
        </p:nvSpPr>
        <p:spPr>
          <a:xfrm>
            <a:off x="4088720" y="3434089"/>
            <a:ext cx="8052619" cy="1015663"/>
          </a:xfrm>
          <a:prstGeom prst="rect">
            <a:avLst/>
          </a:prstGeom>
          <a:noFill/>
        </p:spPr>
        <p:txBody>
          <a:bodyPr wrap="square">
            <a:spAutoFit/>
          </a:bodyPr>
          <a:lstStyle/>
          <a:p>
            <a:pPr lvl="0">
              <a:spcBef>
                <a:spcPts val="600"/>
              </a:spcBef>
              <a:defRPr/>
            </a:pPr>
            <a:r>
              <a:rPr lang="nl-NL" sz="2000" b="1" dirty="0">
                <a:solidFill>
                  <a:prstClr val="white"/>
                </a:solidFill>
                <a:effectLst>
                  <a:glow rad="101600">
                    <a:srgbClr val="721A02"/>
                  </a:glow>
                  <a:outerShdw blurRad="38100" dist="38100" dir="2700000" algn="tl">
                    <a:srgbClr val="000000">
                      <a:alpha val="43137"/>
                    </a:srgbClr>
                  </a:outerShdw>
                </a:effectLst>
              </a:rPr>
              <a:t>Ware profetie stemt overeen met Gods Woord, wijst naar Christus en bouwt de gemeente op, terwijl valse profeten verdeeldheid zaaiende leerstellingen en eigenbelang bevorderen.</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037750" y="2165827"/>
            <a:ext cx="8052618" cy="1323439"/>
          </a:xfrm>
          <a:prstGeom prst="rect">
            <a:avLst/>
          </a:prstGeom>
          <a:noFill/>
        </p:spPr>
        <p:txBody>
          <a:bodyPr wrap="square">
            <a:spAutoFit/>
          </a:bodyPr>
          <a:lstStyle/>
          <a:p>
            <a:pPr lvl="0">
              <a:spcBef>
                <a:spcPts val="600"/>
              </a:spcBef>
              <a:defRPr/>
            </a:pPr>
            <a:r>
              <a:rPr lang="nl-NL" sz="2000" b="1" dirty="0">
                <a:solidFill>
                  <a:prstClr val="white"/>
                </a:solidFill>
                <a:effectLst>
                  <a:glow rad="101600">
                    <a:srgbClr val="721A02"/>
                  </a:glow>
                  <a:outerShdw blurRad="38100" dist="38100" dir="2700000" algn="tl">
                    <a:srgbClr val="000000">
                      <a:alpha val="43137"/>
                    </a:srgbClr>
                  </a:outerShdw>
                </a:effectLst>
              </a:rPr>
              <a:t>Paulus waarschuwde de oudsten van Efeze dat er “verscheurende wolven” in hun midden zouden opstaan ​​(Handelingen 20:29). De Korintiërs waarschuwde hij voor het bestaan ​​van “valse apostelen” (2 Korintiërs 11:13).</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2" name="Tekstvak 1">
            <a:extLst>
              <a:ext uri="{FF2B5EF4-FFF2-40B4-BE49-F238E27FC236}">
                <a16:creationId xmlns:a16="http://schemas.microsoft.com/office/drawing/2014/main" id="{951ACE85-4D13-850B-5FDE-E6E7FB00A271}"/>
              </a:ext>
            </a:extLst>
          </p:cNvPr>
          <p:cNvSpPr txBox="1"/>
          <p:nvPr/>
        </p:nvSpPr>
        <p:spPr>
          <a:xfrm>
            <a:off x="10731731" y="249382"/>
            <a:ext cx="1358637" cy="369332"/>
          </a:xfrm>
          <a:prstGeom prst="rect">
            <a:avLst/>
          </a:prstGeom>
          <a:noFill/>
        </p:spPr>
        <p:txBody>
          <a:bodyPr wrap="square" rtlCol="0">
            <a:spAutoFit/>
          </a:bodyPr>
          <a:lstStyle/>
          <a:p>
            <a:r>
              <a:rPr lang="nl-NL" b="1" dirty="0">
                <a:solidFill>
                  <a:schemeClr val="bg1"/>
                </a:solidFill>
              </a:rPr>
              <a:t>donderdag</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256434" y="484717"/>
            <a:ext cx="7573758" cy="5693866"/>
          </a:xfrm>
          <a:prstGeom prst="rect">
            <a:avLst/>
          </a:prstGeom>
          <a:noFill/>
        </p:spPr>
        <p:txBody>
          <a:bodyPr wrap="square">
            <a:spAutoFit/>
          </a:bodyPr>
          <a:lstStyle/>
          <a:p>
            <a:pPr lvl="0">
              <a:spcBef>
                <a:spcPts val="600"/>
              </a:spcBef>
              <a:defRPr/>
            </a:pPr>
            <a:r>
              <a:rPr lang="nl-NL" sz="2600" b="1" dirty="0">
                <a:solidFill>
                  <a:prstClr val="black"/>
                </a:solidFill>
                <a:latin typeface="Constantia" panose="02030602050306030303" pitchFamily="18" charset="0"/>
              </a:rPr>
              <a:t>“Patriarchen, profeten en apostelen spraken onder de invloed van de Heilige Geest, en zij verklaarden duidelijk dat zij niet uit eigen kracht of in eigen naam spraken. Zij wilden niet dat hun enige eer zou toekomen, en zij wensten niet dat iemand hen zou beschouwen als de bedenkers van iets waarop zij zich zouden kunnen beroemen. Zij waakten ijverig over de eer van God, aan wie alle lof toekomt. Zij verklaarden dat hun bekwaamheid en de boodschappen die zij brachten, hun waren geschonken in hun hoedanigheid van afgevaardigden van Gods kracht. God was hun autoriteit en hun bron van toereikendheid.” </a:t>
            </a:r>
            <a:endPar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6950518" y="6064724"/>
            <a:ext cx="2985048"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EGW</a:t>
            </a:r>
            <a:r>
              <a:rPr lang="en-US" sz="1600" b="1" dirty="0">
                <a:solidFill>
                  <a:prstClr val="black"/>
                </a:solidFill>
              </a:rPr>
              <a:t> (To Be Like Jesus,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July 30)</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23220"/>
          </a:xfrm>
          <a:prstGeom prst="rect">
            <a:avLst/>
          </a:prstGeom>
          <a:noFill/>
        </p:spPr>
        <p:txBody>
          <a:bodyPr wrap="square" rtlCol="0">
            <a:spAutoFit/>
          </a:bodyPr>
          <a:lstStyle/>
          <a:p>
            <a:pPr lvl="0" algn="ctr">
              <a:defRPr/>
            </a:pPr>
            <a:r>
              <a:rPr lang="nl-NL" sz="2800" b="1" dirty="0">
                <a:ln w="6600">
                  <a:solidFill>
                    <a:srgbClr val="B83E0A"/>
                  </a:solidFill>
                  <a:prstDash val="solid"/>
                </a:ln>
                <a:solidFill>
                  <a:srgbClr val="FFFFFF"/>
                </a:solidFill>
                <a:effectLst>
                  <a:outerShdw dist="38100" dir="2700000" algn="tl" rotWithShape="0">
                    <a:srgbClr val="5F3B1F"/>
                  </a:outerShdw>
                </a:effectLst>
              </a:rPr>
              <a:t>BIJLAGE: DE KERNPRINCIPES VAN DE BEDIENING VAN ELLEN G. WHITE</a:t>
            </a:r>
            <a:endPar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851150" cy="707886"/>
          </a:xfrm>
          <a:prstGeom prst="rect">
            <a:avLst/>
          </a:prstGeom>
          <a:noFill/>
        </p:spPr>
        <p:txBody>
          <a:bodyPr wrap="square" rtlCol="0">
            <a:spAutoFit/>
          </a:bodyPr>
          <a:lstStyle/>
          <a:p>
            <a:pPr lvl="0">
              <a:spcBef>
                <a:spcPts val="600"/>
              </a:spcBef>
              <a:defRPr/>
            </a:pPr>
            <a:r>
              <a:rPr lang="nl-NL" sz="2000" b="1" dirty="0">
                <a:solidFill>
                  <a:prstClr val="black"/>
                </a:solidFill>
              </a:rPr>
              <a:t>De bediening van Ellen G. White kende twee fundamentele speerpunten: mensen naar Jezus leiden en hun aandacht op de Bijbel vestigen.</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614006" y="696316"/>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257925" cy="2031325"/>
          </a:xfrm>
          <a:prstGeom prst="rect">
            <a:avLst/>
          </a:prstGeom>
          <a:noFill/>
        </p:spPr>
        <p:txBody>
          <a:bodyPr wrap="square">
            <a:spAutoFit/>
          </a:bodyPr>
          <a:lstStyle/>
          <a:p>
            <a:r>
              <a:rPr lang="nl-NL" b="1" u="sng" dirty="0">
                <a:solidFill>
                  <a:srgbClr val="C00000"/>
                </a:solidFill>
              </a:rPr>
              <a:t>TWEEDE PIJLER:</a:t>
            </a:r>
            <a:r>
              <a:rPr lang="nl-NL" b="1" dirty="0">
                <a:solidFill>
                  <a:srgbClr val="0070C0"/>
                </a:solidFill>
              </a:rPr>
              <a:t> </a:t>
            </a:r>
            <a:r>
              <a:rPr lang="nl-NL" b="1" dirty="0"/>
              <a:t>DE BIJBEL</a:t>
            </a:r>
            <a:endParaRPr lang="nl-NL" dirty="0"/>
          </a:p>
          <a:p>
            <a:r>
              <a:rPr lang="nl-NL" dirty="0"/>
              <a:t>Ellen heeft nooit beweerd dat haar geschriften superieur waren aan de Bijbel; integendeel, ze benadrukte altijd dat ze aan de Bijbel getoetst moesten worden. Als boodschapper van de Heer beschouwde zij zichzelf als een "kleiner licht" dat mensen naar het "grotere licht" – de Bijbel – leidt (</a:t>
            </a:r>
            <a:r>
              <a:rPr lang="nl-NL" b="1" dirty="0" err="1"/>
              <a:t>Selected</a:t>
            </a:r>
            <a:r>
              <a:rPr lang="nl-NL" b="1" dirty="0"/>
              <a:t> </a:t>
            </a:r>
            <a:r>
              <a:rPr lang="nl-NL" b="1" dirty="0" err="1"/>
              <a:t>Messages</a:t>
            </a:r>
            <a:r>
              <a:rPr lang="nl-NL" b="1" dirty="0"/>
              <a:t>, dl. 3, p. 29</a:t>
            </a:r>
            <a:r>
              <a:rPr lang="nl-NL"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31682"/>
            <a:ext cx="8102980" cy="1200329"/>
          </a:xfrm>
          <a:prstGeom prst="rect">
            <a:avLst/>
          </a:prstGeom>
          <a:noFill/>
        </p:spPr>
        <p:txBody>
          <a:bodyPr wrap="square">
            <a:spAutoFit/>
          </a:bodyPr>
          <a:lstStyle/>
          <a:p>
            <a:r>
              <a:rPr lang="nl-NL" b="1" u="sng" dirty="0">
                <a:solidFill>
                  <a:srgbClr val="C00000"/>
                </a:solidFill>
              </a:rPr>
              <a:t>EERSTE PIJLER: </a:t>
            </a:r>
            <a:r>
              <a:rPr lang="nl-NL" b="1" dirty="0"/>
              <a:t>JEZUS</a:t>
            </a:r>
            <a:endParaRPr lang="nl-NL" dirty="0"/>
          </a:p>
          <a:p>
            <a:r>
              <a:rPr lang="nl-NL" dirty="0"/>
              <a:t>Toen haar na het congres van 1888 werd gevraagd welke onderwerpen er waren besproken, antwoordde zij: "Ik houd jullie dit al 45 jaar voor: de weergaloze aantrekkingskracht van Christus" (</a:t>
            </a:r>
            <a:r>
              <a:rPr lang="nl-NL" b="1" dirty="0"/>
              <a:t>Sermons </a:t>
            </a:r>
            <a:r>
              <a:rPr lang="nl-NL" b="1" dirty="0" err="1"/>
              <a:t>and</a:t>
            </a:r>
            <a:r>
              <a:rPr lang="nl-NL" b="1" dirty="0"/>
              <a:t> </a:t>
            </a:r>
            <a:r>
              <a:rPr lang="nl-NL" b="1" dirty="0" err="1"/>
              <a:t>Talks</a:t>
            </a:r>
            <a:r>
              <a:rPr lang="nl-NL" b="1" dirty="0"/>
              <a:t>, dl. 1, p. 116</a:t>
            </a:r>
            <a:r>
              <a:rPr lang="nl-NL" dirty="0"/>
              <a:t>).</a:t>
            </a: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1542</TotalTime>
  <Words>1602</Words>
  <Application>Microsoft Office PowerPoint</Application>
  <PresentationFormat>Panorámica</PresentationFormat>
  <Paragraphs>84</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36</cp:revision>
  <dcterms:created xsi:type="dcterms:W3CDTF">2026-10-05T23:31:51Z</dcterms:created>
  <dcterms:modified xsi:type="dcterms:W3CDTF">2026-10-23T05:07:16Z</dcterms:modified>
</cp:coreProperties>
</file>