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4684"/>
  </p:normalViewPr>
  <p:slideViewPr>
    <p:cSldViewPr snapToGrid="0">
      <p:cViewPr varScale="1">
        <p:scale>
          <a:sx n="22" d="100"/>
          <a:sy n="22" d="100"/>
        </p:scale>
        <p:origin x="90"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Kwa onyada, odzikuza ndi opondereza: chilango, ndi udindo wobwezera zomwe adagwidwa.</a:t>
          </a:r>
        </a:p>
        <a:p>
          <a:r>
            <a:rPr lang="en-US" sz="2000" b="1" dirty="0">
              <a:effectLst>
                <a:outerShdw blurRad="38100" dist="38100" dir="2700000" algn="tl">
                  <a:srgbClr val="000000">
                    <a:alpha val="43137"/>
                  </a:srgbClr>
                </a:outerShdw>
              </a:effectLst>
            </a:rPr>
            <a:t>(</a:t>
          </a:r>
          <a:r>
            <a:rPr lang="pl-PL" sz="2000" b="1" dirty="0" err="1"/>
            <a:t>Eksodo</a:t>
          </a:r>
          <a:r>
            <a:rPr lang="pl-PL" sz="2000" b="1" dirty="0"/>
            <a:t> </a:t>
          </a:r>
          <a:r>
            <a:rPr lang="en-US" sz="2000" b="1" dirty="0">
              <a:effectLst>
                <a:outerShdw blurRad="38100" dist="38100" dir="2700000" algn="tl">
                  <a:srgbClr val="000000">
                    <a:alpha val="43137"/>
                  </a:srgbClr>
                </a:outerShdw>
              </a:effectLst>
            </a:rPr>
            <a:t>11:4-5, 2 )</a:t>
          </a:r>
          <a:endParaRPr lang="en" sz="2000" b="1" dirty="0">
            <a:effectLst>
              <a:outerShdw blurRad="38100" dist="38100" dir="2700000" algn="tl">
                <a:srgbClr val="000000">
                  <a:alpha val="43137"/>
                </a:srgbClr>
              </a:outerShdw>
            </a:effectLst>
          </a:endParaRP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Kwa anthu omvera malamulo a Mulungu: kunyalanyaza chilango, ndi </a:t>
          </a:r>
          <a:r>
            <a:rPr lang="en-US" sz="2000" b="1" dirty="0" err="1">
              <a:effectLst>
                <a:outerShdw blurRad="38100" dist="38100" dir="2700000" algn="tl">
                  <a:srgbClr val="000000">
                    <a:alpha val="43137"/>
                  </a:srgbClr>
                </a:outerShdw>
              </a:effectLst>
            </a:rPr>
            <a:t>kumasulidwa</a:t>
          </a:r>
          <a:r>
            <a:rPr lang="en-US" sz="2000" b="1" dirty="0">
              <a:effectLst>
                <a:outerShdw blurRad="38100" dist="38100" dir="2700000" algn="tl">
                  <a:srgbClr val="000000">
                    <a:alpha val="43137"/>
                  </a:srgbClr>
                </a:outerShdw>
              </a:effectLst>
            </a:rPr>
            <a:t> </a:t>
          </a:r>
        </a:p>
        <a:p>
          <a:r>
            <a:rPr lang="en-US" sz="2000" b="1" dirty="0">
              <a:effectLst>
                <a:outerShdw blurRad="38100" dist="38100" dir="2700000" algn="tl">
                  <a:srgbClr val="000000">
                    <a:alpha val="43137"/>
                  </a:srgbClr>
                </a:outerShdw>
              </a:effectLst>
            </a:rPr>
            <a:t>(</a:t>
          </a:r>
          <a:r>
            <a:rPr lang="pl-PL" sz="2000" b="1" dirty="0" err="1"/>
            <a:t>Eksodo</a:t>
          </a:r>
          <a:r>
            <a:rPr lang="pl-PL" sz="2000" b="1" dirty="0"/>
            <a:t> </a:t>
          </a:r>
          <a:r>
            <a:rPr lang="en-US" sz="2000" b="1" dirty="0">
              <a:effectLst>
                <a:outerShdw blurRad="38100" dist="38100" dir="2700000" algn="tl">
                  <a:srgbClr val="000000">
                    <a:alpha val="43137"/>
                  </a:srgbClr>
                </a:outerShdw>
              </a:effectLst>
            </a:rPr>
            <a:t>11:7-8)</a:t>
          </a:r>
          <a:endParaRPr lang="en" sz="2000" b="1" dirty="0">
            <a:effectLst>
              <a:outerShdw blurRad="38100" dist="38100" dir="2700000" algn="tl">
                <a:srgbClr val="000000">
                  <a:alpha val="43137"/>
                </a:srgbClr>
              </a:outerShdw>
            </a:effectLst>
          </a:endParaRP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en-US" sz="1800" b="1" dirty="0"/>
            <a:t>Pa tsiku la 10 anafunika kupatula mwana wankhosa wopanda chilema pa banja lililonse kapena mabanja </a:t>
          </a:r>
          <a:r>
            <a:rPr lang="en-US" sz="1800" b="1" dirty="0" err="1"/>
            <a:t>angapo</a:t>
          </a:r>
          <a:r>
            <a:rPr lang="en-US" sz="1800" b="1" dirty="0"/>
            <a:t> (</a:t>
          </a:r>
          <a:r>
            <a:rPr lang="pl-PL" sz="1800" b="1" dirty="0" err="1"/>
            <a:t>Eksodo</a:t>
          </a:r>
          <a:r>
            <a:rPr lang="en-US" sz="1800" b="1" dirty="0"/>
            <a:t>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en-US" sz="1800" b="1" dirty="0"/>
            <a:t>Pa tsiku la 14, madzulo, anafunika kuipereka </a:t>
          </a:r>
          <a:r>
            <a:rPr lang="en-US" sz="1800" b="1" dirty="0" err="1"/>
            <a:t>nsembe</a:t>
          </a:r>
          <a:r>
            <a:rPr lang="en-US" sz="1800" b="1" dirty="0"/>
            <a:t> (</a:t>
          </a:r>
          <a:r>
            <a:rPr lang="pl-PL" sz="1800" b="1" dirty="0" err="1"/>
            <a:t>Eksodo</a:t>
          </a:r>
          <a:r>
            <a:rPr lang="en-US" sz="1800" b="1" dirty="0"/>
            <a:t>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en-US" sz="1800" b="1" dirty="0"/>
            <a:t>Anayenera kudzoza mafelemu a chitseko ndi pamwamba pa </a:t>
          </a:r>
          <a:r>
            <a:rPr lang="en-US" sz="1800" b="1" dirty="0" err="1"/>
            <a:t>mwazi</a:t>
          </a:r>
          <a:r>
            <a:rPr lang="en-US" sz="1800" b="1" dirty="0"/>
            <a:t> (</a:t>
          </a:r>
          <a:r>
            <a:rPr lang="pl-PL" sz="1800" b="1" dirty="0" err="1"/>
            <a:t>Eksodo</a:t>
          </a:r>
          <a:r>
            <a:rPr lang="en-US" sz="1800" b="1" dirty="0"/>
            <a:t>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US" sz="1800" b="1" dirty="0"/>
            <a:t>Anayenera kudya nyama yowotcha yonse pamodzi ndi mkate wopanda chotupitsa ndi zitsamba </a:t>
          </a:r>
          <a:r>
            <a:rPr lang="en-US" sz="1800" b="1" dirty="0" err="1"/>
            <a:t>zowawa</a:t>
          </a:r>
          <a:r>
            <a:rPr lang="en-US" sz="1800" b="1" dirty="0"/>
            <a:t> (</a:t>
          </a:r>
          <a:r>
            <a:rPr lang="pl-PL" sz="1800" b="1" dirty="0" err="1"/>
            <a:t>Eksodo</a:t>
          </a:r>
          <a:r>
            <a:rPr lang="en-US" sz="1800" b="1" dirty="0"/>
            <a:t>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US" sz="1800" b="1" dirty="0"/>
            <a:t>Pamene anali kudya mopupuluma, anafunika kuvala ndi kukonzeka </a:t>
          </a:r>
          <a:r>
            <a:rPr lang="en-US" sz="1800" b="1" dirty="0" err="1"/>
            <a:t>kupita</a:t>
          </a:r>
          <a:r>
            <a:rPr lang="en-US" sz="1800" b="1" dirty="0"/>
            <a:t> (</a:t>
          </a:r>
          <a:r>
            <a:rPr lang="pl-PL" sz="1800" b="1" dirty="0" err="1"/>
            <a:t>Eksodo</a:t>
          </a:r>
          <a:r>
            <a:rPr lang="en-US" sz="1800" b="1" dirty="0"/>
            <a:t> 12:11).</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US" sz="1800" b="1" dirty="0"/>
            <a:t>Pamene anatuluka mu Igupto, anayenera kupitiriza kudya mkate wopanda chotupitsa kwa masiku asanu </a:t>
          </a:r>
          <a:r>
            <a:rPr lang="en-US" sz="1800" b="1" dirty="0" err="1"/>
            <a:t>ndi</a:t>
          </a:r>
          <a:r>
            <a:rPr lang="en-US" sz="1800" b="1" dirty="0"/>
            <a:t> </a:t>
          </a:r>
          <a:r>
            <a:rPr lang="en-US" sz="1800" b="1" dirty="0" err="1"/>
            <a:t>awiri</a:t>
          </a:r>
          <a:r>
            <a:rPr lang="en-US" sz="1800" b="1" dirty="0"/>
            <a:t> (</a:t>
          </a:r>
          <a:r>
            <a:rPr lang="pl-PL" sz="1800" b="1" dirty="0" err="1"/>
            <a:t>Eksodo</a:t>
          </a:r>
          <a:r>
            <a:rPr lang="en-US" sz="1800" b="1" dirty="0"/>
            <a:t> 12:15)</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dirty="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dirty="0"/>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dirty="0"/>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dirty="0"/>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X="58292"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custScaleX="75558" custScaleY="94629" custRadScaleRad="113373" custRadScaleInc="869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3367" y="133299"/>
          <a:ext cx="3493783" cy="158018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Kwa onyada, odzikuza ndi opondereza: chilango, ndi udindo wobwezera zomwe adagwidwa.</a:t>
          </a:r>
        </a:p>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t>
          </a:r>
          <a:r>
            <a:rPr lang="pl-PL" sz="2000" b="1" kern="1200" dirty="0" err="1"/>
            <a:t>Eksodo</a:t>
          </a:r>
          <a:r>
            <a:rPr lang="pl-PL" sz="2000" b="1" kern="1200" dirty="0"/>
            <a:t> </a:t>
          </a:r>
          <a:r>
            <a:rPr lang="en-US" sz="2000" b="1" kern="1200" dirty="0">
              <a:effectLst>
                <a:outerShdw blurRad="38100" dist="38100" dir="2700000" algn="tl">
                  <a:srgbClr val="000000">
                    <a:alpha val="43137"/>
                  </a:srgbClr>
                </a:outerShdw>
              </a:effectLst>
            </a:rPr>
            <a:t>11:4-5, 2 )</a:t>
          </a:r>
          <a:endParaRPr lang="en" sz="2000" b="1" kern="1200" dirty="0">
            <a:effectLst>
              <a:outerShdw blurRad="38100" dist="38100" dir="2700000" algn="tl">
                <a:srgbClr val="000000">
                  <a:alpha val="43137"/>
                </a:srgbClr>
              </a:outerShdw>
            </a:effectLst>
          </a:endParaRPr>
        </a:p>
      </dsp:txBody>
      <dsp:txXfrm>
        <a:off x="1723367" y="133299"/>
        <a:ext cx="3493783" cy="1580182"/>
      </dsp:txXfrm>
    </dsp:sp>
    <dsp:sp modelId="{2F902D56-F084-473B-8D40-56127DB03315}">
      <dsp:nvSpPr>
        <dsp:cNvPr id="0" name=""/>
        <dsp:cNvSpPr/>
      </dsp:nvSpPr>
      <dsp:spPr>
        <a:xfrm>
          <a:off x="2548" y="133299"/>
          <a:ext cx="1564380" cy="1580182"/>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2548" y="1974212"/>
          <a:ext cx="3493783" cy="1580182"/>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Kwa anthu omvera malamulo a Mulungu: kunyalanyaza chilango, ndi </a:t>
          </a:r>
          <a:r>
            <a:rPr lang="en-US" sz="2000" b="1" kern="1200" dirty="0" err="1">
              <a:effectLst>
                <a:outerShdw blurRad="38100" dist="38100" dir="2700000" algn="tl">
                  <a:srgbClr val="000000">
                    <a:alpha val="43137"/>
                  </a:srgbClr>
                </a:outerShdw>
              </a:effectLst>
            </a:rPr>
            <a:t>kumasulidwa</a:t>
          </a:r>
          <a:r>
            <a:rPr lang="en-US" sz="2000" b="1" kern="1200" dirty="0">
              <a:effectLst>
                <a:outerShdw blurRad="38100" dist="38100" dir="2700000" algn="tl">
                  <a:srgbClr val="000000">
                    <a:alpha val="43137"/>
                  </a:srgbClr>
                </a:outerShdw>
              </a:effectLst>
            </a:rPr>
            <a:t> </a:t>
          </a:r>
        </a:p>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t>
          </a:r>
          <a:r>
            <a:rPr lang="pl-PL" sz="2000" b="1" kern="1200" dirty="0" err="1"/>
            <a:t>Eksodo</a:t>
          </a:r>
          <a:r>
            <a:rPr lang="pl-PL" sz="2000" b="1" kern="1200" dirty="0"/>
            <a:t> </a:t>
          </a:r>
          <a:r>
            <a:rPr lang="en-US" sz="2000" b="1" kern="1200" dirty="0">
              <a:effectLst>
                <a:outerShdw blurRad="38100" dist="38100" dir="2700000" algn="tl">
                  <a:srgbClr val="000000">
                    <a:alpha val="43137"/>
                  </a:srgbClr>
                </a:outerShdw>
              </a:effectLst>
            </a:rPr>
            <a:t>11:7-8)</a:t>
          </a:r>
          <a:endParaRPr lang="en" sz="2000" b="1" kern="1200" dirty="0">
            <a:effectLst>
              <a:outerShdw blurRad="38100" dist="38100" dir="2700000" algn="tl">
                <a:srgbClr val="000000">
                  <a:alpha val="43137"/>
                </a:srgbClr>
              </a:outerShdw>
            </a:effectLst>
          </a:endParaRPr>
        </a:p>
      </dsp:txBody>
      <dsp:txXfrm>
        <a:off x="2548" y="1974212"/>
        <a:ext cx="3493783" cy="1580182"/>
      </dsp:txXfrm>
    </dsp:sp>
    <dsp:sp modelId="{812ED4EC-9DBE-42DA-B989-86866B0882BC}">
      <dsp:nvSpPr>
        <dsp:cNvPr id="0" name=""/>
        <dsp:cNvSpPr/>
      </dsp:nvSpPr>
      <dsp:spPr>
        <a:xfrm>
          <a:off x="3652770" y="1974212"/>
          <a:ext cx="1564380" cy="158018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US" sz="1800" b="1" kern="1200" dirty="0"/>
            <a:t>Pa tsiku la 10 anafunika kupatula mwana wankhosa wopanda chilema pa banja lililonse kapena mabanja </a:t>
          </a:r>
          <a:r>
            <a:rPr lang="en-US" sz="1800" b="1" kern="1200" dirty="0" err="1"/>
            <a:t>angapo</a:t>
          </a:r>
          <a:r>
            <a:rPr lang="en-US" sz="1800" b="1" kern="1200" dirty="0"/>
            <a:t> (</a:t>
          </a:r>
          <a:r>
            <a:rPr lang="pl-PL" sz="1800" b="1" kern="1200" dirty="0" err="1"/>
            <a:t>Eksodo</a:t>
          </a:r>
          <a:r>
            <a:rPr lang="en-US" sz="1800" b="1" kern="1200" dirty="0"/>
            <a:t>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Pa tsiku la 14, madzulo, anafunika kuipereka </a:t>
          </a:r>
          <a:r>
            <a:rPr lang="en-US" sz="1800" b="1" kern="1200" dirty="0" err="1"/>
            <a:t>nsembe</a:t>
          </a:r>
          <a:r>
            <a:rPr lang="en-US" sz="1800" b="1" kern="1200" dirty="0"/>
            <a:t> (</a:t>
          </a:r>
          <a:r>
            <a:rPr lang="pl-PL" sz="1800" b="1" kern="1200" dirty="0" err="1"/>
            <a:t>Eksodo</a:t>
          </a:r>
          <a:r>
            <a:rPr lang="en-US" sz="1800" b="1" kern="1200" dirty="0"/>
            <a:t>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Anayenera kudzoza mafelemu a chitseko ndi pamwamba pa </a:t>
          </a:r>
          <a:r>
            <a:rPr lang="en-US" sz="1800" b="1" kern="1200" dirty="0" err="1"/>
            <a:t>mwazi</a:t>
          </a:r>
          <a:r>
            <a:rPr lang="en-US" sz="1800" b="1" kern="1200" dirty="0"/>
            <a:t> (</a:t>
          </a:r>
          <a:r>
            <a:rPr lang="pl-PL" sz="1800" b="1" kern="1200" dirty="0" err="1"/>
            <a:t>Eksodo</a:t>
          </a:r>
          <a:r>
            <a:rPr lang="en-US" sz="1800" b="1" kern="1200" dirty="0"/>
            <a:t>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Anayenera kudya nyama yowotcha yonse pamodzi ndi mkate wopanda chotupitsa ndi zitsamba </a:t>
          </a:r>
          <a:r>
            <a:rPr lang="en-US" sz="1800" b="1" kern="1200" dirty="0" err="1"/>
            <a:t>zowawa</a:t>
          </a:r>
          <a:r>
            <a:rPr lang="en-US" sz="1800" b="1" kern="1200" dirty="0"/>
            <a:t> (</a:t>
          </a:r>
          <a:r>
            <a:rPr lang="pl-PL" sz="1800" b="1" kern="1200" dirty="0" err="1"/>
            <a:t>Eksodo</a:t>
          </a:r>
          <a:r>
            <a:rPr lang="en-US" sz="1800" b="1" kern="1200" dirty="0"/>
            <a:t>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Pamene anali kudya mopupuluma, anafunika kuvala ndi kukonzeka </a:t>
          </a:r>
          <a:r>
            <a:rPr lang="en-US" sz="1800" b="1" kern="1200" dirty="0" err="1"/>
            <a:t>kupita</a:t>
          </a:r>
          <a:r>
            <a:rPr lang="en-US" sz="1800" b="1" kern="1200" dirty="0"/>
            <a:t> (</a:t>
          </a:r>
          <a:r>
            <a:rPr lang="pl-PL" sz="1800" b="1" kern="1200" dirty="0" err="1"/>
            <a:t>Eksodo</a:t>
          </a:r>
          <a:r>
            <a:rPr lang="en-US" sz="1800" b="1" kern="1200" dirty="0"/>
            <a:t> 12:11).</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Pamene anatuluka mu Igupto, anayenera kupitiriza kudya mkate wopanda chotupitsa kwa masiku asanu </a:t>
          </a:r>
          <a:r>
            <a:rPr lang="en-US" sz="1800" b="1" kern="1200" dirty="0" err="1"/>
            <a:t>ndi</a:t>
          </a:r>
          <a:r>
            <a:rPr lang="en-US" sz="1800" b="1" kern="1200" dirty="0"/>
            <a:t> </a:t>
          </a:r>
          <a:r>
            <a:rPr lang="en-US" sz="1800" b="1" kern="1200" dirty="0" err="1"/>
            <a:t>awiri</a:t>
          </a:r>
          <a:r>
            <a:rPr lang="en-US" sz="1800" b="1" kern="1200" dirty="0"/>
            <a:t> (</a:t>
          </a:r>
          <a:r>
            <a:rPr lang="pl-PL" sz="1800" b="1" kern="1200" dirty="0" err="1"/>
            <a:t>Eksodo</a:t>
          </a:r>
          <a:r>
            <a:rPr lang="en-US" sz="1800" b="1" kern="1200" dirty="0"/>
            <a:t> 12:15)</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449065" y="28976"/>
          <a:ext cx="2774058" cy="2141567"/>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2805993" y="304524"/>
        <a:ext cx="2060202" cy="1866019"/>
      </dsp:txXfrm>
    </dsp:sp>
    <dsp:sp modelId="{D3FFABDE-9E2A-4869-B1C7-F4A6C633CF64}">
      <dsp:nvSpPr>
        <dsp:cNvPr id="0" name=""/>
        <dsp:cNvSpPr/>
      </dsp:nvSpPr>
      <dsp:spPr>
        <a:xfrm rot="3600000">
          <a:off x="4372144" y="2250626"/>
          <a:ext cx="674102" cy="722779"/>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dirty="0"/>
        </a:p>
      </dsp:txBody>
      <dsp:txXfrm>
        <a:off x="4422702" y="2307613"/>
        <a:ext cx="471871" cy="433667"/>
      </dsp:txXfrm>
    </dsp:sp>
    <dsp:sp modelId="{9422E358-B610-4227-A813-3D0D2F4672E2}">
      <dsp:nvSpPr>
        <dsp:cNvPr id="0" name=""/>
        <dsp:cNvSpPr/>
      </dsp:nvSpPr>
      <dsp:spPr>
        <a:xfrm>
          <a:off x="4822447" y="2947790"/>
          <a:ext cx="1248362" cy="188299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883387" y="3008730"/>
        <a:ext cx="1126482" cy="1761114"/>
      </dsp:txXfrm>
    </dsp:sp>
    <dsp:sp modelId="{5BBA65DC-027D-4558-A2CA-0AFBE66E69EF}">
      <dsp:nvSpPr>
        <dsp:cNvPr id="0" name=""/>
        <dsp:cNvSpPr/>
      </dsp:nvSpPr>
      <dsp:spPr>
        <a:xfrm rot="10844868">
          <a:off x="3253766" y="3506511"/>
          <a:ext cx="1108611" cy="722779"/>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dirty="0"/>
        </a:p>
      </dsp:txBody>
      <dsp:txXfrm rot="10800000">
        <a:off x="3470591" y="3652482"/>
        <a:ext cx="891777" cy="433667"/>
      </dsp:txXfrm>
    </dsp:sp>
    <dsp:sp modelId="{B289A13C-5E22-486F-8BCD-7A6422BF7EBD}">
      <dsp:nvSpPr>
        <dsp:cNvPr id="0" name=""/>
        <dsp:cNvSpPr/>
      </dsp:nvSpPr>
      <dsp:spPr>
        <a:xfrm>
          <a:off x="1112846" y="2830010"/>
          <a:ext cx="1618125" cy="202654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349815" y="3126790"/>
        <a:ext cx="1144187" cy="1432984"/>
      </dsp:txXfrm>
    </dsp:sp>
    <dsp:sp modelId="{AE82B83A-DAA2-402E-B0CC-15B375999605}">
      <dsp:nvSpPr>
        <dsp:cNvPr id="0" name=""/>
        <dsp:cNvSpPr/>
      </dsp:nvSpPr>
      <dsp:spPr>
        <a:xfrm rot="18294233">
          <a:off x="2470112" y="2215555"/>
          <a:ext cx="670668" cy="722779"/>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dirty="0"/>
        </a:p>
      </dsp:txBody>
      <dsp:txXfrm>
        <a:off x="2513149" y="2442614"/>
        <a:ext cx="469468" cy="43366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02/08/2025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dirty="0"/>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AC414-95AB-44D3-A5E1-C4611433AF15}" type="slidenum">
              <a:rPr lang="es-ES" smtClean="0"/>
              <a:t>2</a:t>
            </a:fld>
            <a:endParaRPr lang="es-ES" dirty="0"/>
          </a:p>
        </p:txBody>
      </p:sp>
    </p:spTree>
    <p:extLst>
      <p:ext uri="{BB962C8B-B14F-4D97-AF65-F5344CB8AC3E}">
        <p14:creationId xmlns:p14="http://schemas.microsoft.com/office/powerpoint/2010/main" val="8416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dirty="0"/>
          </a:p>
        </p:txBody>
      </p:sp>
    </p:spTree>
    <p:extLst>
      <p:ext uri="{BB962C8B-B14F-4D97-AF65-F5344CB8AC3E}">
        <p14:creationId xmlns:p14="http://schemas.microsoft.com/office/powerpoint/2010/main" val="35694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dirty="0"/>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02/08/2025</a:t>
            </a:fld>
            <a:endParaRPr lang="es-ES" dirty="0"/>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dirty="0"/>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dirty="0"/>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02/08/2025</a:t>
            </a:fld>
            <a:endParaRPr lang="es-ES" dirty="0"/>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10799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US" sz="6600" b="1" spc="1000" dirty="0">
                <a:ln/>
                <a:solidFill>
                  <a:srgbClr val="FE0000"/>
                </a:solidFill>
                <a:effectLst>
                  <a:reflection blurRad="6350" stA="55000" endA="300" endPos="35000" dir="5400000" sy="-100000" algn="bl" rotWithShape="0"/>
                </a:effectLst>
              </a:rPr>
              <a:t>PASAKA</a:t>
            </a:r>
            <a:endParaRPr lang="en" sz="6600" b="1" spc="1000" dirty="0">
              <a:ln/>
              <a:solidFill>
                <a:srgbClr val="FE0000"/>
              </a:solidFill>
              <a:effectLst>
                <a:reflection blurRad="6350" stA="55000" endA="300" endPos="35000" dir="5400000" sy="-100000" algn="bl" rotWithShape="0"/>
              </a:effectLst>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en" sz="1600" b="1" dirty="0" err="1">
                <a:solidFill>
                  <a:srgbClr val="C1D6E5"/>
                </a:solidFill>
              </a:rPr>
              <a:t>Phunziro</a:t>
            </a:r>
            <a:r>
              <a:rPr lang="en" sz="1600" b="1" dirty="0">
                <a:solidFill>
                  <a:srgbClr val="C1D6E5"/>
                </a:solidFill>
              </a:rPr>
              <a:t> 5,  August 2, 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0"/>
            <a:ext cx="5806251" cy="704808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r>
              <a:rPr kumimoji="0" lang="es-ES" sz="26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Ndipo</a:t>
            </a:r>
            <a:r>
              <a:rPr kumimoji="0" lang="es-E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ana anu akakakufunsani kuti, ‘Mwambo umenewu ukutanthauza chiyani?’ </a:t>
            </a:r>
            <a:r>
              <a:rPr kumimoji="0" lang="es-ES" sz="26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Inu</a:t>
            </a:r>
            <a:r>
              <a:rPr kumimoji="0" lang="es-E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mukawawuze kuti, ‘Ndi nsembe ya Paska ya Yehova, popeza pamene ankakantha nyumba za Aigupto anasiya nyumba zathu.’ ”</a:t>
            </a:r>
            <a:r>
              <a:rPr kumimoji="0" lang="en-U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‘And it shall be, when your children say to you, “What do you mean by this service?” that you shall say, “It is the Passover sacrifice of the Lord, who passed over the houses of the children of Israel in Egypt when He struck the Egyptians and delivered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our households” ’ </a:t>
            </a:r>
            <a:r>
              <a:rPr kumimoji="0" lang="es-E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6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Eksodo 12:26, 27</a:t>
            </a: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5776587" y="4048125"/>
            <a:ext cx="6124467" cy="2554545"/>
          </a:xfrm>
          <a:prstGeom prst="rect">
            <a:avLst/>
          </a:prstGeom>
          <a:noFill/>
        </p:spPr>
        <p:txBody>
          <a:bodyPr wrap="square" rtlCol="0">
            <a:spAutoFit/>
          </a:bodyPr>
          <a:lstStyle/>
          <a:p>
            <a:pPr>
              <a:spcBef>
                <a:spcPts val="1800"/>
              </a:spcBef>
            </a:pPr>
            <a:r>
              <a:rPr lang="en" sz="2000" b="1" dirty="0">
                <a:solidFill>
                  <a:srgbClr val="CDECF7"/>
                </a:solidFill>
                <a:effectLst>
                  <a:outerShdw blurRad="38100" dist="63500" dir="2700000" algn="tl">
                    <a:srgbClr val="286AB3"/>
                  </a:outerShdw>
                </a:effectLst>
              </a:rPr>
              <a:t>Chenjezo (</a:t>
            </a:r>
            <a:r>
              <a:rPr lang="en-US" sz="2000" b="1" dirty="0">
                <a:solidFill>
                  <a:srgbClr val="CDECF7"/>
                </a:solidFill>
                <a:effectLst>
                  <a:outerShdw blurRad="38100" dist="63500" dir="2700000" algn="tl">
                    <a:srgbClr val="286AB3"/>
                  </a:outerShdw>
                </a:effectLst>
              </a:rPr>
              <a:t>Eksodo</a:t>
            </a:r>
            <a:r>
              <a:rPr lang="en" sz="2000" b="1" dirty="0">
                <a:solidFill>
                  <a:srgbClr val="CDECF7"/>
                </a:solidFill>
                <a:effectLst>
                  <a:outerShdw blurRad="38100" dist="63500" dir="2700000" algn="tl">
                    <a:srgbClr val="286AB3"/>
                  </a:outerShdw>
                </a:effectLst>
              </a:rPr>
              <a:t> 11)</a:t>
            </a:r>
          </a:p>
          <a:p>
            <a:pPr>
              <a:spcBef>
                <a:spcPts val="1800"/>
              </a:spcBef>
            </a:pPr>
            <a:r>
              <a:rPr lang="en" sz="2000" b="1" dirty="0">
                <a:solidFill>
                  <a:srgbClr val="FFF4C5"/>
                </a:solidFill>
                <a:effectLst>
                  <a:outerShdw blurRad="38100" dist="63500" dir="2700000" algn="tl">
                    <a:srgbClr val="6C580E"/>
                  </a:outerShdw>
                </a:effectLst>
              </a:rPr>
              <a:t>Kukonzekera (</a:t>
            </a:r>
            <a:r>
              <a:rPr lang="en-US" sz="2000" b="1" dirty="0">
                <a:solidFill>
                  <a:srgbClr val="FFF4C5"/>
                </a:solidFill>
                <a:effectLst>
                  <a:outerShdw blurRad="38100" dist="63500" dir="2700000" algn="tl">
                    <a:srgbClr val="6C580E"/>
                  </a:outerShdw>
                </a:effectLst>
              </a:rPr>
              <a:t>Eksodo</a:t>
            </a:r>
            <a:r>
              <a:rPr lang="en" sz="2000" b="1" dirty="0">
                <a:solidFill>
                  <a:srgbClr val="FFF4C5"/>
                </a:solidFill>
                <a:effectLst>
                  <a:outerShdw blurRad="38100" dist="63500" dir="2700000" algn="tl">
                    <a:srgbClr val="6C580E"/>
                  </a:outerShdw>
                </a:effectLst>
              </a:rPr>
              <a:t> 12:1-16)</a:t>
            </a:r>
          </a:p>
          <a:p>
            <a:pPr>
              <a:spcBef>
                <a:spcPts val="1800"/>
              </a:spcBef>
            </a:pPr>
            <a:r>
              <a:rPr lang="en-US" sz="2000" b="1" dirty="0">
                <a:solidFill>
                  <a:srgbClr val="FFD1FF"/>
                </a:solidFill>
                <a:effectLst>
                  <a:outerShdw blurRad="38100" dist="63500" dir="2700000" algn="tl">
                    <a:srgbClr val="751167"/>
                  </a:outerShdw>
                </a:effectLst>
              </a:rPr>
              <a:t>Mwazi ndi Chofufumitsa</a:t>
            </a:r>
            <a:r>
              <a:rPr lang="en" sz="2000" b="1" dirty="0">
                <a:solidFill>
                  <a:srgbClr val="FFD1FF"/>
                </a:solidFill>
                <a:effectLst>
                  <a:outerShdw blurRad="38100" dist="63500" dir="2700000" algn="tl">
                    <a:srgbClr val="751167"/>
                  </a:outerShdw>
                </a:effectLst>
              </a:rPr>
              <a:t> (</a:t>
            </a:r>
            <a:r>
              <a:rPr lang="en-US" sz="2000" b="1" dirty="0">
                <a:solidFill>
                  <a:srgbClr val="FFD1FF"/>
                </a:solidFill>
                <a:effectLst>
                  <a:outerShdw blurRad="38100" dist="63500" dir="2700000" algn="tl">
                    <a:srgbClr val="751167"/>
                  </a:outerShdw>
                </a:effectLst>
              </a:rPr>
              <a:t>Eksodo</a:t>
            </a:r>
            <a:r>
              <a:rPr lang="en" sz="2000" b="1" dirty="0">
                <a:solidFill>
                  <a:srgbClr val="FFD1FF"/>
                </a:solidFill>
                <a:effectLst>
                  <a:outerShdw blurRad="38100" dist="63500" dir="2700000" algn="tl">
                    <a:srgbClr val="751167"/>
                  </a:outerShdw>
                </a:effectLst>
              </a:rPr>
              <a:t> 12:17-23)</a:t>
            </a:r>
          </a:p>
          <a:p>
            <a:pPr>
              <a:spcBef>
                <a:spcPts val="1800"/>
              </a:spcBef>
            </a:pPr>
            <a:r>
              <a:rPr lang="en-US" sz="2000" b="1" dirty="0">
                <a:solidFill>
                  <a:srgbClr val="CDFBD7"/>
                </a:solidFill>
                <a:effectLst>
                  <a:outerShdw blurRad="38100" dist="63500" dir="2700000" algn="tl">
                    <a:srgbClr val="0E792E"/>
                  </a:outerShdw>
                </a:effectLst>
              </a:rPr>
              <a:t>Kumbukirani ndi Kuphunzitsa</a:t>
            </a:r>
            <a:r>
              <a:rPr lang="en" sz="2000" b="1" dirty="0">
                <a:solidFill>
                  <a:srgbClr val="CDFBD7"/>
                </a:solidFill>
                <a:effectLst>
                  <a:outerShdw blurRad="38100" dist="63500" dir="2700000" algn="tl">
                    <a:srgbClr val="0E792E"/>
                  </a:outerShdw>
                </a:effectLst>
              </a:rPr>
              <a:t> (</a:t>
            </a:r>
            <a:r>
              <a:rPr lang="en-US" sz="2000" b="1" dirty="0" err="1">
                <a:solidFill>
                  <a:srgbClr val="CDFBD7"/>
                </a:solidFill>
                <a:effectLst>
                  <a:outerShdw blurRad="38100" dist="63500" dir="2700000" algn="tl">
                    <a:srgbClr val="0E792E"/>
                  </a:outerShdw>
                </a:effectLst>
              </a:rPr>
              <a:t>Eksodo</a:t>
            </a:r>
            <a:r>
              <a:rPr lang="en" sz="2000" b="1" dirty="0">
                <a:solidFill>
                  <a:srgbClr val="CDFBD7"/>
                </a:solidFill>
                <a:effectLst>
                  <a:outerShdw blurRad="38100" dist="63500" dir="2700000" algn="tl">
                    <a:srgbClr val="0E792E"/>
                  </a:outerShdw>
                </a:effectLst>
              </a:rPr>
              <a:t>12:24-28)</a:t>
            </a:r>
          </a:p>
          <a:p>
            <a:pPr>
              <a:spcBef>
                <a:spcPts val="1800"/>
              </a:spcBef>
            </a:pPr>
            <a:r>
              <a:rPr lang="en" sz="2000" b="1" dirty="0">
                <a:solidFill>
                  <a:srgbClr val="F6D1FF"/>
                </a:solidFill>
                <a:effectLst>
                  <a:outerShdw blurRad="38100" dist="63500" dir="2700000" algn="tl">
                    <a:srgbClr val="891CA8"/>
                  </a:outerShdw>
                </a:effectLst>
              </a:rPr>
              <a:t>Mliri wa khumi (</a:t>
            </a:r>
            <a:r>
              <a:rPr lang="en-US" sz="2000" b="1" dirty="0">
                <a:solidFill>
                  <a:srgbClr val="F6D1FF"/>
                </a:solidFill>
                <a:effectLst>
                  <a:outerShdw blurRad="38100" dist="63500" dir="2700000" algn="tl">
                    <a:srgbClr val="891CA8"/>
                  </a:outerShdw>
                </a:effectLst>
              </a:rPr>
              <a:t>Eksodo</a:t>
            </a:r>
            <a:r>
              <a:rPr lang="en" sz="2000" b="1" dirty="0">
                <a:solidFill>
                  <a:srgbClr val="F6D1FF"/>
                </a:solidFill>
                <a:effectLst>
                  <a:outerShdw blurRad="38100" dist="63500" dir="2700000" algn="tl">
                    <a:srgbClr val="891CA8"/>
                  </a:outerShdw>
                </a:effectLst>
              </a:rPr>
              <a:t> 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2" y="138734"/>
            <a:ext cx="9539231" cy="1015663"/>
          </a:xfrm>
          <a:prstGeom prst="rect">
            <a:avLst/>
          </a:prstGeom>
          <a:noFill/>
        </p:spPr>
        <p:txBody>
          <a:bodyPr wrap="square" rtlCol="0">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Mliri wachikhumi unakantha </a:t>
            </a:r>
            <a:r>
              <a:rPr lang="en-US" sz="2000" b="1" dirty="0" err="1">
                <a:solidFill>
                  <a:schemeClr val="bg1"/>
                </a:solidFill>
                <a:effectLst>
                  <a:glow rad="101600">
                    <a:srgbClr val="720300"/>
                  </a:glow>
                  <a:outerShdw blurRad="38100" dist="38100" dir="2700000" algn="tl">
                    <a:srgbClr val="000000">
                      <a:alpha val="43137"/>
                    </a:srgbClr>
                  </a:outerShdw>
                </a:effectLst>
              </a:rPr>
              <a:t>banja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lirilonse</a:t>
            </a:r>
            <a:r>
              <a:rPr lang="en-US" sz="2000" b="1" dirty="0">
                <a:solidFill>
                  <a:schemeClr val="bg1"/>
                </a:solidFill>
                <a:effectLst>
                  <a:glow rad="101600">
                    <a:srgbClr val="720300"/>
                  </a:glow>
                  <a:outerShdw blurRad="38100" dist="38100" dir="2700000" algn="tl">
                    <a:srgbClr val="000000">
                      <a:alpha val="43137"/>
                    </a:srgbClr>
                  </a:outerShdw>
                </a:effectLst>
              </a:rPr>
              <a:t> ku Iguputo limene linakana kutsatira malangizo a Mulungu. Sizinabwere mwadzidzidzi, koma zinalengezedwa masiku </a:t>
            </a:r>
            <a:r>
              <a:rPr lang="en-US" sz="2000" b="1" dirty="0" err="1">
                <a:solidFill>
                  <a:schemeClr val="bg1"/>
                </a:solidFill>
                <a:effectLst>
                  <a:glow rad="101600">
                    <a:srgbClr val="720300"/>
                  </a:glow>
                  <a:outerShdw blurRad="38100" dist="38100" dir="2700000" algn="tl">
                    <a:srgbClr val="000000">
                      <a:alpha val="43137"/>
                    </a:srgbClr>
                  </a:outerShdw>
                </a:effectLst>
              </a:rPr>
              <a:t>ambiri</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zisanachitike</a:t>
            </a:r>
            <a:r>
              <a:rPr lang="en-US" sz="2000" b="1" dirty="0">
                <a:solidFill>
                  <a:schemeClr val="bg1"/>
                </a:solidFill>
                <a:effectLst>
                  <a:glow rad="101600">
                    <a:srgbClr val="720300"/>
                  </a:glow>
                  <a:outerShdw blurRad="38100" dist="38100" dir="2700000" algn="tl">
                    <a:srgbClr val="000000">
                      <a:alpha val="43137"/>
                    </a:srgbClr>
                  </a:outerShdw>
                </a:effectLst>
              </a:rPr>
              <a:t>.</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906982"/>
            <a:ext cx="4817239" cy="2812284"/>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795164" y="138734"/>
            <a:ext cx="223250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5383481"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5383481"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383481"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383481"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5383481"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2086080"/>
            <a:ext cx="9539230" cy="1631216"/>
          </a:xfrm>
          <a:prstGeom prst="rect">
            <a:avLst/>
          </a:prstGeom>
          <a:noFill/>
        </p:spPr>
        <p:txBody>
          <a:bodyPr wrap="square">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Mwanawankhosa yekha ndi amene anaweruzidwa. Iye yekha ndiye anayenera kufa. </a:t>
            </a:r>
            <a:r>
              <a:rPr lang="en-US" sz="2000" b="1" dirty="0" err="1">
                <a:solidFill>
                  <a:schemeClr val="bg1"/>
                </a:solidFill>
                <a:effectLst>
                  <a:glow rad="101600">
                    <a:srgbClr val="720300"/>
                  </a:glow>
                  <a:outerShdw blurRad="38100" dist="38100" dir="2700000" algn="tl">
                    <a:srgbClr val="000000">
                      <a:alpha val="43137"/>
                    </a:srgbClr>
                  </a:outerShdw>
                </a:effectLst>
              </a:rPr>
              <a:t>mwazi</a:t>
            </a:r>
            <a:r>
              <a:rPr lang="en-US" sz="2000" b="1" dirty="0">
                <a:solidFill>
                  <a:schemeClr val="bg1"/>
                </a:solidFill>
                <a:effectLst>
                  <a:glow rad="101600">
                    <a:srgbClr val="720300"/>
                  </a:glow>
                  <a:outerShdw blurRad="38100" dist="38100" dir="2700000" algn="tl">
                    <a:srgbClr val="000000">
                      <a:alpha val="43137"/>
                    </a:srgbClr>
                  </a:outerShdw>
                </a:effectLst>
              </a:rPr>
              <a:t> wake </a:t>
            </a:r>
            <a:r>
              <a:rPr lang="en-US" sz="2000" b="1" dirty="0" err="1">
                <a:solidFill>
                  <a:schemeClr val="bg1"/>
                </a:solidFill>
                <a:effectLst>
                  <a:glow rad="101600">
                    <a:srgbClr val="720300"/>
                  </a:glow>
                  <a:outerShdw blurRad="38100" dist="38100" dir="2700000" algn="tl">
                    <a:srgbClr val="000000">
                      <a:alpha val="43137"/>
                    </a:srgbClr>
                  </a:outerShdw>
                </a:effectLst>
              </a:rPr>
              <a:t>okha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ndiumene</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ukanachititsa</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owonongayo</a:t>
            </a:r>
            <a:r>
              <a:rPr lang="en-US" sz="2000" b="1" dirty="0">
                <a:solidFill>
                  <a:schemeClr val="bg1"/>
                </a:solidFill>
                <a:effectLst>
                  <a:glow rad="101600">
                    <a:srgbClr val="720300"/>
                  </a:glow>
                  <a:outerShdw blurRad="38100" dist="38100" dir="2700000" algn="tl">
                    <a:srgbClr val="000000">
                      <a:alpha val="43137"/>
                    </a:srgbClr>
                  </a:outerShdw>
                </a:effectLst>
              </a:rPr>
              <a:t> kudutsa. Chifukwa chiyani? Chifukwa KHRISTU YEKHA AMAPULUTSA. Ndipo ichi chinali choti chikumbukiridwe kuchokera ku kam'badwo kupita ku kam'badwo… mpaka Iye adzabwere.</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144545"/>
            <a:ext cx="9539230" cy="1015663"/>
          </a:xfrm>
          <a:prstGeom prst="rect">
            <a:avLst/>
          </a:prstGeom>
          <a:noFill/>
        </p:spPr>
        <p:txBody>
          <a:bodyPr wrap="square">
            <a:spAutoFit/>
          </a:bodyPr>
          <a:lstStyle/>
          <a:p>
            <a:pPr>
              <a:spcBef>
                <a:spcPts val="600"/>
              </a:spcBef>
            </a:pPr>
            <a:r>
              <a:rPr lang="en-US" sz="2000" b="1" dirty="0">
                <a:solidFill>
                  <a:schemeClr val="bg1"/>
                </a:solidFill>
                <a:effectLst>
                  <a:glow rad="101600">
                    <a:srgbClr val="720300"/>
                  </a:glow>
                  <a:outerShdw blurRad="38100" dist="38100" dir="2700000" algn="tl">
                    <a:srgbClr val="000000">
                      <a:alpha val="43137"/>
                    </a:srgbClr>
                  </a:outerShdw>
                </a:effectLst>
              </a:rPr>
              <a:t>Kunena zoona, awa </a:t>
            </a:r>
            <a:r>
              <a:rPr lang="en-US" sz="2000" b="1" dirty="0" err="1">
                <a:solidFill>
                  <a:schemeClr val="bg1"/>
                </a:solidFill>
                <a:effectLst>
                  <a:glow rad="101600">
                    <a:srgbClr val="720300"/>
                  </a:glow>
                  <a:outerShdw blurRad="38100" dist="38100" dir="2700000" algn="tl">
                    <a:srgbClr val="000000">
                      <a:alpha val="43137"/>
                    </a:srgbClr>
                  </a:outerShdw>
                </a:effectLst>
              </a:rPr>
              <a:t>anali</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mayeso</a:t>
            </a:r>
            <a:r>
              <a:rPr lang="en-US" sz="2000" b="1" dirty="0">
                <a:solidFill>
                  <a:schemeClr val="bg1"/>
                </a:solidFill>
                <a:effectLst>
                  <a:glow rad="101600">
                    <a:srgbClr val="720300"/>
                  </a:glow>
                  <a:outerShdw blurRad="38100" dist="38100" dir="2700000" algn="tl">
                    <a:srgbClr val="000000">
                      <a:alpha val="43137"/>
                    </a:srgbClr>
                  </a:outerShdw>
                </a:effectLst>
              </a:rPr>
              <a:t> </a:t>
            </a:r>
            <a:r>
              <a:rPr lang="en-US" sz="2000" b="1" dirty="0" err="1">
                <a:solidFill>
                  <a:schemeClr val="bg1"/>
                </a:solidFill>
                <a:effectLst>
                  <a:glow rad="101600">
                    <a:srgbClr val="720300"/>
                  </a:glow>
                  <a:outerShdw blurRad="38100" dist="38100" dir="2700000" algn="tl">
                    <a:srgbClr val="000000">
                      <a:alpha val="43137"/>
                    </a:srgbClr>
                  </a:outerShdw>
                </a:effectLst>
              </a:rPr>
              <a:t>achikhulupiriro</a:t>
            </a:r>
            <a:r>
              <a:rPr lang="en-US" sz="2000" b="1" dirty="0">
                <a:solidFill>
                  <a:schemeClr val="bg1"/>
                </a:solidFill>
                <a:effectLst>
                  <a:glow rad="101600">
                    <a:srgbClr val="720300"/>
                  </a:glow>
                  <a:outerShdw blurRad="38100" dist="38100" dir="2700000" algn="tl">
                    <a:srgbClr val="000000">
                      <a:alpha val="43137"/>
                    </a:srgbClr>
                  </a:outerShdw>
                </a:effectLst>
              </a:rPr>
              <a:t>. Palibe amene anafunikira kufa usiku umenewo. Aliyense anali ndi mwayi wopulumutsa moyo wa mwana wake woyamba kubadwa.</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US" sz="5400" b="1" spc="600" dirty="0">
                <a:ln w="22225">
                  <a:noFill/>
                  <a:prstDash val="solid"/>
                </a:ln>
                <a:solidFill>
                  <a:schemeClr val="accent6"/>
                </a:solidFill>
              </a:rPr>
              <a:t>CHENJEZO</a:t>
            </a:r>
            <a:endParaRPr lang="en" sz="5400" b="1" spc="600" dirty="0">
              <a:ln w="22225">
                <a:noFill/>
                <a:prstDash val="solid"/>
              </a:ln>
              <a:solidFill>
                <a:schemeClr val="accent6"/>
              </a:solidFill>
            </a:endParaRP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67216"/>
            <a:ext cx="12192000" cy="830997"/>
          </a:xfrm>
          <a:prstGeom prst="rect">
            <a:avLst/>
          </a:prstGeom>
          <a:noFill/>
        </p:spPr>
        <p:txBody>
          <a:bodyPr wrap="square">
            <a:spAutoFit/>
          </a:bodyPr>
          <a:lstStyle/>
          <a:p>
            <a:pPr algn="ctr"/>
            <a:r>
              <a:rPr lang="en" sz="16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bg1"/>
                </a:solidFill>
                <a:effectLst>
                  <a:outerShdw blurRad="38100" dist="38100" dir="2700000" algn="tl">
                    <a:srgbClr val="000000">
                      <a:alpha val="43137"/>
                    </a:srgbClr>
                  </a:outerShdw>
                </a:effectLst>
                <a:latin typeface="Comic Sans MS" panose="030F0702030302020204" pitchFamily="66" charset="0"/>
              </a:rPr>
              <a:t>Tsopano Yehova anati kwa Mose, “Ine ndidzalanga Farao pamodzi ndi Aigupto onse ndi mliri umodzi wotsiriza. Zikadzachitika izi iye adzakulolani kuti mutuluke mʼdziko lino. Ndithu pamene azidzakutulutsani adzachita ngati akukuyingitsani.</a:t>
            </a:r>
            <a:r>
              <a:rPr lang="en"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bg1"/>
                </a:solidFill>
                <a:effectLst>
                  <a:outerShdw blurRad="38100" dist="38100" dir="2700000" algn="tl">
                    <a:srgbClr val="000000">
                      <a:alpha val="43137"/>
                    </a:srgbClr>
                  </a:outerShdw>
                </a:effectLst>
                <a:latin typeface="Comic Sans MS" panose="030F0702030302020204" pitchFamily="66" charset="0"/>
              </a:rPr>
              <a:t>Eksodo</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 11:1)</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466109" y="1573030"/>
            <a:ext cx="4344267" cy="1323439"/>
          </a:xfrm>
          <a:prstGeom prst="rect">
            <a:avLst/>
          </a:prstGeom>
          <a:noFill/>
        </p:spPr>
        <p:txBody>
          <a:bodyPr wrap="square" rtlCol="0">
            <a:spAutoFit/>
          </a:bodyPr>
          <a:lstStyle/>
          <a:p>
            <a:pPr>
              <a:spcBef>
                <a:spcPts val="600"/>
              </a:spcBef>
            </a:pPr>
            <a:r>
              <a:rPr lang="en-US" sz="2000" b="1" dirty="0"/>
              <a:t>Patatha masiku atatu mumdima, Farao anakwiyira Mose ndipo anamuletsa kubwerera ku nyumba </a:t>
            </a:r>
            <a:r>
              <a:rPr lang="en-US" sz="2000" b="1" dirty="0" err="1"/>
              <a:t>yachifumu</a:t>
            </a:r>
            <a:r>
              <a:rPr lang="en-US" sz="2000" b="1" dirty="0"/>
              <a:t> (</a:t>
            </a:r>
            <a:r>
              <a:rPr lang="pl-PL" sz="2000" b="1" dirty="0" err="1"/>
              <a:t>Eksodo</a:t>
            </a:r>
            <a:r>
              <a:rPr lang="pl-PL" sz="2000" b="1" dirty="0"/>
              <a:t> </a:t>
            </a:r>
            <a:r>
              <a:rPr lang="en-US" sz="2000" b="1" dirty="0"/>
              <a:t>10:28).</a:t>
            </a:r>
            <a:endParaRPr lang="en" sz="2000" b="1" dirty="0"/>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25714187"/>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4" y="3959157"/>
            <a:ext cx="2054804"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054804"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355273" y="5738371"/>
            <a:ext cx="9878292" cy="1015663"/>
          </a:xfrm>
          <a:prstGeom prst="rect">
            <a:avLst/>
          </a:prstGeom>
          <a:noFill/>
        </p:spPr>
        <p:txBody>
          <a:bodyPr wrap="square">
            <a:spAutoFit/>
          </a:bodyPr>
          <a:lstStyle/>
          <a:p>
            <a:pPr>
              <a:spcBef>
                <a:spcPts val="600"/>
              </a:spcBef>
            </a:pPr>
            <a:r>
              <a:rPr lang="en-US" sz="2000" b="1" dirty="0"/>
              <a:t>Tsopano Mose ndi amene anachoka pamaso pa Farao ndi mkwiyo. Kukwiya chifukwa cha </a:t>
            </a:r>
            <a:r>
              <a:rPr lang="en-US" sz="2000" b="1" dirty="0" err="1"/>
              <a:t>kuuma</a:t>
            </a:r>
            <a:r>
              <a:rPr lang="en-US" sz="2000" b="1" dirty="0"/>
              <a:t> </a:t>
            </a:r>
            <a:r>
              <a:rPr lang="en-US" sz="2000" b="1" dirty="0" err="1"/>
              <a:t>mtima</a:t>
            </a:r>
            <a:r>
              <a:rPr lang="en-US" sz="2000" b="1" dirty="0"/>
              <a:t> kwake ndi zotsatira za chisankho chake. Ngakhale kuti ankalemekeza Mose, Aigupto ambiri anakana kumvera </a:t>
            </a:r>
            <a:r>
              <a:rPr lang="en-US" sz="2000" b="1" dirty="0" err="1"/>
              <a:t>chenjezoli</a:t>
            </a:r>
            <a:r>
              <a:rPr lang="en-US" sz="2000" b="1" dirty="0"/>
              <a:t> (</a:t>
            </a:r>
            <a:r>
              <a:rPr lang="pl-PL" sz="2000" b="1" dirty="0" err="1"/>
              <a:t>Eksodo</a:t>
            </a:r>
            <a:r>
              <a:rPr lang="pl-PL" sz="2000" b="1" dirty="0"/>
              <a:t> </a:t>
            </a:r>
            <a:r>
              <a:rPr lang="en-US" sz="2000" b="1" dirty="0"/>
              <a:t>11:3 ).</a:t>
            </a:r>
            <a:endParaRPr lang="en" sz="2000" b="1" dirty="0"/>
          </a:p>
        </p:txBody>
      </p:sp>
      <p:sp>
        <p:nvSpPr>
          <p:cNvPr id="14" name="CuadroTexto 13">
            <a:extLst>
              <a:ext uri="{FF2B5EF4-FFF2-40B4-BE49-F238E27FC236}">
                <a16:creationId xmlns:a16="http://schemas.microsoft.com/office/drawing/2014/main" id="{6B500381-8EAA-C112-BB4F-6199D88B909D}"/>
              </a:ext>
            </a:extLst>
          </p:cNvPr>
          <p:cNvSpPr txBox="1"/>
          <p:nvPr/>
        </p:nvSpPr>
        <p:spPr>
          <a:xfrm>
            <a:off x="6819900" y="1372492"/>
            <a:ext cx="5210176" cy="707886"/>
          </a:xfrm>
          <a:prstGeom prst="rect">
            <a:avLst/>
          </a:prstGeom>
          <a:noFill/>
        </p:spPr>
        <p:txBody>
          <a:bodyPr wrap="square">
            <a:spAutoFit/>
          </a:bodyPr>
          <a:lstStyle/>
          <a:p>
            <a:pPr>
              <a:spcBef>
                <a:spcPts val="600"/>
              </a:spcBef>
            </a:pPr>
            <a:r>
              <a:rPr lang="pl-PL" sz="2000" b="1" dirty="0"/>
              <a:t>Nthawi ya chiweruzo cha Mulungu </a:t>
            </a:r>
            <a:r>
              <a:rPr lang="pl-PL" sz="2000" b="1" dirty="0" err="1"/>
              <a:t>yafika</a:t>
            </a:r>
            <a:r>
              <a:rPr lang="pl-PL" sz="2000" b="1" dirty="0"/>
              <a:t> (</a:t>
            </a:r>
            <a:r>
              <a:rPr lang="pl-PL" sz="2000" b="1" dirty="0" err="1"/>
              <a:t>Eksodo</a:t>
            </a:r>
            <a:r>
              <a:rPr lang="pl-PL" sz="2000" b="1" dirty="0"/>
              <a:t> 12:12 ):</a:t>
            </a:r>
            <a:endParaRPr lang="en" sz="2000" b="1" dirty="0"/>
          </a:p>
        </p:txBody>
      </p:sp>
      <p:sp>
        <p:nvSpPr>
          <p:cNvPr id="8" name="CuadroTexto 7">
            <a:extLst>
              <a:ext uri="{FF2B5EF4-FFF2-40B4-BE49-F238E27FC236}">
                <a16:creationId xmlns:a16="http://schemas.microsoft.com/office/drawing/2014/main" id="{AD40536C-E542-7F37-689D-E66762BD4DE4}"/>
              </a:ext>
            </a:extLst>
          </p:cNvPr>
          <p:cNvSpPr txBox="1"/>
          <p:nvPr/>
        </p:nvSpPr>
        <p:spPr>
          <a:xfrm>
            <a:off x="2466109" y="3063892"/>
            <a:ext cx="4277583" cy="2554545"/>
          </a:xfrm>
          <a:prstGeom prst="rect">
            <a:avLst/>
          </a:prstGeom>
          <a:noFill/>
        </p:spPr>
        <p:txBody>
          <a:bodyPr wrap="square">
            <a:spAutoFit/>
          </a:bodyPr>
          <a:lstStyle/>
          <a:p>
            <a:pPr>
              <a:spcBef>
                <a:spcPts val="600"/>
              </a:spcBef>
            </a:pPr>
            <a:r>
              <a:rPr lang="en-US" sz="2000" b="1" dirty="0"/>
              <a:t>Koma Mose sanathe kumvera lamuloli, chifukwa moyo wa mwana woyamba wa Farao unali pangozi. Pa udindo wake monga “mulungu” wa </a:t>
            </a:r>
            <a:r>
              <a:rPr lang="en-US" sz="2000" b="1" dirty="0" err="1"/>
              <a:t>Farao</a:t>
            </a:r>
            <a:r>
              <a:rPr lang="en-US" sz="2000" b="1" dirty="0"/>
              <a:t> (</a:t>
            </a:r>
            <a:r>
              <a:rPr lang="pl-PL" sz="2000" b="1" dirty="0" err="1"/>
              <a:t>Eksodo</a:t>
            </a:r>
            <a:r>
              <a:rPr lang="pl-PL" sz="2000" b="1" dirty="0"/>
              <a:t> </a:t>
            </a:r>
            <a:r>
              <a:rPr lang="en-US" sz="2000" b="1" dirty="0"/>
              <a:t>7:1 ) anafunika kumuchenjeza za zimene anali atatsala pang’ono </a:t>
            </a:r>
            <a:r>
              <a:rPr lang="en-US" sz="2000" b="1" dirty="0" err="1"/>
              <a:t>kuchita</a:t>
            </a:r>
            <a:r>
              <a:rPr lang="en-US" sz="2000" b="1" dirty="0"/>
              <a:t> (</a:t>
            </a:r>
            <a:r>
              <a:rPr lang="en-US" sz="2000" b="1" dirty="0" err="1"/>
              <a:t>Amosi</a:t>
            </a:r>
            <a:r>
              <a:rPr lang="en-US" sz="2000" b="1" dirty="0"/>
              <a:t> 3:7 ).</a:t>
            </a:r>
            <a:endParaRPr lang="en" sz="2000" b="1" dirty="0"/>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rPr>
              <a:t>KUKONZEKERA</a:t>
            </a:r>
            <a:endParaRPr lang="en" sz="4400" b="1" spc="600"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Muliwuze khamu lonse la Israeli kuti pa tsiku la khumi la mwezi uno, munthu aliyense asankhire banja lake mwana wankhosa mmodzi. Banja lililonse litenge mwana wankhosa mmodzi. </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en-US" sz="1400" b="1" dirty="0">
                <a:solidFill>
                  <a:schemeClr val="accent1">
                    <a:lumMod val="75000"/>
                  </a:schemeClr>
                </a:solidFill>
                <a:latin typeface="Comic Sans MS" panose="030F0702030302020204" pitchFamily="66" charset="0"/>
              </a:rPr>
              <a:t>Eksodo</a:t>
            </a:r>
            <a:r>
              <a:rPr lang="en" sz="1400" b="1" dirty="0">
                <a:solidFill>
                  <a:schemeClr val="accent1">
                    <a:lumMod val="75000"/>
                  </a:schemeClr>
                </a:solidFill>
                <a:latin typeface="Comic Sans MS" panose="030F0702030302020204" pitchFamily="66" charset="0"/>
              </a:rPr>
              <a:t>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324755"/>
            <a:ext cx="2599222" cy="2585323"/>
          </a:xfrm>
          <a:prstGeom prst="rect">
            <a:avLst/>
          </a:prstGeom>
          <a:noFill/>
        </p:spPr>
        <p:txBody>
          <a:bodyPr wrap="square" rtlCol="0">
            <a:spAutoFit/>
          </a:bodyPr>
          <a:lstStyle/>
          <a:p>
            <a:pPr>
              <a:spcBef>
                <a:spcPts val="600"/>
              </a:spcBef>
            </a:pPr>
            <a:r>
              <a:rPr lang="en-US" b="1" dirty="0"/>
              <a:t>Mulungu anafotokoza mwatsatanetsatane zimene anayenera kuchita kuti Wowonongayo “apitirire” ( Paskha, Paskha), ndipo woyamba kubadwa asafe:</a:t>
            </a:r>
            <a:endParaRPr lang="en" b="1" dirty="0"/>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1226534340"/>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0796" y="3892641"/>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29540" y="5211446"/>
            <a:ext cx="2678230" cy="1785104"/>
          </a:xfrm>
          <a:prstGeom prst="rect">
            <a:avLst/>
          </a:prstGeom>
          <a:noFill/>
        </p:spPr>
        <p:txBody>
          <a:bodyPr wrap="square" rtlCol="0">
            <a:spAutoFit/>
          </a:bodyPr>
          <a:lstStyle/>
          <a:p>
            <a:pPr>
              <a:spcBef>
                <a:spcPts val="600"/>
              </a:spcBef>
            </a:pPr>
            <a:r>
              <a:rPr lang="en-US" b="1" dirty="0"/>
              <a:t>Mulungu anakonzekeretsa anthu ake kuti amvetse chisomo chake, ndi </a:t>
            </a:r>
            <a:r>
              <a:rPr lang="en-US" b="1" dirty="0" err="1"/>
              <a:t>kumulambira</a:t>
            </a:r>
            <a:r>
              <a:rPr lang="en-US" b="1" dirty="0"/>
              <a:t> (</a:t>
            </a:r>
            <a:r>
              <a:rPr lang="pl-PL" b="1" dirty="0" err="1"/>
              <a:t>Eksodo</a:t>
            </a:r>
            <a:r>
              <a:rPr lang="pl-PL" b="1" dirty="0"/>
              <a:t> </a:t>
            </a:r>
            <a:r>
              <a:rPr lang="en-US" b="1" dirty="0"/>
              <a:t>12:27b).</a:t>
            </a:r>
            <a:endParaRPr lang="en" b="1" dirty="0"/>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2229347003"/>
              </p:ext>
            </p:extLst>
          </p:nvPr>
        </p:nvGraphicFramePr>
        <p:xfrm>
          <a:off x="3366655" y="1833900"/>
          <a:ext cx="7225586"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MWAZI NDI CHOTUPITSA</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2A901057-2001-B5C1-8AF8-DE90AF65F5C8}"/>
              </a:ext>
            </a:extLst>
          </p:cNvPr>
          <p:cNvSpPr txBox="1"/>
          <p:nvPr/>
        </p:nvSpPr>
        <p:spPr>
          <a:xfrm>
            <a:off x="1000124" y="626566"/>
            <a:ext cx="10191751"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Ndipo Mose anasonkhanitsa akuluakulu onse a Israeli nati, “Pitani msanga kukasankha nkhosa zokwanira pa mabanja anu, ndipo muziphe ngati Paska.</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Eksodo</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135726" y="1759527"/>
            <a:ext cx="5447656" cy="3170099"/>
          </a:xfrm>
          <a:prstGeom prst="rect">
            <a:avLst/>
          </a:prstGeom>
          <a:noFill/>
        </p:spPr>
        <p:txBody>
          <a:bodyPr wrap="square" rtlCol="0">
            <a:spAutoFit/>
          </a:bodyPr>
          <a:lstStyle/>
          <a:p>
            <a:pPr>
              <a:spcBef>
                <a:spcPts val="600"/>
              </a:spcBef>
            </a:pPr>
            <a:r>
              <a:rPr lang="en-US" sz="2000" b="1" dirty="0"/>
              <a:t>Anayenera </a:t>
            </a:r>
            <a:r>
              <a:rPr lang="en-US" sz="2000" b="1" dirty="0" err="1"/>
              <a:t>kuchotsa</a:t>
            </a:r>
            <a:r>
              <a:rPr lang="en-US" sz="2000" b="1" dirty="0"/>
              <a:t> </a:t>
            </a:r>
            <a:r>
              <a:rPr lang="en-US" sz="2000" b="1" dirty="0" err="1"/>
              <a:t>chotupitsa</a:t>
            </a:r>
            <a:r>
              <a:rPr lang="en-US" sz="2000" b="1" dirty="0"/>
              <a:t> (</a:t>
            </a:r>
            <a:r>
              <a:rPr lang="en-US" sz="2000" b="1" dirty="0" err="1"/>
              <a:t>yisiti</a:t>
            </a:r>
            <a:r>
              <a:rPr lang="en-US" sz="2000" b="1" dirty="0"/>
              <a:t>) </a:t>
            </a:r>
            <a:r>
              <a:rPr lang="en-US" sz="2000" b="1" dirty="0" err="1"/>
              <a:t>m’nyumba</a:t>
            </a:r>
            <a:r>
              <a:rPr lang="en-US" sz="2000" b="1" dirty="0"/>
              <a:t> zawo ndi kuphika mkate wopanda chotupitsa (mkate wopanda chotupitsa). Popeza kuti kunyamuka kunali pafupi, iwo sakanakhala ndi yisiti panthawi yake yoyamba (</a:t>
            </a:r>
            <a:r>
              <a:rPr lang="en-US" sz="2000" b="1" dirty="0" err="1"/>
              <a:t>Eksodo</a:t>
            </a:r>
            <a:r>
              <a:rPr lang="en-US" sz="2000" b="1" dirty="0"/>
              <a:t> 12:17–20). Chotupitsa ichi ndi chizindikiro cha uchimo, ndipo mkate wopanda chotupitsa umaimira moyo watsopano mwa Khristu Yesu (1 </a:t>
            </a:r>
            <a:r>
              <a:rPr lang="en-US" sz="2000" b="1" dirty="0" err="1"/>
              <a:t>Akorinto</a:t>
            </a:r>
            <a:r>
              <a:rPr lang="en-US" sz="2000" b="1" dirty="0"/>
              <a:t> 5:6–8; 2 Akor. 5:17).</a:t>
            </a:r>
            <a:endParaRPr lang="en" sz="2000" b="1" dirty="0"/>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77745" y="1835460"/>
            <a:ext cx="3035914"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135726" y="1273294"/>
            <a:ext cx="12056273" cy="400110"/>
          </a:xfrm>
          <a:prstGeom prst="rect">
            <a:avLst/>
          </a:prstGeom>
          <a:noFill/>
        </p:spPr>
        <p:txBody>
          <a:bodyPr wrap="square">
            <a:spAutoFit/>
          </a:bodyPr>
          <a:lstStyle/>
          <a:p>
            <a:pPr>
              <a:spcBef>
                <a:spcPts val="600"/>
              </a:spcBef>
            </a:pPr>
            <a:r>
              <a:rPr lang="en-US" sz="2000" b="1" dirty="0"/>
              <a:t>Pa tsiku la 14, zinthu ziwiri zidagwira ntchito yofunika kwambiri pamwambowu: </a:t>
            </a:r>
            <a:r>
              <a:rPr lang="en-US" sz="2000" b="1" dirty="0" err="1"/>
              <a:t>mwazi</a:t>
            </a:r>
            <a:r>
              <a:rPr lang="en-US" sz="2000" b="1" dirty="0"/>
              <a:t> </a:t>
            </a:r>
            <a:r>
              <a:rPr lang="en-US" sz="2000" b="1" dirty="0" err="1"/>
              <a:t>ndi</a:t>
            </a:r>
            <a:r>
              <a:rPr lang="en-US" sz="2000" b="1" dirty="0"/>
              <a:t> </a:t>
            </a:r>
            <a:r>
              <a:rPr lang="en-US" sz="2000" b="1" dirty="0" err="1"/>
              <a:t>chotupitsa</a:t>
            </a:r>
            <a:r>
              <a:rPr lang="en-US" sz="2000" b="1" dirty="0"/>
              <a:t>.</a:t>
            </a:r>
            <a:endParaRPr lang="en" sz="2000" b="1" dirty="0"/>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642997"/>
            <a:ext cx="2756169" cy="2246769"/>
          </a:xfrm>
          <a:prstGeom prst="rect">
            <a:avLst/>
          </a:prstGeom>
          <a:noFill/>
        </p:spPr>
        <p:txBody>
          <a:bodyPr wrap="square">
            <a:spAutoFit/>
          </a:bodyPr>
          <a:lstStyle/>
          <a:p>
            <a:pPr>
              <a:spcBef>
                <a:spcPts val="600"/>
              </a:spcBef>
            </a:pPr>
            <a:r>
              <a:rPr lang="en-US" sz="2000" b="1" dirty="0"/>
              <a:t>Ka chitsamba </a:t>
            </a:r>
            <a:r>
              <a:rPr lang="en-US" sz="2000" b="1" dirty="0" err="1"/>
              <a:t>kamene</a:t>
            </a:r>
            <a:r>
              <a:rPr lang="en-US" sz="2000" b="1" dirty="0"/>
              <a:t> </a:t>
            </a:r>
            <a:r>
              <a:rPr lang="en-US" sz="2000" b="1" dirty="0" err="1"/>
              <a:t>mwazi</a:t>
            </a:r>
            <a:r>
              <a:rPr lang="en-US" sz="2000" b="1" dirty="0"/>
              <a:t> anayenera kuwaza </a:t>
            </a:r>
            <a:r>
              <a:rPr lang="en-US" sz="2000" b="1" dirty="0" err="1"/>
              <a:t>nawo</a:t>
            </a:r>
            <a:r>
              <a:rPr lang="en-US" sz="2000" b="1" dirty="0"/>
              <a:t> (</a:t>
            </a:r>
            <a:r>
              <a:rPr lang="pl-PL" sz="2000" b="1" dirty="0" err="1"/>
              <a:t>Eksodo</a:t>
            </a:r>
            <a:r>
              <a:rPr lang="en-US" sz="2000" b="1" dirty="0"/>
              <a:t> 12:22) ndi chizindikiro cha kuyeretsedwa kwa </a:t>
            </a:r>
            <a:r>
              <a:rPr lang="en-US" sz="2000" b="1" dirty="0" err="1"/>
              <a:t>uchimo</a:t>
            </a:r>
            <a:r>
              <a:rPr lang="en-US" sz="2000" b="1" dirty="0"/>
              <a:t> (</a:t>
            </a:r>
            <a:r>
              <a:rPr lang="en-US" sz="2000" b="1" dirty="0" err="1"/>
              <a:t>Masalimo</a:t>
            </a:r>
            <a:r>
              <a:rPr lang="en-US" sz="2000" b="1" dirty="0"/>
              <a:t> 51:7).</a:t>
            </a:r>
            <a:endParaRPr lang="en" sz="2000" b="1" dirty="0"/>
          </a:p>
        </p:txBody>
      </p:sp>
      <p:sp>
        <p:nvSpPr>
          <p:cNvPr id="16" name="CuadroTexto 15">
            <a:extLst>
              <a:ext uri="{FF2B5EF4-FFF2-40B4-BE49-F238E27FC236}">
                <a16:creationId xmlns:a16="http://schemas.microsoft.com/office/drawing/2014/main" id="{036A9E72-842C-5300-FFA8-664F65F5E40D}"/>
              </a:ext>
            </a:extLst>
          </p:cNvPr>
          <p:cNvSpPr txBox="1"/>
          <p:nvPr/>
        </p:nvSpPr>
        <p:spPr>
          <a:xfrm>
            <a:off x="161272" y="4941865"/>
            <a:ext cx="4092071" cy="1938992"/>
          </a:xfrm>
          <a:prstGeom prst="rect">
            <a:avLst/>
          </a:prstGeom>
          <a:noFill/>
        </p:spPr>
        <p:txBody>
          <a:bodyPr wrap="square">
            <a:spAutoFit/>
          </a:bodyPr>
          <a:lstStyle/>
          <a:p>
            <a:pPr>
              <a:spcBef>
                <a:spcPts val="600"/>
              </a:spcBef>
            </a:pPr>
            <a:r>
              <a:rPr lang="en-US" sz="2000" b="1" dirty="0" err="1"/>
              <a:t>Mwazu</a:t>
            </a:r>
            <a:r>
              <a:rPr lang="en-US" sz="2000" b="1" dirty="0"/>
              <a:t> </a:t>
            </a:r>
            <a:r>
              <a:rPr lang="en-US" sz="2000" b="1" dirty="0" err="1"/>
              <a:t>unali</a:t>
            </a:r>
            <a:r>
              <a:rPr lang="en-US" sz="2000" b="1" dirty="0"/>
              <a:t> gawo la salvific. Ilo linkaimira mwazi wa Yesu—omwe anakhetsa pa mtanda—kuti, pa Chiweruzo, Mulungu ‘apitirire’ kutsutsidwa kwathu.                                              (1 Yohane 1:7; 2:1-2).</a:t>
            </a:r>
            <a:endParaRPr lang="en" sz="2000" b="1" dirty="0"/>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US"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KUMBUKIRANI NDI KUPHUNZITSA</a:t>
            </a:r>
            <a:endPar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endParaRP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Muzimvera malamulo amenewa kwa muyaya, inu ndi zidzukulu zanu.</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en-US" sz="1400" b="1" dirty="0">
                <a:solidFill>
                  <a:schemeClr val="accent5">
                    <a:lumMod val="75000"/>
                  </a:schemeClr>
                </a:solidFill>
                <a:latin typeface="Comic Sans MS" panose="030F0702030302020204" pitchFamily="66" charset="0"/>
              </a:rPr>
              <a:t>Eksodo</a:t>
            </a:r>
            <a:r>
              <a:rPr lang="en" sz="1400" b="1" dirty="0">
                <a:solidFill>
                  <a:schemeClr val="accent5">
                    <a:lumMod val="75000"/>
                  </a:schemeClr>
                </a:solidFill>
                <a:latin typeface="Comic Sans MS" panose="030F0702030302020204" pitchFamily="66" charset="0"/>
              </a:rPr>
              <a:t>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159814" y="1136231"/>
            <a:ext cx="6976862" cy="1015663"/>
          </a:xfrm>
          <a:prstGeom prst="rect">
            <a:avLst/>
          </a:prstGeom>
          <a:noFill/>
        </p:spPr>
        <p:txBody>
          <a:bodyPr wrap="square" rtlCol="0">
            <a:spAutoFit/>
          </a:bodyPr>
          <a:lstStyle/>
          <a:p>
            <a:pPr>
              <a:spcBef>
                <a:spcPts val="600"/>
              </a:spcBef>
            </a:pPr>
            <a:r>
              <a:rPr lang="en-US" sz="2000" b="1" dirty="0"/>
              <a:t>Ngakhale asanawatulutse mu Igupto, Mulungu anaphunzitsa mabanja achihebri kusunga mbiri yawo mwa kuiuza kwa ana awo chaka ndi </a:t>
            </a:r>
            <a:r>
              <a:rPr lang="en-US" sz="2000" b="1" dirty="0" err="1"/>
              <a:t>chaka</a:t>
            </a:r>
            <a:r>
              <a:rPr lang="en-US" sz="2000" b="1" dirty="0"/>
              <a:t> (</a:t>
            </a:r>
            <a:r>
              <a:rPr lang="en-US" sz="2000" b="1" dirty="0" err="1"/>
              <a:t>Eksodo</a:t>
            </a:r>
            <a:r>
              <a:rPr lang="en-US" sz="2000" b="1" dirty="0"/>
              <a:t> 12:24-27 ).</a:t>
            </a:r>
            <a:endParaRPr lang="en" sz="2000" b="1" dirty="0"/>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7344513" y="1382749"/>
            <a:ext cx="4733188" cy="355419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5605896" y="5038713"/>
            <a:ext cx="6518467" cy="1631216"/>
          </a:xfrm>
          <a:prstGeom prst="rect">
            <a:avLst/>
          </a:prstGeom>
          <a:noFill/>
        </p:spPr>
        <p:txBody>
          <a:bodyPr wrap="square">
            <a:spAutoFit/>
          </a:bodyPr>
          <a:lstStyle/>
          <a:p>
            <a:pPr>
              <a:spcBef>
                <a:spcPts val="600"/>
              </a:spcBef>
            </a:pPr>
            <a:r>
              <a:rPr lang="en-US" sz="2000" b="1" dirty="0"/>
              <a:t>Zimenezi zili ndi phunziro lapadera kwambiri kwa ife. Tiyenera kupereka chikhulupiriro chathu kwa ana athu. Tiyenera kuwauza zimene Mulungu wachita, osati m’mbiri yokha, komanso m’miyoyo yathu. Tiyenera kuwagwadira ndi </a:t>
            </a:r>
            <a:r>
              <a:rPr lang="en-US" sz="2000" b="1" dirty="0" err="1"/>
              <a:t>kuwalambira</a:t>
            </a:r>
            <a:r>
              <a:rPr lang="en-US" sz="2000" b="1" dirty="0"/>
              <a:t> (</a:t>
            </a:r>
            <a:r>
              <a:rPr lang="en-US" sz="2000" b="1" dirty="0" err="1"/>
              <a:t>Eksodo</a:t>
            </a:r>
            <a:r>
              <a:rPr lang="en-US" sz="2000" b="1" dirty="0"/>
              <a:t> 12:27).</a:t>
            </a:r>
            <a:endParaRPr lang="en" sz="2000" b="1" dirty="0"/>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224895"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114299" y="3051172"/>
            <a:ext cx="7230214" cy="1015663"/>
          </a:xfrm>
          <a:prstGeom prst="rect">
            <a:avLst/>
          </a:prstGeom>
          <a:noFill/>
        </p:spPr>
        <p:txBody>
          <a:bodyPr wrap="square">
            <a:spAutoFit/>
          </a:bodyPr>
          <a:lstStyle/>
          <a:p>
            <a:pPr>
              <a:spcBef>
                <a:spcPts val="600"/>
              </a:spcBef>
            </a:pPr>
            <a:r>
              <a:rPr lang="en-US" sz="2000" b="1" dirty="0"/>
              <a:t>Nkhani ya kumasulidwa inayenera kufotokozedwa mwatsatanetsatane, komanso mwa munthu woyamba (</a:t>
            </a:r>
            <a:r>
              <a:rPr lang="en-US" sz="2000" b="1" dirty="0" err="1"/>
              <a:t>Deuteronomo</a:t>
            </a:r>
            <a:r>
              <a:rPr lang="en-US" sz="2000" b="1" dirty="0"/>
              <a:t> 26:5-9).</a:t>
            </a:r>
            <a:endParaRPr lang="en" sz="2000" b="1" dirty="0"/>
          </a:p>
        </p:txBody>
      </p:sp>
      <p:sp>
        <p:nvSpPr>
          <p:cNvPr id="12" name="CuadroTexto 11">
            <a:extLst>
              <a:ext uri="{FF2B5EF4-FFF2-40B4-BE49-F238E27FC236}">
                <a16:creationId xmlns:a16="http://schemas.microsoft.com/office/drawing/2014/main" id="{E3DBDED7-CC92-6F0C-8FE8-53F70956643D}"/>
              </a:ext>
            </a:extLst>
          </p:cNvPr>
          <p:cNvSpPr txBox="1"/>
          <p:nvPr/>
        </p:nvSpPr>
        <p:spPr>
          <a:xfrm>
            <a:off x="150664" y="2101002"/>
            <a:ext cx="6976861" cy="1015663"/>
          </a:xfrm>
          <a:prstGeom prst="rect">
            <a:avLst/>
          </a:prstGeom>
          <a:noFill/>
        </p:spPr>
        <p:txBody>
          <a:bodyPr wrap="square">
            <a:spAutoFit/>
          </a:bodyPr>
          <a:lstStyle/>
          <a:p>
            <a:pPr>
              <a:spcBef>
                <a:spcPts val="600"/>
              </a:spcBef>
            </a:pPr>
            <a:r>
              <a:rPr lang="en-US" sz="2000" b="1" dirty="0"/>
              <a:t>Kuyambira nthawi imeneyo, Paskha adzakhala phwando labanja. Mwayi woti makolo apereke chidziŵitso chonena za Mulungu kwa ana awo.</a:t>
            </a:r>
            <a:endParaRPr lang="en" sz="2000" b="1" dirty="0"/>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98178CD3-73B4-1943-EDBC-64A7599E51AD}"/>
              </a:ext>
            </a:extLst>
          </p:cNvPr>
          <p:cNvSpPr txBox="1"/>
          <p:nvPr/>
        </p:nvSpPr>
        <p:spPr>
          <a:xfrm>
            <a:off x="0" y="-93732"/>
            <a:ext cx="12192000" cy="769441"/>
          </a:xfrm>
          <a:prstGeom prst="rect">
            <a:avLst/>
          </a:prstGeom>
          <a:noFill/>
        </p:spPr>
        <p:txBody>
          <a:bodyPr wrap="square">
            <a:spAutoFit/>
          </a:bodyPr>
          <a:lstStyle/>
          <a:p>
            <a:pPr algn="ctr"/>
            <a:r>
              <a:rPr lang="en" sz="4400" b="1" spc="50" dirty="0">
                <a:ln w="0"/>
                <a:solidFill>
                  <a:schemeClr val="accent4">
                    <a:lumMod val="40000"/>
                    <a:lumOff val="60000"/>
                  </a:schemeClr>
                </a:solidFill>
                <a:effectLst>
                  <a:innerShdw blurRad="63500" dist="50800" dir="13500000">
                    <a:srgbClr val="000000">
                      <a:alpha val="50000"/>
                    </a:srgbClr>
                  </a:innerShdw>
                </a:effectLst>
              </a:rPr>
              <a:t>MLIRI WA KHUMI</a:t>
            </a: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429532"/>
            <a:ext cx="10591800" cy="1200329"/>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Pakati pa usiku Yehova anakantha ana onse oyamba kubadwa mʼdziko la Igupto, kuyambira woyamba kubadwa wa Farao, amene amakhala pa mpando waufumu wa Faraoyo, mpaka mwana woyamba kubadwa wa munthu amene anali mʼdzenje, pamodzinso ndi ana oyamba kubadwa a ziweto zawo.</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Eksodo</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4" y="1599128"/>
            <a:ext cx="7198303" cy="1631216"/>
          </a:xfrm>
          <a:prstGeom prst="rect">
            <a:avLst/>
          </a:prstGeom>
          <a:noFill/>
        </p:spPr>
        <p:txBody>
          <a:bodyPr wrap="square" rtlCol="0">
            <a:spAutoFit/>
          </a:bodyPr>
          <a:lstStyle/>
          <a:p>
            <a:pPr>
              <a:spcBef>
                <a:spcPts val="600"/>
              </a:spcBef>
            </a:pPr>
            <a:r>
              <a:rPr lang="en-US" sz="2000" b="1" dirty="0"/>
              <a:t>Farao analamula kuti anyamata onse achihebri aphedwe popanda </a:t>
            </a:r>
            <a:r>
              <a:rPr lang="en-US" sz="2000" b="1" dirty="0" err="1"/>
              <a:t>kuchotserapo</a:t>
            </a:r>
            <a:r>
              <a:rPr lang="en-US" sz="2000" b="1" dirty="0"/>
              <a:t> (</a:t>
            </a:r>
            <a:r>
              <a:rPr lang="en-US" sz="2000" b="1" dirty="0" err="1"/>
              <a:t>Eksodo</a:t>
            </a:r>
            <a:r>
              <a:rPr lang="en-US" sz="2000" b="1" dirty="0"/>
              <a:t> 1:22). Mulungu anakonzeratu imfa ya ana oyamba kubadwa (Eksodo 12:29). M’nyumba zonse zimene mwazi wa mwana wankhosa sunadzozedwe, munthu mmodzi </a:t>
            </a:r>
            <a:r>
              <a:rPr lang="en-US" sz="2000" b="1" dirty="0" err="1"/>
              <a:t>anafa</a:t>
            </a:r>
            <a:r>
              <a:rPr lang="en-US" sz="2000" b="1" dirty="0"/>
              <a:t> (</a:t>
            </a:r>
            <a:r>
              <a:rPr lang="en-US" sz="2000" b="1" dirty="0" err="1"/>
              <a:t>Eksodo</a:t>
            </a:r>
            <a:r>
              <a:rPr lang="en-US" sz="2000" b="1" dirty="0"/>
              <a:t> 12:30).</a:t>
            </a:r>
            <a:endParaRPr lang="en" sz="2000" b="1" dirty="0"/>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5417" y="1704975"/>
            <a:ext cx="4330845"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550727" y="5553670"/>
            <a:ext cx="4455536"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49" y="5049070"/>
            <a:ext cx="4455535" cy="1631216"/>
          </a:xfrm>
          <a:prstGeom prst="rect">
            <a:avLst/>
          </a:prstGeom>
          <a:noFill/>
        </p:spPr>
        <p:txBody>
          <a:bodyPr wrap="square">
            <a:spAutoFit/>
          </a:bodyPr>
          <a:lstStyle/>
          <a:p>
            <a:pPr>
              <a:spcBef>
                <a:spcPts val="600"/>
              </a:spcBef>
            </a:pPr>
            <a:r>
              <a:rPr lang="en-US" sz="2000" b="1" dirty="0"/>
              <a:t>Mofanana ndi Farao, uchimo wathu ukhoza kusokoneza anthu ena. Koma mofanana ndi Mose, kukhulupirika ndi kusasunthika kwathu kungapulumutse anthu ambiri.</a:t>
            </a:r>
            <a:endParaRPr lang="en" sz="2000" b="1" dirty="0"/>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3" y="3890519"/>
            <a:ext cx="7198303" cy="1015663"/>
          </a:xfrm>
          <a:prstGeom prst="rect">
            <a:avLst/>
          </a:prstGeom>
          <a:noFill/>
        </p:spPr>
        <p:txBody>
          <a:bodyPr wrap="square">
            <a:spAutoFit/>
          </a:bodyPr>
          <a:lstStyle/>
          <a:p>
            <a:pPr>
              <a:spcBef>
                <a:spcPts val="600"/>
              </a:spcBef>
            </a:pPr>
            <a:r>
              <a:rPr lang="en-US" sz="2000" b="1" dirty="0"/>
              <a:t>Palibe mulungu wa Aigupto amene anakweza dzanja lake kuti athandize, ndiponso Farao sakanatha kuchita chilichonse kuti aletse chionongekocho.</a:t>
            </a:r>
            <a:endParaRPr lang="en" sz="2000" b="1" dirty="0"/>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1" y="3209167"/>
            <a:ext cx="6976634" cy="707886"/>
          </a:xfrm>
          <a:prstGeom prst="rect">
            <a:avLst/>
          </a:prstGeom>
          <a:noFill/>
        </p:spPr>
        <p:txBody>
          <a:bodyPr wrap="square">
            <a:spAutoFit/>
          </a:bodyPr>
          <a:lstStyle/>
          <a:p>
            <a:pPr>
              <a:spcBef>
                <a:spcPts val="600"/>
              </a:spcBef>
            </a:pPr>
            <a:r>
              <a:rPr lang="en-US" sz="2000" b="1" dirty="0"/>
              <a:t>Ziweruzo za Mulungu zidagwera mwamphamvu pa milungu ya Aigupto, imene Farao anali </a:t>
            </a:r>
            <a:r>
              <a:rPr lang="en-US" sz="2000" b="1" dirty="0" err="1"/>
              <a:t>woimirira</a:t>
            </a:r>
            <a:r>
              <a:rPr lang="en-US" sz="2000" b="1" dirty="0"/>
              <a:t> (</a:t>
            </a:r>
            <a:r>
              <a:rPr lang="en-US" sz="2000" b="1" dirty="0" err="1"/>
              <a:t>Eksodo</a:t>
            </a:r>
            <a:r>
              <a:rPr lang="en-US" sz="2000" b="1" dirty="0"/>
              <a:t> 12:12).</a:t>
            </a:r>
            <a:endParaRPr lang="en" sz="2000" b="1" dirty="0"/>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607858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Anayenera kudzipatula okha ndi ana awo kwa Aigupto, ndi kuwasonkhanitsira m’nyumba zawo; pakuti akapezeka Aisrayeli m’nyumba za Aigupto, adzagwa ndi dzanja la mngelo woononga, ndipo analamulidwa kusunga chikondwerero cha pasika monga lamulo;</a:t>
            </a:r>
          </a:p>
          <a:p>
            <a:pPr>
              <a:spcBef>
                <a:spcPts val="600"/>
              </a:spcBef>
            </a:pPr>
            <a:r>
              <a:rPr lang="en-US" sz="2400" b="1" dirty="0">
                <a:latin typeface="Constantia" panose="02030602050306030303" pitchFamily="18" charset="0"/>
              </a:rPr>
              <a:t>kuti pamene ana awo adzafunsa chimene utumiki woterowo umatanthauza, awafotokozere za kusungidwa kwawo kodabwitsa ku Igupto. Kuti pamene mngelo woonongayo anaturuka usiku kukapha woyamba kubadwa wa munthu, ndi woyamba kubadwa wa nyama, iye anapitirira nyumba zao, ndipo palibe mmodzi wa Ahebri anaphedwa amene anali ndi chizindikiro cha </a:t>
            </a:r>
            <a:r>
              <a:rPr lang="en-US" sz="2400" b="1" dirty="0" err="1">
                <a:latin typeface="Constantia" panose="02030602050306030303" pitchFamily="18" charset="0"/>
              </a:rPr>
              <a:t>mwazi</a:t>
            </a:r>
            <a:r>
              <a:rPr lang="en-US" sz="2400" b="1" dirty="0">
                <a:latin typeface="Constantia" panose="02030602050306030303" pitchFamily="18" charset="0"/>
              </a:rPr>
              <a:t> pa mafelemu a makomo awo. […] Iwo [Aigupto ena] anachonderera kuti aloledwe kupita ku nyumba za Aisrayeli pamodzi ndi mabanja awo, pausiku wowopsa umenewo pamene mngelo wa Mulungu anapha ana </a:t>
            </a:r>
            <a:r>
              <a:rPr lang="en-US" sz="2400" b="1" dirty="0" err="1">
                <a:latin typeface="Constantia" panose="02030602050306030303" pitchFamily="18" charset="0"/>
              </a:rPr>
              <a:t>oyamba</a:t>
            </a:r>
            <a:r>
              <a:rPr lang="en-US" sz="2400" b="1" dirty="0">
                <a:latin typeface="Constantia" panose="02030602050306030303" pitchFamily="18" charset="0"/>
              </a:rPr>
              <a:t> </a:t>
            </a:r>
            <a:r>
              <a:rPr lang="en-US" sz="2400" b="1" dirty="0" err="1">
                <a:latin typeface="Constantia" panose="02030602050306030303" pitchFamily="18" charset="0"/>
              </a:rPr>
              <a:t>kubadwa</a:t>
            </a:r>
            <a:r>
              <a:rPr lang="en-US" sz="2400" b="1" dirty="0">
                <a:latin typeface="Constantia" panose="02030602050306030303" pitchFamily="18" charset="0"/>
              </a:rPr>
              <a:t> </a:t>
            </a:r>
            <a:r>
              <a:rPr lang="en-US" sz="2400" b="1" dirty="0" err="1">
                <a:latin typeface="Constantia" panose="02030602050306030303" pitchFamily="18" charset="0"/>
              </a:rPr>
              <a:t>Aigupto</a:t>
            </a:r>
            <a:r>
              <a:rPr lang="en-US" sz="2400" b="1" dirty="0">
                <a:latin typeface="Constantia" panose="02030602050306030303" pitchFamily="18" charset="0"/>
              </a:rPr>
              <a:t>. Iwo ankakhulupirira kuti milungu yawo imene ankailambira inali yosadziwa, ndipo inalibe mphamvu zopulumutsa kapena kuwononga. Aisrayeli analandira Aaigupto okhulupirira m’nyumba zawo”.</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 p.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7633</TotalTime>
  <Words>1207</Words>
  <Application>Microsoft Office PowerPoint</Application>
  <PresentationFormat>Panorámica</PresentationFormat>
  <Paragraphs>60</Paragraphs>
  <Slides>9</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2025-07-05T15:06:32Z</dcterms:created>
  <dcterms:modified xsi:type="dcterms:W3CDTF">2025-08-02T04:42:52Z</dcterms:modified>
</cp:coreProperties>
</file>