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5"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n" sz="2000" b="1" dirty="0">
              <a:effectLst>
                <a:outerShdw blurRad="38100" dist="38100" dir="2700000" algn="tl">
                  <a:srgbClr val="000000">
                    <a:alpha val="43137"/>
                  </a:srgbClr>
                </a:outerShdw>
              </a:effectLst>
            </a:rPr>
            <a:t>Fakkeenya cidhaa (Mar. 2:19-20).</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en" sz="2000" b="1" dirty="0"/>
            <a:t>Namni akkamitti yeroo cidhaatti tsooma? Misirroon Yesuusi; keessummoonni immoo bartoota. Yeroo Yesuus du’ee du’aa ka’e, bartoonni tsoomuu isaan barbaachise. </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n" sz="1800" b="1" dirty="0">
              <a:effectLst>
                <a:outerShdw blurRad="38100" dist="38100" dir="2700000" algn="tl">
                  <a:srgbClr val="000000">
                    <a:alpha val="43137"/>
                  </a:srgbClr>
                </a:outerShdw>
              </a:effectLst>
            </a:rPr>
            <a:t>Fakkeenya isa haaraa fi isa moofaa (Mar. 2:21-22).</a:t>
          </a:r>
          <a:endParaRPr lang="es-ES" sz="18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en" sz="2000" b="1" dirty="0"/>
            <a:t>Barsiifni Yesuus inni jiraataan, barsiisa aadaa isa du’aa keessaa bakka hin qabu; akkasuma galagashoon isaas in hojjeta. </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LinFactNeighborX="-364" custLinFactNeighborY="1038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Namni akkamitti yeroo cidhaatti tsooma? Misirroon Yesuusi; keessummoonni immoo bartoota. Yeroo Yesuus du’ee du’aa ka’e, bartoonni tsoomuu isaan barbaachise. </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Fakkeenya cidhaa (Mar. 2:19-20).</a:t>
          </a:r>
          <a:endParaRPr lang="es-ES" sz="2000" kern="1200" dirty="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2849637"/>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Barsiifni Yesuus inni jiraataan, barsiisa aadaa isa du’aa keessaa bakka hin qabu; akkasuma galagashoon isaas in hojjeta. </a:t>
          </a:r>
          <a:endParaRPr lang="es-ES" sz="2000" kern="1200" dirty="0"/>
        </a:p>
      </dsp:txBody>
      <dsp:txXfrm>
        <a:off x="3563729" y="2849637"/>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Fakkeenya isa haaraa fi isa moofaa (Mar. 2:21-22).</a:t>
          </a:r>
          <a:endParaRPr lang="es-ES" sz="18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outerShdw>
                </a:effectLst>
              </a:rPr>
              <a:t>WAL-DHABDEE</a:t>
            </a:r>
            <a:endParaRPr lang="en"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093209" y="6455394"/>
            <a:ext cx="3365365" cy="338554"/>
          </a:xfrm>
          <a:prstGeom prst="rect">
            <a:avLst/>
          </a:prstGeom>
          <a:noFill/>
        </p:spPr>
        <p:txBody>
          <a:bodyPr wrap="square" rtlCol="0">
            <a:spAutoFit/>
          </a:bodyPr>
          <a:lstStyle/>
          <a:p>
            <a:r>
              <a:rPr lang="en-US" sz="1600" b="1" dirty="0" err="1">
                <a:solidFill>
                  <a:schemeClr val="accent5">
                    <a:lumMod val="20000"/>
                    <a:lumOff val="80000"/>
                  </a:schemeClr>
                </a:solidFill>
                <a:effectLst>
                  <a:outerShdw blurRad="38100" dist="38100" dir="2700000" algn="tl">
                    <a:srgbClr val="000000">
                      <a:alpha val="43137"/>
                    </a:srgbClr>
                  </a:outerShdw>
                </a:effectLst>
              </a:rPr>
              <a:t>Barnoota</a:t>
            </a:r>
            <a:r>
              <a:rPr lang="en-US" sz="1600" b="1" dirty="0">
                <a:solidFill>
                  <a:schemeClr val="accent5">
                    <a:lumMod val="20000"/>
                    <a:lumOff val="80000"/>
                  </a:schemeClr>
                </a:solidFill>
                <a:effectLst>
                  <a:outerShdw blurRad="38100" dist="38100" dir="2700000" algn="tl">
                    <a:srgbClr val="000000">
                      <a:alpha val="43137"/>
                    </a:srgbClr>
                  </a:outerShdw>
                </a:effectLst>
              </a:rPr>
              <a:t> 3ffaa</a:t>
            </a:r>
            <a:r>
              <a:rPr lang="en" sz="1600" b="1" dirty="0">
                <a:solidFill>
                  <a:schemeClr val="accent5">
                    <a:lumMod val="20000"/>
                    <a:lumOff val="80000"/>
                  </a:schemeClr>
                </a:solidFill>
                <a:effectLst>
                  <a:outerShdw blurRad="38100" dist="38100" dir="2700000" algn="tl">
                    <a:srgbClr val="000000">
                      <a:alpha val="43137"/>
                    </a:srgbClr>
                  </a:outerShdw>
                </a:effectLst>
              </a:rPr>
              <a:t> </a:t>
            </a:r>
            <a:r>
              <a:rPr lang="en-US" sz="1600" b="1" dirty="0" err="1">
                <a:solidFill>
                  <a:schemeClr val="accent5">
                    <a:lumMod val="20000"/>
                    <a:lumOff val="80000"/>
                  </a:schemeClr>
                </a:solidFill>
                <a:effectLst>
                  <a:outerShdw blurRad="38100" dist="38100" dir="2700000" algn="tl">
                    <a:srgbClr val="000000">
                      <a:alpha val="43137"/>
                    </a:srgbClr>
                  </a:outerShdw>
                </a:effectLst>
              </a:rPr>
              <a:t>Adoolessa</a:t>
            </a:r>
            <a:r>
              <a:rPr lang="en" sz="1600" b="1" dirty="0">
                <a:solidFill>
                  <a:schemeClr val="accent5">
                    <a:lumMod val="20000"/>
                    <a:lumOff val="80000"/>
                  </a:schemeClr>
                </a:solidFill>
                <a:effectLst>
                  <a:outerShdw blurRad="38100" dist="38100" dir="2700000" algn="tl">
                    <a:srgbClr val="000000">
                      <a:alpha val="43137"/>
                    </a:srgbClr>
                  </a:outerShdw>
                </a:effectLst>
              </a:rPr>
              <a:t> 20, 2024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YESUUS QALBII DABARSEE?</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Firoonni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isaas</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yommuu</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waan</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kana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dhagaʼanitti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isa</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qabuu</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dhaqan</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namoonni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Inni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qalbii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dabarseera</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jechaa</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turaniitii</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Maarqos</a:t>
            </a:r>
            <a:r>
              <a:rPr lang="en-U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3:21</a:t>
            </a:r>
            <a:endPar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698" y="1418664"/>
            <a:ext cx="8097654" cy="707886"/>
          </a:xfrm>
          <a:prstGeom prst="rect">
            <a:avLst/>
          </a:prstGeom>
          <a:noFill/>
        </p:spPr>
        <p:txBody>
          <a:bodyPr wrap="square" rtlCol="0">
            <a:spAutoFit/>
          </a:bodyPr>
          <a:lstStyle/>
          <a:p>
            <a:pPr>
              <a:spcBef>
                <a:spcPts val="600"/>
              </a:spcBef>
            </a:pPr>
            <a:r>
              <a:rPr lang="en" sz="2000" b="1" dirty="0"/>
              <a:t>Yesuus qalbee dabarse jedhanii maatiin Isaa akka yaadan maaltu godhe (Mar.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4210050"/>
            <a:ext cx="3824995" cy="2511861"/>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4069499"/>
            <a:ext cx="8097655" cy="707886"/>
          </a:xfrm>
          <a:prstGeom prst="rect">
            <a:avLst/>
          </a:prstGeom>
          <a:noFill/>
        </p:spPr>
        <p:txBody>
          <a:bodyPr wrap="square">
            <a:spAutoFit/>
          </a:bodyPr>
          <a:lstStyle/>
          <a:p>
            <a:pPr>
              <a:spcBef>
                <a:spcPts val="600"/>
              </a:spcBef>
            </a:pPr>
            <a:r>
              <a:rPr lang="en" sz="2000" b="1" dirty="0"/>
              <a:t>Gama Yesuusiin dhimma maatii Isaatii dhabuu akkamiiti kun! </a:t>
            </a:r>
            <a:br>
              <a:rPr lang="en" sz="2000" b="1" dirty="0"/>
            </a:br>
            <a:r>
              <a:rPr lang="en" sz="2000" b="1" dirty="0"/>
              <a:t>(Mar.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3083295"/>
            <a:ext cx="8097655" cy="1015663"/>
          </a:xfrm>
          <a:prstGeom prst="rect">
            <a:avLst/>
          </a:prstGeom>
          <a:noFill/>
        </p:spPr>
        <p:txBody>
          <a:bodyPr wrap="square">
            <a:spAutoFit/>
          </a:bodyPr>
          <a:lstStyle/>
          <a:p>
            <a:pPr>
              <a:spcBef>
                <a:spcPts val="600"/>
              </a:spcBef>
            </a:pPr>
            <a:r>
              <a:rPr lang="en" sz="2000" b="1" dirty="0"/>
              <a:t>Erga seenicha addaan kutee waan biraa dubbatee booda, Maarqos seenichatti deebi’a, maatii Yesuus warra Isa barbaadanii wajjin wal nu barsiisa: haadha Isaa fi obboloota Isaa (Mar.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8" y="2097091"/>
            <a:ext cx="8097655" cy="1015663"/>
          </a:xfrm>
          <a:prstGeom prst="rect">
            <a:avLst/>
          </a:prstGeom>
          <a:noFill/>
        </p:spPr>
        <p:txBody>
          <a:bodyPr wrap="square">
            <a:spAutoFit/>
          </a:bodyPr>
          <a:lstStyle/>
          <a:p>
            <a:pPr>
              <a:spcBef>
                <a:spcPts val="600"/>
              </a:spcBef>
            </a:pPr>
            <a:r>
              <a:rPr lang="en" sz="2000" b="1" dirty="0"/>
              <a:t>Hojiin itti baayyachuu, nyaata ga’aa dhabuu, haasaa walitti fufiinsaan beektota macaafaa fi Fariisotaa wajjin godhu irraa kan ka’e dhiphachuu...</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734129"/>
            <a:ext cx="8072946" cy="1015663"/>
          </a:xfrm>
          <a:prstGeom prst="rect">
            <a:avLst/>
          </a:prstGeom>
          <a:noFill/>
        </p:spPr>
        <p:txBody>
          <a:bodyPr wrap="square">
            <a:spAutoFit/>
          </a:bodyPr>
          <a:lstStyle/>
          <a:p>
            <a:pPr>
              <a:spcBef>
                <a:spcPts val="600"/>
              </a:spcBef>
            </a:pPr>
            <a:r>
              <a:rPr lang="en" sz="2000" b="1" dirty="0"/>
              <a:t>Hidhaa foonii caalaa maatii hafuuraa wajjin hidhaa Inni qabutu barbaachisaa ture: “</a:t>
            </a:r>
            <a:r>
              <a:rPr lang="en-US" sz="2000" b="1" dirty="0" err="1"/>
              <a:t>Namni</a:t>
            </a:r>
            <a:r>
              <a:rPr lang="en-US" sz="2000" b="1" dirty="0"/>
              <a:t> </a:t>
            </a:r>
            <a:r>
              <a:rPr lang="en-US" sz="2000" b="1" dirty="0" err="1"/>
              <a:t>fedhii</a:t>
            </a:r>
            <a:r>
              <a:rPr lang="en-US" sz="2000" b="1" dirty="0"/>
              <a:t> </a:t>
            </a:r>
            <a:r>
              <a:rPr lang="en-US" sz="2000" b="1" dirty="0" err="1"/>
              <a:t>Waaqaa</a:t>
            </a:r>
            <a:r>
              <a:rPr lang="en-US" sz="2000" b="1" dirty="0"/>
              <a:t> </a:t>
            </a:r>
            <a:r>
              <a:rPr lang="en-US" sz="2000" b="1" dirty="0" err="1"/>
              <a:t>raawwatu</a:t>
            </a:r>
            <a:r>
              <a:rPr lang="en-US" sz="2000" b="1" dirty="0"/>
              <a:t> </a:t>
            </a:r>
            <a:r>
              <a:rPr lang="en-US" sz="2000" b="1" dirty="0" err="1"/>
              <a:t>kam</a:t>
            </a:r>
            <a:r>
              <a:rPr lang="en-US" sz="2000" b="1" dirty="0"/>
              <a:t> </a:t>
            </a:r>
            <a:r>
              <a:rPr lang="en-US" sz="2000" b="1" dirty="0" err="1"/>
              <a:t>iyyuu</a:t>
            </a:r>
            <a:r>
              <a:rPr lang="en-US" sz="2000" b="1" dirty="0"/>
              <a:t> </a:t>
            </a:r>
            <a:r>
              <a:rPr lang="en-US" sz="2000" b="1" dirty="0" err="1"/>
              <a:t>obboleessa</a:t>
            </a:r>
            <a:r>
              <a:rPr lang="en-US" sz="2000" b="1" dirty="0"/>
              <a:t> </a:t>
            </a:r>
            <a:r>
              <a:rPr lang="en-US" sz="2000" b="1" dirty="0" err="1"/>
              <a:t>koo</a:t>
            </a:r>
            <a:r>
              <a:rPr lang="en-US" sz="2000" b="1" dirty="0"/>
              <a:t> </a:t>
            </a:r>
            <a:r>
              <a:rPr lang="en-US" sz="2000" b="1" dirty="0" err="1"/>
              <a:t>ti</a:t>
            </a:r>
            <a:r>
              <a:rPr lang="en-US" sz="2000" b="1" dirty="0"/>
              <a:t>; </a:t>
            </a:r>
            <a:r>
              <a:rPr lang="en-US" sz="2000" b="1" dirty="0" err="1"/>
              <a:t>obboleettii</a:t>
            </a:r>
            <a:r>
              <a:rPr lang="en-US" sz="2000" b="1" dirty="0"/>
              <a:t> </a:t>
            </a:r>
            <a:r>
              <a:rPr lang="en-US" sz="2000" b="1" dirty="0" err="1"/>
              <a:t>koo</a:t>
            </a:r>
            <a:r>
              <a:rPr lang="en-US" sz="2000" b="1" dirty="0"/>
              <a:t> </a:t>
            </a:r>
            <a:r>
              <a:rPr lang="en-US" sz="2000" b="1" dirty="0" err="1"/>
              <a:t>ti</a:t>
            </a:r>
            <a:r>
              <a:rPr lang="en-US" sz="2000" b="1" dirty="0"/>
              <a:t>; </a:t>
            </a:r>
            <a:r>
              <a:rPr lang="en-US" sz="2000" b="1" dirty="0" err="1"/>
              <a:t>haadha</a:t>
            </a:r>
            <a:r>
              <a:rPr lang="en-US" sz="2000" b="1" dirty="0"/>
              <a:t> </a:t>
            </a:r>
            <a:r>
              <a:rPr lang="en-US" sz="2000" b="1" dirty="0" err="1"/>
              <a:t>kootis</a:t>
            </a:r>
            <a:r>
              <a:rPr lang="en-US" sz="2000" b="1" dirty="0"/>
              <a:t>. </a:t>
            </a:r>
            <a:r>
              <a:rPr lang="en-US" sz="2000" b="1" dirty="0" err="1"/>
              <a:t>Maarqos</a:t>
            </a:r>
            <a:r>
              <a:rPr lang="en-US" sz="2000" b="1" dirty="0"/>
              <a:t> 3:35</a:t>
            </a:r>
            <a:r>
              <a:rPr lang="en" sz="2000" b="1" dirty="0"/>
              <a:t>” </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747926"/>
            <a:ext cx="8072945" cy="1015663"/>
          </a:xfrm>
          <a:prstGeom prst="rect">
            <a:avLst/>
          </a:prstGeom>
          <a:noFill/>
        </p:spPr>
        <p:txBody>
          <a:bodyPr wrap="square">
            <a:spAutoFit/>
          </a:bodyPr>
          <a:lstStyle/>
          <a:p>
            <a:pPr>
              <a:spcBef>
                <a:spcPts val="600"/>
              </a:spcBef>
            </a:pPr>
            <a:r>
              <a:rPr lang="en" sz="2000" b="1" dirty="0"/>
              <a:t>Dhihaannaan nama gowwomsa. Haati Isaa fi obbolaan Isaa dogoggoraniiru. Yeroo sanatti ergama Isaa dhiisee, isaaniif eeggachuun manca’iinsa dha. </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“Hafuurri ari’annaa warra Waaqayyoo wajjin hidhata hin qabnee fi jabina sonaa hin qabne irratti hin hojjetu. </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W</a:t>
            </a: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arra amanamoota irratti kaa’a, warra biyya lafaa wajjin walii galtee hin qabnee fi yaada biyya lafaatiin olii fi gadi hin oofame, oolmaa isaatiin, ykn morkii isaatiin hin sochoone.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Amantiin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qullaa’ummaa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bira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goru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of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tuulmaa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ofittummaa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sassataa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fi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faashinii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cubbuu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hordofuu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ifatu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biyya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lafaatii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fi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Kiristiyaanota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irra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keesseedhaan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hin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jaallatamu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Yeroo</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tuffatamtanii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fi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ari’atamtan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michuu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dinqisiisaa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qabdu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sababni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isaa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Yesuus</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kanaa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fi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kan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kana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caalu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hundumaa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baateera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Yoo</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amantiidhaan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Waaqayyoon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eegdu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ta’e</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waantotni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kun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isiniif</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hamilee</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dha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Lubbuu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goota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ta’e</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dha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kan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dhugaaf</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qofaa</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dhaabatu</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warri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gonfoo</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hin</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banne</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fudhatanis</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isaani</a:t>
            </a:r>
            <a:r>
              <a:rPr lang="en-U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9214056" y="6438900"/>
            <a:ext cx="2939844" cy="307777"/>
          </a:xfrm>
          <a:prstGeom prst="rect">
            <a:avLst/>
          </a:prstGeom>
          <a:noFill/>
        </p:spPr>
        <p:txBody>
          <a:bodyPr wrap="none" rtlCol="0">
            <a:spAutoFit/>
          </a:bodyPr>
          <a:lstStyle/>
          <a:p>
            <a:pPr algn="r"/>
            <a:r>
              <a:rPr lang="en" sz="1400" b="1" dirty="0"/>
              <a:t>EGW (The Medical Ministry, pg. 282)</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es-ES" sz="3200" b="1" dirty="0" err="1">
                <a:ln/>
                <a:solidFill>
                  <a:srgbClr val="DB3817"/>
                </a:solidFill>
                <a:latin typeface="Comic Sans MS" panose="030F0702030302020204" pitchFamily="66" charset="0"/>
              </a:rPr>
              <a:t>Yesuusis</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akkana</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jedheen</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Sanbatatu</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namaaf</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uumame</a:t>
            </a:r>
            <a:r>
              <a:rPr lang="es-ES" sz="3200" b="1" dirty="0">
                <a:ln/>
                <a:solidFill>
                  <a:srgbClr val="DB3817"/>
                </a:solidFill>
                <a:latin typeface="Comic Sans MS" panose="030F0702030302020204" pitchFamily="66" charset="0"/>
              </a:rPr>
              <a:t> malee </a:t>
            </a:r>
            <a:r>
              <a:rPr lang="es-ES" sz="3200" b="1" dirty="0" err="1">
                <a:ln/>
                <a:solidFill>
                  <a:srgbClr val="DB3817"/>
                </a:solidFill>
                <a:latin typeface="Comic Sans MS" panose="030F0702030302020204" pitchFamily="66" charset="0"/>
              </a:rPr>
              <a:t>namni</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Sanbataaf</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hin</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uumamne</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Kanaafuu</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Ilmi</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Namaa</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Sanbataaf</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illee</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Gooftaa</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dha</a:t>
            </a:r>
            <a:r>
              <a:rPr lang="es-ES" sz="3200" b="1" dirty="0">
                <a:ln/>
                <a:solidFill>
                  <a:srgbClr val="DB3817"/>
                </a:solidFill>
                <a:latin typeface="Comic Sans MS" panose="030F0702030302020204" pitchFamily="66" charset="0"/>
              </a:rPr>
              <a:t>.” </a:t>
            </a:r>
            <a:r>
              <a:rPr lang="es-ES" sz="3200" b="1" dirty="0" err="1">
                <a:ln/>
                <a:solidFill>
                  <a:srgbClr val="DB3817"/>
                </a:solidFill>
                <a:latin typeface="Comic Sans MS" panose="030F0702030302020204" pitchFamily="66" charset="0"/>
              </a:rPr>
              <a:t>Maarqos</a:t>
            </a:r>
            <a:r>
              <a:rPr lang="es-ES" sz="3200" b="1" dirty="0">
                <a:ln/>
                <a:solidFill>
                  <a:srgbClr val="DB3817"/>
                </a:solidFill>
                <a:latin typeface="Comic Sans MS" panose="030F0702030302020204" pitchFamily="66" charset="0"/>
              </a:rPr>
              <a:t> 2:27-28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554545"/>
          </a:xfrm>
          <a:prstGeom prst="rect">
            <a:avLst/>
          </a:prstGeom>
          <a:noFill/>
        </p:spPr>
        <p:txBody>
          <a:bodyPr wrap="square" rtlCol="0">
            <a:spAutoFit/>
          </a:bodyPr>
          <a:lstStyle/>
          <a:p>
            <a:pPr>
              <a:spcBef>
                <a:spcPts val="1200"/>
              </a:spcBef>
            </a:pPr>
            <a:r>
              <a:rPr lang="en" sz="2000" b="1" dirty="0"/>
              <a:t>Wal-dhabdee dhiifama gochuu irratti. Mar. 2:1-12.</a:t>
            </a:r>
          </a:p>
          <a:p>
            <a:pPr>
              <a:spcBef>
                <a:spcPts val="1200"/>
              </a:spcBef>
            </a:pPr>
            <a:r>
              <a:rPr lang="en" sz="2000" b="1" dirty="0"/>
              <a:t>Wal-dhabdee nyaata irratti. Mar. 2:13-22.</a:t>
            </a:r>
          </a:p>
          <a:p>
            <a:pPr>
              <a:spcBef>
                <a:spcPts val="1200"/>
              </a:spcBef>
            </a:pPr>
            <a:r>
              <a:rPr lang="en" sz="2000" b="1" dirty="0"/>
              <a:t>Wal-dhabdee Sanbata irratti. Mar. 2:23-3:6.</a:t>
            </a:r>
          </a:p>
          <a:p>
            <a:pPr>
              <a:spcBef>
                <a:spcPts val="1200"/>
              </a:spcBef>
            </a:pPr>
            <a:r>
              <a:rPr lang="en" sz="2000" b="1" dirty="0"/>
              <a:t>Yesuusiin ilaalchisee wal-dhabdee gaaffii:</a:t>
            </a:r>
          </a:p>
          <a:p>
            <a:pPr lvl="1">
              <a:spcBef>
                <a:spcPts val="600"/>
              </a:spcBef>
            </a:pPr>
            <a:r>
              <a:rPr lang="en" sz="2000" b="1" dirty="0"/>
              <a:t>Humna maaliitiin dinqii hojjeta? Mar. 3:22-30.</a:t>
            </a:r>
          </a:p>
          <a:p>
            <a:pPr lvl="1">
              <a:spcBef>
                <a:spcPts val="600"/>
              </a:spcBef>
            </a:pPr>
            <a:r>
              <a:rPr lang="en" sz="2000" b="1" dirty="0"/>
              <a:t>Yesuus maraatuu dhaa? Mar.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154871"/>
            <a:ext cx="7248522" cy="1015663"/>
          </a:xfrm>
          <a:prstGeom prst="rect">
            <a:avLst/>
          </a:prstGeom>
          <a:noFill/>
        </p:spPr>
        <p:txBody>
          <a:bodyPr wrap="square" rtlCol="0">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Amalli Yesuus, akkaataan lallabbii Isaatii, fayyisuu Isaallee dabalatee, aadaa geggeessitoota amantii wajjin walitti Isa buuse. </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985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968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056047"/>
            <a:ext cx="7248524" cy="707886"/>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Shakkii tokko malee, jireenyi Yesuus wal-dhabdeedhaan guutuu ture. </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294173"/>
            <a:ext cx="7248524" cy="707886"/>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Firoonni Isaallee, baayyina hojii irraa kan ka’e Yesuus qalbii dabarseera gara jechuutti dhufan. </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224522"/>
            <a:ext cx="7248523" cy="1015663"/>
          </a:xfrm>
          <a:prstGeom prst="rect">
            <a:avLst/>
          </a:prstGeom>
          <a:noFill/>
        </p:spPr>
        <p:txBody>
          <a:bodyPr wrap="square">
            <a:spAutoFit/>
          </a:bodyPr>
          <a:lstStyle/>
          <a:p>
            <a:pPr>
              <a:spcBef>
                <a:spcPts val="1200"/>
              </a:spcBef>
            </a:pPr>
            <a:r>
              <a:rPr lang="en" sz="2000" b="1" dirty="0">
                <a:solidFill>
                  <a:schemeClr val="bg1"/>
                </a:solidFill>
                <a:effectLst>
                  <a:outerShdw blurRad="38100" dist="38100" dir="2700000" algn="tl">
                    <a:srgbClr val="000000">
                      <a:alpha val="43137"/>
                    </a:srgbClr>
                  </a:outerShdw>
                </a:effectLst>
              </a:rPr>
              <a:t>Akka arrabsaatti Isa fudhatan; albaadhessaa fi michuu cubbamootaa; Sanbata kan cabsuu… Isa lakkaa’an. Bi’elzebuliif hojjeta jedhaniiyyuu Isa himatan. </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123825"/>
            <a:ext cx="12192000" cy="769441"/>
          </a:xfrm>
          <a:prstGeom prst="rect">
            <a:avLst/>
          </a:prstGeom>
          <a:noFill/>
        </p:spPr>
        <p:txBody>
          <a:bodyPr wrap="square">
            <a:spAutoFit/>
          </a:bodyPr>
          <a:lstStyle/>
          <a:p>
            <a:pPr algn="ctr"/>
            <a:r>
              <a:rPr lang="en"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WAL-DHABDEE DHIIFAMA GOCHUU IRRATTI</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480000"/>
            <a:ext cx="12192000" cy="584775"/>
          </a:xfrm>
          <a:prstGeom prst="rect">
            <a:avLst/>
          </a:prstGeom>
          <a:noFill/>
        </p:spPr>
        <p:txBody>
          <a:bodyPr wrap="square">
            <a:spAutoFit/>
          </a:bodyPr>
          <a:lstStyle/>
          <a:p>
            <a:pPr algn="ct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Yesuusis</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yommuu</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amantii</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isaanii</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argetti</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namicha</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dhagni</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irratti</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duʼe</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sanaan</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Gurbaa</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cubbuun</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kee</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siif</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dhiifameera</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jedhe</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1"/>
                </a:solidFill>
                <a:effectLst>
                  <a:outerShdw blurRad="38100" dist="38100" dir="2700000" algn="tl">
                    <a:srgbClr val="000000">
                      <a:alpha val="43137"/>
                    </a:srgbClr>
                  </a:outerShdw>
                </a:effectLst>
                <a:latin typeface="Comic Sans MS" panose="030F0702030302020204" pitchFamily="66" charset="0"/>
              </a:rPr>
              <a:t>Maarqos</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 2:5</a:t>
            </a:r>
            <a:endParaRPr lang="en" sz="12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E6EF45-912D-4C7B-AC82-5A12873E7F69}"/>
              </a:ext>
            </a:extLst>
          </p:cNvPr>
          <p:cNvSpPr txBox="1"/>
          <p:nvPr/>
        </p:nvSpPr>
        <p:spPr>
          <a:xfrm>
            <a:off x="0" y="973157"/>
            <a:ext cx="8534400" cy="1938992"/>
          </a:xfrm>
          <a:prstGeom prst="rect">
            <a:avLst/>
          </a:prstGeom>
          <a:noFill/>
        </p:spPr>
        <p:txBody>
          <a:bodyPr wrap="square" rtlCol="0">
            <a:spAutoFit/>
          </a:bodyPr>
          <a:lstStyle/>
          <a:p>
            <a:pPr>
              <a:spcBef>
                <a:spcPts val="600"/>
              </a:spcBef>
            </a:pPr>
            <a:r>
              <a:rPr lang="en" sz="2000" b="1" dirty="0"/>
              <a:t>Yeroo Yesuus, Kifirnaahom mana Pheexiroositti deebi’etti, namoonni danuun Isa dhaggeeffachuuf dhufan (Mar. 2:1-2). Hiriyoonni afur michuu isaanii laamsha’e tokko haa fayyisuuf Yesuusitti fidan, garuu karaa itti ba’an dhaban. Yesuusitti geessuuf murtoo waan godhaniif, bantii manaa uranii gadi buusuuf murteessan. Haasaan Yesuus addaan cite, namni hundinuu in callise, waan Yesuus godhu eeguutti kaa’an (Mar.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4398" y="1133229"/>
            <a:ext cx="3529130"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 y="5235862"/>
            <a:ext cx="8534399" cy="1631216"/>
          </a:xfrm>
          <a:prstGeom prst="rect">
            <a:avLst/>
          </a:prstGeom>
          <a:noFill/>
        </p:spPr>
        <p:txBody>
          <a:bodyPr wrap="square">
            <a:spAutoFit/>
          </a:bodyPr>
          <a:lstStyle/>
          <a:p>
            <a:pPr>
              <a:spcBef>
                <a:spcPts val="600"/>
              </a:spcBef>
            </a:pPr>
            <a:r>
              <a:rPr lang="en" sz="2000" b="1" dirty="0"/>
              <a:t>Namoonni Waaqayyoon galateeffatan, Yesuusiif humna cubbuu dhiisuu waan Inni kenneefiif (Mar. 2:12; Mat. 9:8). Namichi laamsha’aan fayyee deeme, saaduqoonni garuu jaamummaadhaan hafan, Yesuus yaada isaanii dubbisuu akka danda’u, cubbumaataaf akka dhiisuu fi fayyina akka kennu hin argin hafan. </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 y="4320587"/>
            <a:ext cx="8534398" cy="1015663"/>
          </a:xfrm>
          <a:prstGeom prst="rect">
            <a:avLst/>
          </a:prstGeom>
          <a:noFill/>
        </p:spPr>
        <p:txBody>
          <a:bodyPr wrap="square">
            <a:spAutoFit/>
          </a:bodyPr>
          <a:lstStyle/>
          <a:p>
            <a:pPr>
              <a:spcBef>
                <a:spcPts val="600"/>
              </a:spcBef>
            </a:pPr>
            <a:r>
              <a:rPr lang="en" sz="2000" b="1" dirty="0"/>
              <a:t>Saaduqotaaf kun arrabsoodha (eeyyee utuu Yesuus Waaqa miti ta’ee dhugaa dha). Humna dhiifama gochuu akka qabu agarsiisuuf, Yesuus namicha laamsha’aa sana fayyise (Mar.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0" y="2804427"/>
            <a:ext cx="8499646" cy="1631216"/>
          </a:xfrm>
          <a:prstGeom prst="rect">
            <a:avLst/>
          </a:prstGeom>
          <a:noFill/>
        </p:spPr>
        <p:txBody>
          <a:bodyPr wrap="square">
            <a:spAutoFit/>
          </a:bodyPr>
          <a:lstStyle/>
          <a:p>
            <a:pPr>
              <a:spcBef>
                <a:spcPts val="600"/>
              </a:spcBef>
            </a:pPr>
            <a:r>
              <a:rPr lang="en" sz="2000" b="1" dirty="0"/>
              <a:t>“Cubbuunkee siif dhiifameera” (Mar. 2:5). Namichi laamsha’aan sun “ani deemuun barbaada” jechuu in danda’a ture. Garuu hin jenne. Yesuus hundee dhukkuba isaatiittii Isa fayyise. Inni dhimma deebi’ee adeemuu namichaa hin godhanne, garuu waa’ee dhiifama lubbuu namichaaf nagaa kennu irratti xiyyeeffate. </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WAL-DHABDEE NYAATA IRRATTI</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Innis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utuu</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achiin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darbaa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jiruu</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Lewwii</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ilma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Alfewoos</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utuu</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inni</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iddoo</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itti</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qaraxa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walitti</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qaban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taaʼuu</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argee</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duukaa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buʼi</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jedheen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Lewwiinis</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kaʼee</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isa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duukaa</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buʼe</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Maarqos</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4" cy="1200329"/>
          </a:xfrm>
          <a:prstGeom prst="rect">
            <a:avLst/>
          </a:prstGeom>
          <a:noFill/>
        </p:spPr>
        <p:txBody>
          <a:bodyPr wrap="square" rtlCol="0">
            <a:spAutoFit/>
          </a:bodyPr>
          <a:lstStyle/>
          <a:p>
            <a:pPr>
              <a:spcBef>
                <a:spcPts val="600"/>
              </a:spcBef>
            </a:pPr>
            <a:r>
              <a:rPr lang="en" b="1" dirty="0"/>
              <a:t>Wal-dhabdeen  waamamuu Leewwii wajjin wal-qabatee ka’e tilmaamuun nama hin dhibu (Mar. 2:13-14). Amanaa Yihudii tokkoof, namni hin amanne nama orma caalaa gadheedha. Inni Yihudii hin amanamne, diinota isaatti gurgurame dha. Isaa wajjin nyaachuus harkaan qabuus hin danda’an.</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477942" y="5380672"/>
            <a:ext cx="5790866" cy="1477328"/>
          </a:xfrm>
          <a:prstGeom prst="rect">
            <a:avLst/>
          </a:prstGeom>
          <a:noFill/>
        </p:spPr>
        <p:txBody>
          <a:bodyPr wrap="square">
            <a:spAutoFit/>
          </a:bodyPr>
          <a:lstStyle/>
          <a:p>
            <a:pPr>
              <a:spcBef>
                <a:spcPts val="600"/>
              </a:spcBef>
            </a:pPr>
            <a:r>
              <a:rPr lang="en" b="1" dirty="0"/>
              <a:t>Yesuus ogummaadhaan isaan ifate: iddoon kanarra caalu ani cubbamoota itti fayyisuu danda’u eessa? </a:t>
            </a:r>
            <a:r>
              <a:rPr lang="en-US" b="1" dirty="0"/>
              <a:t>J</a:t>
            </a:r>
            <a:r>
              <a:rPr lang="en" b="1" dirty="0"/>
              <a:t>edhe (Mar. 2:17). Dabalataan, yaada isaanii akka of qoraniif booree jala buuse. Jaallachuu baruutu irra jira (Mat. 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762376" y="2501741"/>
            <a:ext cx="4641225" cy="2862322"/>
          </a:xfrm>
          <a:prstGeom prst="rect">
            <a:avLst/>
          </a:prstGeom>
          <a:noFill/>
        </p:spPr>
        <p:txBody>
          <a:bodyPr wrap="square">
            <a:spAutoFit/>
          </a:bodyPr>
          <a:lstStyle/>
          <a:p>
            <a:pPr>
              <a:spcBef>
                <a:spcPts val="600"/>
              </a:spcBef>
            </a:pPr>
            <a:r>
              <a:rPr lang="en" b="1" dirty="0"/>
              <a:t>Garuu waantonni hammaataa adeeman. Yesuus qaraxxootaa wajjin qofa hin nyaanne, warra isa fakkaataniin marfamee ture (Mar. 2:15). Warri Isa hammeessan carraa sana of hin dabarsine: “</a:t>
            </a:r>
            <a:r>
              <a:rPr lang="en-US" b="1" dirty="0" err="1"/>
              <a:t>Barsiistonni</a:t>
            </a:r>
            <a:r>
              <a:rPr lang="en-US" b="1" dirty="0"/>
              <a:t> </a:t>
            </a:r>
            <a:r>
              <a:rPr lang="en-US" b="1" dirty="0" err="1"/>
              <a:t>seeraa</a:t>
            </a:r>
            <a:r>
              <a:rPr lang="en-US" b="1" dirty="0"/>
              <a:t> </a:t>
            </a:r>
            <a:r>
              <a:rPr lang="en-US" b="1" dirty="0" err="1"/>
              <a:t>warri</a:t>
            </a:r>
            <a:r>
              <a:rPr lang="en-US" b="1" dirty="0"/>
              <a:t> </a:t>
            </a:r>
            <a:r>
              <a:rPr lang="en-US" b="1" dirty="0" err="1"/>
              <a:t>Fariisota</a:t>
            </a:r>
            <a:r>
              <a:rPr lang="en-US" b="1" dirty="0"/>
              <a:t> </a:t>
            </a:r>
            <a:r>
              <a:rPr lang="en-US" b="1" dirty="0" err="1"/>
              <a:t>turan</a:t>
            </a:r>
            <a:r>
              <a:rPr lang="en-US" b="1" dirty="0"/>
              <a:t> </a:t>
            </a:r>
            <a:r>
              <a:rPr lang="en-US" b="1" dirty="0" err="1"/>
              <a:t>yommuu</a:t>
            </a:r>
            <a:r>
              <a:rPr lang="en-US" b="1" dirty="0"/>
              <a:t> </a:t>
            </a:r>
            <a:r>
              <a:rPr lang="en-US" b="1" dirty="0" err="1"/>
              <a:t>isaa</a:t>
            </a:r>
            <a:r>
              <a:rPr lang="en-US" b="1" dirty="0"/>
              <a:t> </a:t>
            </a:r>
            <a:r>
              <a:rPr lang="en-US" b="1" dirty="0" err="1"/>
              <a:t>cubbamootaa</a:t>
            </a:r>
            <a:r>
              <a:rPr lang="en-US" b="1" dirty="0"/>
              <a:t> fi </a:t>
            </a:r>
            <a:r>
              <a:rPr lang="en-US" b="1" dirty="0" err="1"/>
              <a:t>qaraxxoota</a:t>
            </a:r>
            <a:r>
              <a:rPr lang="en-US" b="1" dirty="0"/>
              <a:t> </a:t>
            </a:r>
            <a:r>
              <a:rPr lang="en-US" b="1" dirty="0" err="1"/>
              <a:t>wajjin</a:t>
            </a:r>
            <a:r>
              <a:rPr lang="en-US" b="1" dirty="0"/>
              <a:t> </a:t>
            </a:r>
            <a:r>
              <a:rPr lang="en-US" b="1" dirty="0" err="1"/>
              <a:t>nyaatu</a:t>
            </a:r>
            <a:r>
              <a:rPr lang="en-US" b="1" dirty="0"/>
              <a:t> </a:t>
            </a:r>
            <a:r>
              <a:rPr lang="en-US" b="1" dirty="0" err="1"/>
              <a:t>arganitti</a:t>
            </a:r>
            <a:r>
              <a:rPr lang="en-US" b="1" dirty="0"/>
              <a:t>, “</a:t>
            </a:r>
            <a:r>
              <a:rPr lang="en-US" b="1" dirty="0" err="1"/>
              <a:t>Inni</a:t>
            </a:r>
            <a:r>
              <a:rPr lang="en-US" b="1" dirty="0"/>
              <a:t> </a:t>
            </a:r>
            <a:r>
              <a:rPr lang="en-US" b="1" dirty="0" err="1"/>
              <a:t>maaliif</a:t>
            </a:r>
            <a:r>
              <a:rPr lang="en-US" b="1" dirty="0"/>
              <a:t> </a:t>
            </a:r>
            <a:r>
              <a:rPr lang="en-US" b="1" dirty="0" err="1"/>
              <a:t>qaraxxootaa</a:t>
            </a:r>
            <a:r>
              <a:rPr lang="en-US" b="1" dirty="0"/>
              <a:t> fi </a:t>
            </a:r>
            <a:r>
              <a:rPr lang="en-US" b="1" dirty="0" err="1"/>
              <a:t>cubbamoota</a:t>
            </a:r>
            <a:r>
              <a:rPr lang="en-US" b="1" dirty="0"/>
              <a:t> </a:t>
            </a:r>
            <a:r>
              <a:rPr lang="en-US" b="1" dirty="0" err="1"/>
              <a:t>wajjin</a:t>
            </a:r>
            <a:r>
              <a:rPr lang="en-US" b="1" dirty="0"/>
              <a:t> </a:t>
            </a:r>
            <a:r>
              <a:rPr lang="en-US" b="1" dirty="0" err="1"/>
              <a:t>nyaata</a:t>
            </a:r>
            <a:r>
              <a:rPr lang="en-US" b="1" dirty="0"/>
              <a:t>?” </a:t>
            </a:r>
            <a:r>
              <a:rPr lang="en-US" b="1" dirty="0" err="1"/>
              <a:t>jedhanii</a:t>
            </a:r>
            <a:r>
              <a:rPr lang="en-US" b="1" dirty="0"/>
              <a:t> </a:t>
            </a:r>
            <a:r>
              <a:rPr lang="en-US" b="1" dirty="0" err="1"/>
              <a:t>barattoota</a:t>
            </a:r>
            <a:r>
              <a:rPr lang="en-US" b="1" dirty="0"/>
              <a:t> </a:t>
            </a:r>
            <a:r>
              <a:rPr lang="en-US" b="1" dirty="0" err="1"/>
              <a:t>isaa</a:t>
            </a:r>
            <a:r>
              <a:rPr lang="en-US" b="1" dirty="0"/>
              <a:t> </a:t>
            </a:r>
            <a:r>
              <a:rPr lang="en-US" b="1" dirty="0" err="1"/>
              <a:t>gaafatan</a:t>
            </a:r>
            <a:r>
              <a:rPr lang="en-US" b="1" dirty="0"/>
              <a:t>. (</a:t>
            </a:r>
            <a:r>
              <a:rPr lang="en-US" b="1" dirty="0" err="1"/>
              <a:t>Maarqos</a:t>
            </a:r>
            <a:r>
              <a:rPr lang="en-US" b="1" dirty="0"/>
              <a:t> 2:16)</a:t>
            </a:r>
            <a:endParaRPr lang="en" b="1" dirty="0"/>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n-US" dirty="0" err="1">
                <a:effectLst>
                  <a:glow rad="88900">
                    <a:srgbClr val="B83608"/>
                  </a:glow>
                  <a:outerShdw blurRad="38100" dist="38100" dir="2700000" algn="tl">
                    <a:srgbClr val="000000">
                      <a:alpha val="43137"/>
                    </a:srgbClr>
                  </a:outerShdw>
                </a:effectLst>
              </a:rPr>
              <a:t>Yesuus</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immoo</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akkana</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jedhee</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deebise</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Keessummoonni</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misirrichaa</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akkamiin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utuu</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inni</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isaan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wajjin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jiruu</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soomuu</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dandaʼu</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Isaan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hamma</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isa</a:t>
            </a:r>
            <a:r>
              <a:rPr lang="en-US" dirty="0">
                <a:effectLst>
                  <a:glow rad="88900">
                    <a:srgbClr val="B83608"/>
                  </a:glow>
                  <a:outerShdw blurRad="38100" dist="38100" dir="2700000" algn="tl">
                    <a:srgbClr val="000000">
                      <a:alpha val="43137"/>
                    </a:srgbClr>
                  </a:outerShdw>
                </a:effectLst>
              </a:rPr>
              <a:t> of </a:t>
            </a:r>
            <a:r>
              <a:rPr lang="en-US" dirty="0" err="1">
                <a:effectLst>
                  <a:glow rad="88900">
                    <a:srgbClr val="B83608"/>
                  </a:glow>
                  <a:outerShdw blurRad="38100" dist="38100" dir="2700000" algn="tl">
                    <a:srgbClr val="000000">
                      <a:alpha val="43137"/>
                    </a:srgbClr>
                  </a:outerShdw>
                </a:effectLst>
              </a:rPr>
              <a:t>biraa</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qabanitti</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soomuu</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hin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dandaʼan</a:t>
            </a:r>
            <a:r>
              <a:rPr lang="en-US" dirty="0">
                <a:effectLst>
                  <a:glow rad="88900">
                    <a:srgbClr val="B83608"/>
                  </a:glow>
                  <a:outerShdw blurRad="38100" dist="38100" dir="2700000" algn="tl">
                    <a:srgbClr val="000000">
                      <a:alpha val="43137"/>
                    </a:srgbClr>
                  </a:outerShdw>
                </a:effectLst>
              </a:rPr>
              <a:t>.” </a:t>
            </a:r>
            <a:r>
              <a:rPr lang="en-US" dirty="0" err="1">
                <a:effectLst>
                  <a:glow rad="88900">
                    <a:srgbClr val="B83608"/>
                  </a:glow>
                  <a:outerShdw blurRad="38100" dist="38100" dir="2700000" algn="tl">
                    <a:srgbClr val="000000">
                      <a:alpha val="43137"/>
                    </a:srgbClr>
                  </a:outerShdw>
                </a:effectLst>
              </a:rPr>
              <a:t>Maarqos</a:t>
            </a:r>
            <a:r>
              <a:rPr lang="en-US" dirty="0">
                <a:effectLst>
                  <a:glow rad="88900">
                    <a:srgbClr val="B83608"/>
                  </a:glow>
                  <a:outerShdw blurRad="38100" dist="38100" dir="2700000" algn="tl">
                    <a:srgbClr val="000000">
                      <a:alpha val="43137"/>
                    </a:srgbClr>
                  </a:outerShdw>
                </a:effectLst>
              </a:rPr>
              <a:t> 2:19</a:t>
            </a:r>
            <a:endParaRPr lang="en" dirty="0">
              <a:effectLst>
                <a:glow rad="88900">
                  <a:srgbClr val="B83608"/>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938992"/>
          </a:xfrm>
          <a:prstGeom prst="rect">
            <a:avLst/>
          </a:prstGeom>
          <a:noFill/>
        </p:spPr>
        <p:txBody>
          <a:bodyPr wrap="square" rtlCol="0">
            <a:spAutoFit/>
          </a:bodyPr>
          <a:lstStyle/>
          <a:p>
            <a:pPr>
              <a:spcBef>
                <a:spcPts val="600"/>
              </a:spcBef>
            </a:pPr>
            <a:r>
              <a:rPr lang="en" sz="2000" b="1" dirty="0"/>
              <a:t>Fariisonni warri jaalala irraa fagoo ta’an, bartoonni Yohaannis ceephoo isaaniitti akka makatan gaafatan: </a:t>
            </a:r>
            <a:r>
              <a:rPr lang="en-US" sz="2000" b="1" dirty="0"/>
              <a:t>“</a:t>
            </a:r>
            <a:r>
              <a:rPr lang="en-US" sz="2000" b="1" dirty="0" err="1"/>
              <a:t>Barattoonni</a:t>
            </a:r>
            <a:r>
              <a:rPr lang="en-US" sz="2000" b="1" dirty="0"/>
              <a:t> </a:t>
            </a:r>
            <a:r>
              <a:rPr lang="en-US" sz="2000" b="1" dirty="0" err="1"/>
              <a:t>Yohannisii</a:t>
            </a:r>
            <a:r>
              <a:rPr lang="en-US" sz="2000" b="1" dirty="0"/>
              <a:t> fi </a:t>
            </a:r>
            <a:r>
              <a:rPr lang="en-US" sz="2000" b="1" dirty="0" err="1"/>
              <a:t>barattoonni</a:t>
            </a:r>
            <a:r>
              <a:rPr lang="en-US" sz="2000" b="1" dirty="0"/>
              <a:t> </a:t>
            </a:r>
            <a:r>
              <a:rPr lang="en-US" sz="2000" b="1" dirty="0" err="1"/>
              <a:t>Fariisotaa</a:t>
            </a:r>
            <a:r>
              <a:rPr lang="en-US" sz="2000" b="1" dirty="0"/>
              <a:t> </a:t>
            </a:r>
            <a:r>
              <a:rPr lang="en-US" sz="2000" b="1" dirty="0" err="1"/>
              <a:t>ni</a:t>
            </a:r>
            <a:r>
              <a:rPr lang="en-US" sz="2000" b="1" dirty="0"/>
              <a:t> </a:t>
            </a:r>
            <a:r>
              <a:rPr lang="en-US" sz="2000" b="1" dirty="0" err="1"/>
              <a:t>soomu</a:t>
            </a:r>
            <a:r>
              <a:rPr lang="en-US" sz="2000" b="1" dirty="0"/>
              <a:t>; </a:t>
            </a:r>
            <a:r>
              <a:rPr lang="en-US" sz="2000" b="1" dirty="0" err="1"/>
              <a:t>barattoonni</a:t>
            </a:r>
            <a:r>
              <a:rPr lang="en-US" sz="2000" b="1" dirty="0"/>
              <a:t> </a:t>
            </a:r>
            <a:r>
              <a:rPr lang="en-US" sz="2000" b="1" dirty="0" err="1"/>
              <a:t>kee</a:t>
            </a:r>
            <a:r>
              <a:rPr lang="en-US" sz="2000" b="1" dirty="0"/>
              <a:t> </a:t>
            </a:r>
            <a:r>
              <a:rPr lang="en-US" sz="2000" b="1" dirty="0" err="1"/>
              <a:t>garuu</a:t>
            </a:r>
            <a:r>
              <a:rPr lang="en-US" sz="2000" b="1" dirty="0"/>
              <a:t> </a:t>
            </a:r>
            <a:r>
              <a:rPr lang="en-US" sz="2000" b="1" dirty="0" err="1"/>
              <a:t>maaliif</a:t>
            </a:r>
            <a:r>
              <a:rPr lang="en-US" sz="2000" b="1" dirty="0"/>
              <a:t> </a:t>
            </a:r>
            <a:r>
              <a:rPr lang="en-US" sz="2000" b="1" dirty="0" err="1"/>
              <a:t>hin</a:t>
            </a:r>
            <a:r>
              <a:rPr lang="en-US" sz="2000" b="1" dirty="0"/>
              <a:t> </a:t>
            </a:r>
            <a:r>
              <a:rPr lang="en-US" sz="2000" b="1" dirty="0" err="1"/>
              <a:t>soomne</a:t>
            </a:r>
            <a:r>
              <a:rPr lang="en-US" sz="2000" b="1" dirty="0"/>
              <a:t>?” </a:t>
            </a:r>
            <a:r>
              <a:rPr lang="en-US" sz="2000" b="1" dirty="0" err="1"/>
              <a:t>jedhanii</a:t>
            </a:r>
            <a:r>
              <a:rPr lang="en-US" sz="2000" b="1" dirty="0"/>
              <a:t> </a:t>
            </a:r>
            <a:r>
              <a:rPr lang="en-US" sz="2000" b="1" dirty="0" err="1"/>
              <a:t>Yesuusin</a:t>
            </a:r>
            <a:r>
              <a:rPr lang="en-US" sz="2000" b="1" dirty="0"/>
              <a:t> </a:t>
            </a:r>
            <a:r>
              <a:rPr lang="en-US" sz="2000" b="1" dirty="0" err="1"/>
              <a:t>gaafatan</a:t>
            </a:r>
            <a:r>
              <a:rPr lang="en-US" sz="2000" b="1" dirty="0"/>
              <a:t>. </a:t>
            </a:r>
            <a:r>
              <a:rPr lang="en-US" sz="2000" b="1" dirty="0" err="1"/>
              <a:t>Maarqos</a:t>
            </a:r>
            <a:r>
              <a:rPr lang="en-US" sz="2000" b="1" dirty="0"/>
              <a:t> 2:18</a:t>
            </a:r>
            <a:endParaRPr lang="en" sz="2000" b="1" dirty="0"/>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270066529"/>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WAL-DHABDEE NYAATA IRRATTI</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228945"/>
            <a:ext cx="5400674" cy="400110"/>
          </a:xfrm>
          <a:prstGeom prst="rect">
            <a:avLst/>
          </a:prstGeom>
          <a:noFill/>
        </p:spPr>
        <p:txBody>
          <a:bodyPr wrap="square">
            <a:spAutoFit/>
          </a:bodyPr>
          <a:lstStyle/>
          <a:p>
            <a:pPr>
              <a:spcBef>
                <a:spcPts val="600"/>
              </a:spcBef>
            </a:pPr>
            <a:r>
              <a:rPr lang="en" sz="2000" b="1" dirty="0"/>
              <a:t>Deebiin Yesuus fakkeenyaan dhufe:</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WAL-DHABDEE SANBATA IRRATTI</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72273" y="613529"/>
            <a:ext cx="12264273" cy="369332"/>
          </a:xfrm>
          <a:prstGeom prst="rect">
            <a:avLst/>
          </a:prstGeom>
          <a:noFill/>
        </p:spPr>
        <p:txBody>
          <a:bodyPr wrap="square">
            <a:spAutoFit/>
          </a:bodyPr>
          <a:lstStyle/>
          <a:p>
            <a:pPr algn="ctr"/>
            <a:r>
              <a:rPr lang="en-US" b="1" dirty="0" err="1">
                <a:solidFill>
                  <a:schemeClr val="accent6">
                    <a:lumMod val="75000"/>
                  </a:schemeClr>
                </a:solidFill>
                <a:latin typeface="Comic Sans MS" panose="030F0702030302020204" pitchFamily="66" charset="0"/>
              </a:rPr>
              <a:t>Fariisonnis</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Ilaa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isaan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maaliif</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waan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Sanbataan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hojjechuun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hin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eeyyamamne</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hojjetu</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jedhaniin</a:t>
            </a:r>
            <a:r>
              <a:rPr lang="en-US" b="1" dirty="0">
                <a:solidFill>
                  <a:schemeClr val="accent6">
                    <a:lumMod val="75000"/>
                  </a:schemeClr>
                </a:solidFill>
                <a:latin typeface="Comic Sans MS" panose="030F0702030302020204" pitchFamily="66" charset="0"/>
              </a:rPr>
              <a:t>. Mar. 2:24</a:t>
            </a: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0FA8F8F-C569-3CC0-5DB8-AADEF1D0E6DF}"/>
              </a:ext>
            </a:extLst>
          </p:cNvPr>
          <p:cNvSpPr txBox="1"/>
          <p:nvPr/>
        </p:nvSpPr>
        <p:spPr>
          <a:xfrm>
            <a:off x="1" y="1015484"/>
            <a:ext cx="7124700" cy="707886"/>
          </a:xfrm>
          <a:prstGeom prst="rect">
            <a:avLst/>
          </a:prstGeom>
          <a:noFill/>
        </p:spPr>
        <p:txBody>
          <a:bodyPr wrap="square" rtlCol="0">
            <a:spAutoFit/>
          </a:bodyPr>
          <a:lstStyle/>
          <a:p>
            <a:pPr>
              <a:spcBef>
                <a:spcPts val="600"/>
              </a:spcBef>
            </a:pPr>
            <a:r>
              <a:rPr lang="en" sz="2000" b="1" dirty="0"/>
              <a:t>Fariisonni gosoota hojii 39 kan boqonnaa Sanbataa isa Waaqayyo qulleesse irra daddarbu barsiisu. </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200651" y="3764846"/>
            <a:ext cx="6991348" cy="1015663"/>
          </a:xfrm>
          <a:prstGeom prst="rect">
            <a:avLst/>
          </a:prstGeom>
          <a:noFill/>
        </p:spPr>
        <p:txBody>
          <a:bodyPr wrap="square">
            <a:spAutoFit/>
          </a:bodyPr>
          <a:lstStyle/>
          <a:p>
            <a:pPr>
              <a:spcBef>
                <a:spcPts val="600"/>
              </a:spcBef>
            </a:pPr>
            <a:r>
              <a:rPr lang="en" sz="2000" b="1" dirty="0"/>
              <a:t>Booda, Yesuus “hojii” warra 39 sana keessa hin jirre, garuu akka Sanbata irra daddarbuutti lakkaa’amu hojjete: fayyisuu (Mar.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6" y="3880545"/>
            <a:ext cx="5038722"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0" y="2809369"/>
            <a:ext cx="7124700" cy="1015663"/>
          </a:xfrm>
          <a:prstGeom prst="rect">
            <a:avLst/>
          </a:prstGeom>
          <a:noFill/>
        </p:spPr>
        <p:txBody>
          <a:bodyPr wrap="square">
            <a:spAutoFit/>
          </a:bodyPr>
          <a:lstStyle/>
          <a:p>
            <a:pPr>
              <a:spcBef>
                <a:spcPts val="600"/>
              </a:spcBef>
            </a:pPr>
            <a:r>
              <a:rPr lang="en" sz="2000" b="1" dirty="0"/>
              <a:t>Deebii Yesuus: Hin yaadattanii isin, Daawwit yeroo beela’e, buddeen luboonni qofti akka nyaataniif heyyamame akka inni nyaate? jedheen (Mar.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1" y="1604650"/>
            <a:ext cx="7124698" cy="1323439"/>
          </a:xfrm>
          <a:prstGeom prst="rect">
            <a:avLst/>
          </a:prstGeom>
          <a:noFill/>
        </p:spPr>
        <p:txBody>
          <a:bodyPr wrap="square">
            <a:spAutoFit/>
          </a:bodyPr>
          <a:lstStyle/>
          <a:p>
            <a:pPr>
              <a:spcBef>
                <a:spcPts val="600"/>
              </a:spcBef>
            </a:pPr>
            <a:r>
              <a:rPr lang="en" sz="2000" b="1" dirty="0"/>
              <a:t>Asheetii kutatanii qola irraa baasanii yeroo nyaatan, hojii sadii kan guyyaa Sanbataa hojjetamuu hin qabne hojjetan: haamuu; dhahuu; fi gombisaatti gashuu. (Mar. 2:23-24; Mat.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200650" y="6165503"/>
            <a:ext cx="6991347" cy="707886"/>
          </a:xfrm>
          <a:prstGeom prst="rect">
            <a:avLst/>
          </a:prstGeom>
          <a:noFill/>
        </p:spPr>
        <p:txBody>
          <a:bodyPr wrap="square">
            <a:spAutoFit/>
          </a:bodyPr>
          <a:lstStyle/>
          <a:p>
            <a:pPr>
              <a:spcBef>
                <a:spcPts val="600"/>
              </a:spcBef>
            </a:pPr>
            <a:r>
              <a:rPr lang="en" sz="2000" b="1" dirty="0"/>
              <a:t>Sodaa irraa kan ka’e, warri ho’inaan Sanbata eegan ajjeechaaf kaka’an (Mar.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200650" y="5473006"/>
            <a:ext cx="6991347" cy="707886"/>
          </a:xfrm>
          <a:prstGeom prst="rect">
            <a:avLst/>
          </a:prstGeom>
          <a:noFill/>
        </p:spPr>
        <p:txBody>
          <a:bodyPr wrap="square">
            <a:spAutoFit/>
          </a:bodyPr>
          <a:lstStyle/>
          <a:p>
            <a:pPr>
              <a:spcBef>
                <a:spcPts val="600"/>
              </a:spcBef>
            </a:pPr>
            <a:r>
              <a:rPr lang="en" sz="2000" b="1" dirty="0"/>
              <a:t>Dubbiin xumuraa, Yesuus Gooftaa Sanbataa ta’uu Isaati, gaarummaa keenyaaf immoo nuuf kenne (Mar.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200650" y="4765804"/>
            <a:ext cx="6991346" cy="707886"/>
          </a:xfrm>
          <a:prstGeom prst="rect">
            <a:avLst/>
          </a:prstGeom>
          <a:noFill/>
        </p:spPr>
        <p:txBody>
          <a:bodyPr wrap="square">
            <a:spAutoFit/>
          </a:bodyPr>
          <a:lstStyle/>
          <a:p>
            <a:pPr>
              <a:spcBef>
                <a:spcPts val="600"/>
              </a:spcBef>
            </a:pPr>
            <a:r>
              <a:rPr lang="en" sz="2000" b="1" dirty="0"/>
              <a:t>Deebii Yesuus: “guyyaa Sanbataatti isa kamtu seera: gaarii moo hamaa gochuu fayyisuu moo ajjeesuu?” (Mar.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666750" y="2210083"/>
            <a:ext cx="8569751"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9E2909"/>
                </a:solidFill>
              </a:rPr>
              <a:t>YESUUSIIN ILAALCHISEE WAL-DHABDEE UUMAMEEN GAAFFII KA’E</a:t>
            </a:r>
            <a:endParaRPr lang="en" sz="5400" b="1" dirty="0">
              <a:ln/>
              <a:solidFill>
                <a:srgbClr val="9E2909"/>
              </a:solidFill>
            </a:endParaRP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38664"/>
          </a:xfrm>
          <a:prstGeom prst="rect">
            <a:avLst/>
          </a:prstGeom>
          <a:noFill/>
        </p:spPr>
        <p:txBody>
          <a:bodyPr wrap="square">
            <a:spAutoFit/>
          </a:bodyPr>
          <a:lstStyle/>
          <a:p>
            <a:pPr algn="ctr"/>
            <a:r>
              <a:rPr lang="en"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HUMNA MAALIITIIN DINQII HOJJETA?</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Barsiistonni</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seeraa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warri</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Yerusaalemii</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gad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buʼan</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Biʼeelzebuuliin</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qabameera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Hangafa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hafuurota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hamootiin</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hafuurota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hamoo</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baasaa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jira</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jedhan</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Maarqos</a:t>
            </a:r>
            <a:r>
              <a:rPr lang="en-U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372477" cy="1631216"/>
          </a:xfrm>
          <a:prstGeom prst="rect">
            <a:avLst/>
          </a:prstGeom>
          <a:noFill/>
        </p:spPr>
        <p:txBody>
          <a:bodyPr wrap="square" rtlCol="0">
            <a:spAutoFit/>
          </a:bodyPr>
          <a:lstStyle/>
          <a:p>
            <a:pPr>
              <a:spcBef>
                <a:spcPts val="600"/>
              </a:spcBef>
            </a:pPr>
            <a:r>
              <a:rPr lang="en" sz="2000" b="1" dirty="0"/>
              <a:t>Maarqos seenaa waa’ee maatii Yesuusiin dubbachuu jalqaba, gidduutti garuu wal-dhabdee Fariisotaa wajjin uumame dubbata. Booda immoo gara seenaa isa jalqabaatti deebi’a. Adeemsa kana Maarqos si’a baayyee fayyadama seenaa wal fakkaatu kan biraa keessattis, garuu isa gidduu akka isa baayyee barbaachisaatti dhiheessa.  </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US" sz="2000" b="1" dirty="0" err="1">
                  <a:effectLst>
                    <a:outerShdw blurRad="38100" dist="38100" dir="2700000" algn="tl">
                      <a:srgbClr val="000000">
                        <a:alpha val="43137"/>
                      </a:srgbClr>
                    </a:outerShdw>
                  </a:effectLst>
                </a:rPr>
                <a:t>Maatiin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Yesuus</a:t>
              </a:r>
              <a:r>
                <a:rPr lang="en-US" sz="2000" b="1" dirty="0">
                  <a:effectLst>
                    <a:outerShdw blurRad="38100" dist="38100" dir="2700000" algn="tl">
                      <a:srgbClr val="000000">
                        <a:alpha val="43137"/>
                      </a:srgbClr>
                    </a:outerShdw>
                  </a:effectLst>
                </a:rPr>
                <a:t> Isa </a:t>
              </a:r>
              <a:r>
                <a:rPr lang="en-US" sz="2000" b="1" dirty="0" err="1">
                  <a:effectLst>
                    <a:outerShdw blurRad="38100" dist="38100" dir="2700000" algn="tl">
                      <a:srgbClr val="000000">
                        <a:alpha val="43137"/>
                      </a:srgbClr>
                    </a:outerShdw>
                  </a:effectLst>
                </a:rPr>
                <a:t>barbaadu</a:t>
              </a:r>
              <a:endParaRPr lang="en" sz="20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n-US" sz="2000" b="1" dirty="0" err="1">
                  <a:effectLst>
                    <a:outerShdw blurRad="38100" dist="38100" dir="2700000" algn="tl">
                      <a:srgbClr val="000000">
                        <a:alpha val="43137"/>
                      </a:srgbClr>
                    </a:outerShdw>
                  </a:effectLst>
                </a:rPr>
                <a:t>Hadheessa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Fariisotaa</a:t>
              </a:r>
              <a:endParaRPr lang="en" sz="2000"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US" sz="2000" b="1" dirty="0" err="1">
                  <a:effectLst>
                    <a:outerShdw blurRad="38100" dist="38100" dir="2700000" algn="tl">
                      <a:srgbClr val="000000">
                        <a:alpha val="43137"/>
                      </a:srgbClr>
                    </a:outerShdw>
                  </a:effectLst>
                </a:rPr>
                <a:t>Maatiin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Yesuus</a:t>
              </a:r>
              <a:r>
                <a:rPr lang="en-US" sz="2000" b="1" dirty="0">
                  <a:effectLst>
                    <a:outerShdw blurRad="38100" dist="38100" dir="2700000" algn="tl">
                      <a:srgbClr val="000000">
                        <a:alpha val="43137"/>
                      </a:srgbClr>
                    </a:outerShdw>
                  </a:effectLst>
                </a:rPr>
                <a:t> Isa </a:t>
              </a:r>
              <a:r>
                <a:rPr lang="en-US" sz="2000" b="1" dirty="0" err="1">
                  <a:effectLst>
                    <a:outerShdw blurRad="38100" dist="38100" dir="2700000" algn="tl">
                      <a:srgbClr val="000000">
                        <a:alpha val="43137"/>
                      </a:srgbClr>
                    </a:outerShdw>
                  </a:effectLst>
                </a:rPr>
                <a:t>barbaadu</a:t>
              </a:r>
              <a:endParaRPr lang="en"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172199" y="4079796"/>
            <a:ext cx="6019801" cy="1938992"/>
          </a:xfrm>
          <a:prstGeom prst="rect">
            <a:avLst/>
          </a:prstGeom>
          <a:noFill/>
        </p:spPr>
        <p:txBody>
          <a:bodyPr wrap="square">
            <a:spAutoFit/>
          </a:bodyPr>
          <a:lstStyle/>
          <a:p>
            <a:pPr>
              <a:spcBef>
                <a:spcPts val="600"/>
              </a:spcBef>
            </a:pPr>
            <a:r>
              <a:rPr lang="en" sz="2000" b="1" dirty="0"/>
              <a:t>Ammas, Yesuus hadheessi Isarratti dhihaate akka wal dhiitu fakkeenyota lama fudhatee dhiheessa (Mar. 3:23-27). Yesuus mana nama jabaa tokkoo (Seexanaa) seenee, isa hidhee, boodammoo Isa saama. (nama hafuura hamaan qabame bilisa baase). </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1015663"/>
          </a:xfrm>
          <a:prstGeom prst="rect">
            <a:avLst/>
          </a:prstGeom>
          <a:noFill/>
        </p:spPr>
        <p:txBody>
          <a:bodyPr wrap="square">
            <a:spAutoFit/>
          </a:bodyPr>
          <a:lstStyle/>
          <a:p>
            <a:pPr>
              <a:spcBef>
                <a:spcPts val="600"/>
              </a:spcBef>
            </a:pPr>
            <a:r>
              <a:rPr lang="en" sz="2000" b="1" dirty="0"/>
              <a:t>Dhimma kana keessatti, seenaa baayyee barbaachisaan, beektonni macaafaa humna maaliitiin hafuura hamaa baasa jedhanii Isa hadheessuu isaaniiti (Mar.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172199" y="5882759"/>
            <a:ext cx="6019801" cy="1015663"/>
          </a:xfrm>
          <a:prstGeom prst="rect">
            <a:avLst/>
          </a:prstGeom>
          <a:noFill/>
        </p:spPr>
        <p:txBody>
          <a:bodyPr wrap="square">
            <a:spAutoFit/>
          </a:bodyPr>
          <a:lstStyle/>
          <a:p>
            <a:pPr>
              <a:spcBef>
                <a:spcPts val="600"/>
              </a:spcBef>
            </a:pPr>
            <a:r>
              <a:rPr lang="en" sz="2000" b="1" dirty="0"/>
              <a:t>Carraa kana fayyadamee, hojii Hafuura Qulqulluu fuudhanii diyaabiloosiif kennuun sirrii akka hin taane itti hime (Mar.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554</TotalTime>
  <Words>1370</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124</cp:revision>
  <dcterms:created xsi:type="dcterms:W3CDTF">2024-06-22T14:42:36Z</dcterms:created>
  <dcterms:modified xsi:type="dcterms:W3CDTF">2024-07-09T19:32:30Z</dcterms:modified>
</cp:coreProperties>
</file>