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8" d="100"/>
          <a:sy n="78" d="100"/>
        </p:scale>
        <p:origin x="82"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Karaa keessa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 sz="2000" b="1" dirty="0"/>
            <a:t>Guyyaa muraasa keessatti sanyichi in du’e (Mar.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US" b="1" dirty="0">
              <a:effectLst>
                <a:outerShdw blurRad="38100" dist="38100" dir="2700000" algn="tl">
                  <a:srgbClr val="000000">
                    <a:alpha val="43137"/>
                  </a:srgbClr>
                </a:outerShdw>
              </a:effectLst>
            </a:rPr>
            <a:t>D</a:t>
          </a:r>
          <a:r>
            <a:rPr lang="en" b="1" dirty="0">
              <a:effectLst>
                <a:outerShdw blurRad="38100" dist="38100" dir="2700000" algn="tl">
                  <a:srgbClr val="000000">
                    <a:alpha val="43137"/>
                  </a:srgbClr>
                </a:outerShdw>
              </a:effectLst>
            </a:rPr>
            <a:t>hagaa keessa</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Torban muraasa keessatti sanyichi in du’e (Mar.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US" b="1" dirty="0">
              <a:effectLst>
                <a:outerShdw blurRad="38100" dist="38100" dir="2700000" algn="tl">
                  <a:srgbClr val="000000">
                    <a:alpha val="43137"/>
                  </a:srgbClr>
                </a:outerShdw>
              </a:effectLst>
            </a:rPr>
            <a:t>Q</a:t>
          </a:r>
          <a:r>
            <a:rPr lang="en" b="1" dirty="0">
              <a:effectLst>
                <a:outerShdw blurRad="38100" dist="38100" dir="2700000" algn="tl">
                  <a:srgbClr val="000000">
                    <a:alpha val="43137"/>
                  </a:srgbClr>
                </a:outerShdw>
              </a:effectLst>
            </a:rPr>
            <a:t>oraattii keessa</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 sz="2000" b="1" dirty="0"/>
            <a:t>Ji’oota murrasa keessatti sanyichi in du’e (Mar.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US" b="1" dirty="0">
              <a:effectLst>
                <a:outerShdw blurRad="38100" dist="38100" dir="2700000" algn="tl">
                  <a:srgbClr val="000000">
                    <a:alpha val="43137"/>
                  </a:srgbClr>
                </a:outerShdw>
              </a:effectLst>
            </a:rPr>
            <a:t>L</a:t>
          </a:r>
          <a:r>
            <a:rPr lang="en" b="1" dirty="0">
              <a:effectLst>
                <a:outerShdw blurRad="38100" dist="38100" dir="2700000" algn="tl">
                  <a:srgbClr val="000000">
                    <a:alpha val="43137"/>
                  </a:srgbClr>
                </a:outerShdw>
              </a:effectLst>
            </a:rPr>
            <a:t>afa gaarii irra</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US" sz="2000" b="1" u="none" dirty="0"/>
            <a:t>X</a:t>
          </a:r>
          <a:r>
            <a:rPr lang="en" sz="2000" b="1" u="none" dirty="0"/>
            <a:t>umura waqtichaatti, sanyichi ija godhate (Mar.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Karaa keessaa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en" sz="2000" b="1" dirty="0"/>
            <a:t>Fedha hin qaban waan ta’eef Seexanni karaa irraa isaan kaachisa (Mar.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US" b="1" dirty="0">
              <a:effectLst>
                <a:outerShdw blurRad="38100" dist="38100" dir="2700000" algn="tl">
                  <a:srgbClr val="000000">
                    <a:alpha val="43137"/>
                  </a:srgbClr>
                </a:outerShdw>
              </a:effectLst>
            </a:rPr>
            <a:t>D</a:t>
          </a:r>
          <a:r>
            <a:rPr lang="en" b="1" dirty="0">
              <a:effectLst>
                <a:outerShdw blurRad="38100" dist="38100" dir="2700000" algn="tl">
                  <a:srgbClr val="000000">
                    <a:alpha val="43137"/>
                  </a:srgbClr>
                </a:outerShdw>
              </a:effectLst>
            </a:rPr>
            <a:t>hagaa gidduu</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Sagalicha in fudhatu, garuu qormaata dura dhaabachuu hin danda’an (Mar.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US" b="1" dirty="0">
              <a:effectLst>
                <a:outerShdw blurRad="38100" dist="38100" dir="2700000" algn="tl">
                  <a:srgbClr val="000000">
                    <a:alpha val="43137"/>
                  </a:srgbClr>
                </a:outerShdw>
              </a:effectLst>
            </a:rPr>
            <a:t>Q</a:t>
          </a:r>
          <a:r>
            <a:rPr lang="en" b="1" dirty="0">
              <a:effectLst>
                <a:outerShdw blurRad="38100" dist="38100" dir="2700000" algn="tl">
                  <a:srgbClr val="000000">
                    <a:alpha val="43137"/>
                  </a:srgbClr>
                </a:outerShdw>
              </a:effectLst>
            </a:rPr>
            <a:t>oraattii keessa</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en" sz="2000" b="1" dirty="0"/>
            <a:t>Sagalicha in fudhatu, garuu qannoo lafaatti gammadu (Mar.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US" b="1" dirty="0">
              <a:effectLst>
                <a:outerShdw blurRad="38100" dist="38100" dir="2700000" algn="tl">
                  <a:srgbClr val="000000">
                    <a:alpha val="43137"/>
                  </a:srgbClr>
                </a:outerShdw>
              </a:effectLst>
            </a:rPr>
            <a:t>L</a:t>
          </a:r>
          <a:r>
            <a:rPr lang="en" b="1" dirty="0">
              <a:effectLst>
                <a:outerShdw blurRad="38100" dist="38100" dir="2700000" algn="tl">
                  <a:srgbClr val="000000">
                    <a:alpha val="43137"/>
                  </a:srgbClr>
                </a:outerShdw>
              </a:effectLst>
            </a:rPr>
            <a:t>afa gaarii irra</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1800" b="1" dirty="0"/>
            <a:t>Qormaataan in mormu waan xinnoof hin gowwoman. Ija in godhatu (Mar.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000" b="1" dirty="0">
              <a:effectLst>
                <a:outerShdw blurRad="38100" dist="38100" dir="2700000" algn="tl">
                  <a:srgbClr val="000000">
                    <a:alpha val="43137"/>
                  </a:srgbClr>
                </a:outerShdw>
              </a:effectLst>
            </a:rPr>
            <a:t>Marga</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n" sz="2000" b="1" dirty="0">
              <a:effectLst>
                <a:outerShdw blurRad="38100" dist="38100" dir="2700000" algn="tl">
                  <a:srgbClr val="000000">
                    <a:alpha val="43137"/>
                  </a:srgbClr>
                </a:outerShdw>
              </a:effectLst>
            </a:rPr>
            <a:t>Biqila</a:t>
          </a:r>
          <a:endParaRPr lang="es-ES" sz="20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 sz="2000" b="1" dirty="0">
              <a:effectLst>
                <a:outerShdw blurRad="38100" dist="38100" dir="2700000" algn="tl">
                  <a:srgbClr val="000000">
                    <a:alpha val="43137"/>
                  </a:srgbClr>
                </a:outerShdw>
              </a:effectLst>
            </a:rPr>
            <a:t>Midhaan</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Ji’oota murrasa keessatti sanyichi in du’e (Mar.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US" sz="2000" b="1" u="none" kern="1200" dirty="0"/>
            <a:t>X</a:t>
          </a:r>
          <a:r>
            <a:rPr lang="en" sz="2000" b="1" u="none" kern="1200" dirty="0"/>
            <a:t>umura waqtichaatti, sanyichi ija godhate (Mar.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Torban muraasa keessatti sanyichi in du’e (Mar.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Guyyaa muraasa keessatti sanyichi in du’e (Mar.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Karaa keessa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D</a:t>
          </a:r>
          <a:r>
            <a:rPr lang="en" sz="2100" b="1" kern="1200" dirty="0">
              <a:effectLst>
                <a:outerShdw blurRad="38100" dist="38100" dir="2700000" algn="tl">
                  <a:srgbClr val="000000">
                    <a:alpha val="43137"/>
                  </a:srgbClr>
                </a:outerShdw>
              </a:effectLst>
            </a:rPr>
            <a:t>hagaa keessa</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Q</a:t>
          </a:r>
          <a:r>
            <a:rPr lang="en" sz="2100" b="1" kern="1200" dirty="0">
              <a:effectLst>
                <a:outerShdw blurRad="38100" dist="38100" dir="2700000" algn="tl">
                  <a:srgbClr val="000000">
                    <a:alpha val="43137"/>
                  </a:srgbClr>
                </a:outerShdw>
              </a:effectLst>
            </a:rPr>
            <a:t>oraattii keessa</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L</a:t>
          </a:r>
          <a:r>
            <a:rPr lang="en" sz="2100" b="1" kern="1200" dirty="0">
              <a:effectLst>
                <a:outerShdw blurRad="38100" dist="38100" dir="2700000" algn="tl">
                  <a:srgbClr val="000000">
                    <a:alpha val="43137"/>
                  </a:srgbClr>
                </a:outerShdw>
              </a:effectLst>
            </a:rPr>
            <a:t>afa gaarii irra</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Sagalicha in fudhatu, garuu qannoo lafaatti gammadu (Mar. 4:18-19)</a:t>
          </a:r>
        </a:p>
      </dsp:txBody>
      <dsp:txXfrm>
        <a:off x="5779757" y="3730799"/>
        <a:ext cx="3448815" cy="853463"/>
      </dsp:txXfrm>
    </dsp:sp>
    <dsp:sp modelId="{3E21B8AA-6BE1-48BB-9AA7-0F2EFA4E13D4}">
      <dsp:nvSpPr>
        <dsp:cNvPr id="0" name=""/>
        <dsp:cNvSpPr/>
      </dsp:nvSpPr>
      <dsp:spPr>
        <a:xfrm>
          <a:off x="0"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en" sz="1800" b="1" kern="1200" dirty="0"/>
            <a:t>Qormaataan in mormu waan xinnoof hin gowwoman. Ija in godhatu (Mar. 4:20)</a:t>
          </a:r>
        </a:p>
      </dsp:txBody>
      <dsp:txXfrm>
        <a:off x="26552" y="3730799"/>
        <a:ext cx="2932845" cy="853463"/>
      </dsp:txXfrm>
    </dsp:sp>
    <dsp:sp modelId="{39112137-0F1D-44D8-945A-5202FCF184D6}">
      <dsp:nvSpPr>
        <dsp:cNvPr id="0" name=""/>
        <dsp:cNvSpPr/>
      </dsp:nvSpPr>
      <dsp:spPr>
        <a:xfrm>
          <a:off x="4895526"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Sagalicha in fudhatu, garuu qormaata dura dhaabachuu hin danda’an (Mar. 4:16-17)</a:t>
          </a:r>
        </a:p>
      </dsp:txBody>
      <dsp:txXfrm>
        <a:off x="6202973"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Fedha hin qaban waan ta’eef Seexanni karaa irraa isaan kaachisa (Mar.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Karaa keessaa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D</a:t>
          </a:r>
          <a:r>
            <a:rPr lang="en" sz="2100" b="1" kern="1200" dirty="0">
              <a:effectLst>
                <a:outerShdw blurRad="38100" dist="38100" dir="2700000" algn="tl">
                  <a:srgbClr val="000000">
                    <a:alpha val="43137"/>
                  </a:srgbClr>
                </a:outerShdw>
              </a:effectLst>
            </a:rPr>
            <a:t>hagaa gidduu</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Q</a:t>
          </a:r>
          <a:r>
            <a:rPr lang="en" sz="2100" b="1" kern="1200" dirty="0">
              <a:effectLst>
                <a:outerShdw blurRad="38100" dist="38100" dir="2700000" algn="tl">
                  <a:srgbClr val="000000">
                    <a:alpha val="43137"/>
                  </a:srgbClr>
                </a:outerShdw>
              </a:effectLst>
            </a:rPr>
            <a:t>oraattii keessa</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L</a:t>
          </a:r>
          <a:r>
            <a:rPr lang="en" sz="2100" b="1" kern="1200" dirty="0">
              <a:effectLst>
                <a:outerShdw blurRad="38100" dist="38100" dir="2700000" algn="tl">
                  <a:srgbClr val="000000">
                    <a:alpha val="43137"/>
                  </a:srgbClr>
                </a:outerShdw>
              </a:effectLst>
            </a:rPr>
            <a:t>afa gaarii irra</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Marga</a:t>
          </a:r>
          <a:endParaRPr lang="es-ES" sz="20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Biqila</a:t>
          </a:r>
          <a:endParaRPr lang="es-ES" sz="2000"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Midhaan</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23/07/2024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12296" y="3020325"/>
            <a:ext cx="5783180" cy="1107996"/>
          </a:xfrm>
          <a:prstGeom prst="rect">
            <a:avLst/>
          </a:prstGeom>
          <a:noFill/>
        </p:spPr>
        <p:txBody>
          <a:bodyPr wrap="square" rtlCol="0">
            <a:spAutoFit/>
          </a:bodyPr>
          <a:lstStyle/>
          <a:p>
            <a:pPr algn="ctr"/>
            <a:r>
              <a:rPr lang="en-US"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FAKKEENYOTA</a:t>
            </a:r>
            <a:endPar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8767976" y="6378943"/>
            <a:ext cx="3148106"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1600" b="1" dirty="0" err="1"/>
              <a:t>Barnoota</a:t>
            </a:r>
            <a:r>
              <a:rPr lang="en-US" sz="1600" b="1" dirty="0"/>
              <a:t> 4ffaa</a:t>
            </a:r>
            <a:r>
              <a:rPr lang="en" sz="1600" b="1" dirty="0"/>
              <a:t> </a:t>
            </a:r>
            <a:r>
              <a:rPr lang="en-US" sz="1600" b="1" dirty="0" err="1"/>
              <a:t>Adoolessa</a:t>
            </a:r>
            <a:r>
              <a:rPr lang="en" sz="1600" b="1" dirty="0"/>
              <a:t> 27, 2024</a:t>
            </a: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dirty="0">
                <a:ln w="22225">
                  <a:solidFill>
                    <a:schemeClr val="bg2">
                      <a:lumMod val="90000"/>
                    </a:schemeClr>
                  </a:solidFill>
                  <a:prstDash val="solid"/>
                </a:ln>
                <a:solidFill>
                  <a:schemeClr val="bg2">
                    <a:lumMod val="90000"/>
                  </a:schemeClr>
                </a:solidFill>
              </a:rPr>
              <a:t>GUDDINAA FI IJA SANAAFICHAA</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latin typeface="Comic Sans MS" panose="030F0702030302020204" pitchFamily="66" charset="0"/>
              </a:rPr>
              <a:t>“</a:t>
            </a:r>
            <a:r>
              <a:rPr lang="en-US" b="1" dirty="0" err="1">
                <a:effectLst>
                  <a:outerShdw blurRad="38100" dist="38100" dir="2700000" algn="tl">
                    <a:srgbClr val="000000">
                      <a:alpha val="43137"/>
                    </a:srgbClr>
                  </a:outerShdw>
                </a:effectLst>
                <a:latin typeface="Comic Sans MS" panose="030F0702030302020204" pitchFamily="66" charset="0"/>
              </a:rPr>
              <a:t>Mootummaan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Waaqaa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nama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lafa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isaa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irratti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sanyii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facaasu</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tokko</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fakkaata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Maarqos</a:t>
            </a:r>
            <a:r>
              <a:rPr lang="en-US" b="1" dirty="0">
                <a:effectLst>
                  <a:outerShdw blurRad="38100" dist="38100" dir="2700000" algn="tl">
                    <a:srgbClr val="000000">
                      <a:alpha val="43137"/>
                    </a:srgbClr>
                  </a:outerShdw>
                </a:effectLst>
                <a:latin typeface="Comic Sans MS" panose="030F0702030302020204" pitchFamily="66" charset="0"/>
              </a:rPr>
              <a:t>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400110"/>
          </a:xfrm>
          <a:prstGeom prst="rect">
            <a:avLst/>
          </a:prstGeom>
          <a:noFill/>
        </p:spPr>
        <p:txBody>
          <a:bodyPr wrap="square" rtlCol="0">
            <a:spAutoFit/>
          </a:bodyPr>
          <a:lstStyle/>
          <a:p>
            <a:pPr>
              <a:spcBef>
                <a:spcPts val="600"/>
              </a:spcBef>
            </a:pPr>
            <a:r>
              <a:rPr lang="en" sz="2000" b="1" dirty="0"/>
              <a:t>Yesuus marsaa guddina biqilaa beeka (Mar.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781919561"/>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spcBef>
                <a:spcPts val="600"/>
              </a:spcBef>
            </a:pPr>
            <a:r>
              <a:rPr lang="en" sz="2000" b="1" dirty="0"/>
              <a:t>Kun adeemsa Waaqa irratti malee nama irratti hin hirkanne dha (Mar.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err="1">
                <a:effectLst>
                  <a:outerShdw blurRad="38100" dist="38100" dir="2700000" algn="tl">
                    <a:srgbClr val="000000">
                      <a:alpha val="43137"/>
                    </a:srgbClr>
                  </a:outerShdw>
                </a:effectLst>
                <a:latin typeface="Comic Sans MS" panose="030F0702030302020204" pitchFamily="66" charset="0"/>
              </a:rPr>
              <a:t>Inni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sanyii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sanaaficaa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kan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sanyiiwwan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lafa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irra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jiran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hunda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irra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xinnaa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taʼe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fakkaata</a:t>
            </a:r>
            <a:r>
              <a:rPr lang="en-US" b="1" dirty="0">
                <a:effectLst>
                  <a:outerShdw blurRad="38100" dist="38100" dir="2700000" algn="tl">
                    <a:srgbClr val="000000">
                      <a:alpha val="43137"/>
                    </a:srgbClr>
                  </a:outerShdw>
                </a:effectLst>
                <a:latin typeface="Comic Sans MS" panose="030F0702030302020204" pitchFamily="66" charset="0"/>
              </a:rPr>
              <a:t>. Mar.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694493"/>
            <a:ext cx="3304106" cy="2246769"/>
          </a:xfrm>
          <a:prstGeom prst="rect">
            <a:avLst/>
          </a:prstGeom>
          <a:noFill/>
        </p:spPr>
        <p:txBody>
          <a:bodyPr wrap="square" rtlCol="0">
            <a:spAutoFit/>
          </a:bodyPr>
          <a:lstStyle/>
          <a:p>
            <a:pPr>
              <a:spcBef>
                <a:spcPts val="600"/>
              </a:spcBef>
            </a:pPr>
            <a:r>
              <a:rPr lang="en" sz="2000" b="1" dirty="0"/>
              <a:t>Faca’ee guyyaa 50 booda, hojjaan isaa 30-40cm guddata, yeroo kana ija haamamuu danda’u naqateera. Hamma meetirii 7tti immoo dheerachuu ni danda’a (23 Ft.).</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1015663"/>
          </a:xfrm>
          <a:prstGeom prst="rect">
            <a:avLst/>
          </a:prstGeom>
          <a:noFill/>
        </p:spPr>
        <p:txBody>
          <a:bodyPr wrap="square">
            <a:spAutoFit/>
          </a:bodyPr>
          <a:lstStyle/>
          <a:p>
            <a:pPr>
              <a:spcBef>
                <a:spcPts val="600"/>
              </a:spcBef>
            </a:pPr>
            <a:r>
              <a:rPr lang="en" sz="2000" b="1" dirty="0"/>
              <a:t>Kun sanyii wangeelaa isa gaarii lafa gaarii amanaa tokkoo keessatti biqile dha. </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85414"/>
            <a:ext cx="5881686" cy="1015663"/>
          </a:xfrm>
          <a:prstGeom prst="rect">
            <a:avLst/>
          </a:prstGeom>
          <a:noFill/>
        </p:spPr>
        <p:txBody>
          <a:bodyPr wrap="square">
            <a:spAutoFit/>
          </a:bodyPr>
          <a:lstStyle/>
          <a:p>
            <a:pPr>
              <a:spcBef>
                <a:spcPts val="600"/>
              </a:spcBef>
            </a:pPr>
            <a:r>
              <a:rPr lang="en" sz="2000" b="1" dirty="0"/>
              <a:t>Jalqabatti, eeyyee xiqqoo turan: namoota 120 sanuu “kan hin baranne” Yerusaalem keessaa kutaa tokkotti dhokatanii turan.</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426902"/>
            <a:ext cx="3252775" cy="1015663"/>
          </a:xfrm>
          <a:prstGeom prst="rect">
            <a:avLst/>
          </a:prstGeom>
          <a:noFill/>
        </p:spPr>
        <p:txBody>
          <a:bodyPr wrap="square">
            <a:spAutoFit/>
          </a:bodyPr>
          <a:lstStyle/>
          <a:p>
            <a:pPr>
              <a:spcBef>
                <a:spcPts val="600"/>
              </a:spcBef>
            </a:pPr>
            <a:r>
              <a:rPr lang="en" sz="2000" b="1" dirty="0"/>
              <a:t>Mootummaan Waaqaa sanyii sanaaficaa fakkaata</a:t>
            </a:r>
            <a:br>
              <a:rPr lang="es-ES" sz="2000" b="1" dirty="0"/>
            </a:br>
            <a:r>
              <a:rPr lang="en" sz="2000" b="1" dirty="0"/>
              <a:t>(Mar.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707886"/>
          </a:xfrm>
          <a:prstGeom prst="rect">
            <a:avLst/>
          </a:prstGeom>
          <a:noFill/>
        </p:spPr>
        <p:txBody>
          <a:bodyPr wrap="square">
            <a:spAutoFit/>
          </a:bodyPr>
          <a:lstStyle/>
          <a:p>
            <a:pPr>
              <a:spcBef>
                <a:spcPts val="600"/>
              </a:spcBef>
            </a:pPr>
            <a:r>
              <a:rPr lang="en" sz="2000" b="1" dirty="0"/>
              <a:t>Garuu bal’inni isaammoo guutummaa addunyaa ga’e, amantii amantoota baayyee qabus ta’e. </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96374" cy="1631216"/>
          </a:xfrm>
          <a:prstGeom prst="rect">
            <a:avLst/>
          </a:prstGeom>
          <a:noFill/>
        </p:spPr>
        <p:txBody>
          <a:bodyPr wrap="square">
            <a:spAutoFit/>
          </a:bodyPr>
          <a:lstStyle/>
          <a:p>
            <a:pPr>
              <a:spcBef>
                <a:spcPts val="600"/>
              </a:spcBef>
            </a:pPr>
            <a:r>
              <a:rPr lang="en-US" sz="2000" b="1" dirty="0"/>
              <a:t>G</a:t>
            </a:r>
            <a:r>
              <a:rPr lang="en" sz="2000" b="1" dirty="0"/>
              <a:t>uutummaa hojii Hafuura Qulqulluutiin, caalaatti gara dhugaatti guddataa adeemna… hamma Yesuus dhufutti (Mar. 4:29; Mt. 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5262979"/>
          </a:xfrm>
          <a:prstGeom prst="rect">
            <a:avLst/>
          </a:prstGeom>
          <a:noFill/>
        </p:spPr>
        <p:txBody>
          <a:bodyPr wrap="square">
            <a:spAutoFit/>
          </a:bodyPr>
          <a:lstStyle/>
          <a:p>
            <a:pPr>
              <a:spcBef>
                <a:spcPts val="600"/>
              </a:spcBef>
            </a:pPr>
            <a:r>
              <a:rPr lang="en" sz="2400" b="1" dirty="0">
                <a:solidFill>
                  <a:srgbClr val="354800"/>
                </a:solidFill>
                <a:latin typeface="Constantia" panose="02030602050306030303" pitchFamily="18" charset="0"/>
              </a:rPr>
              <a:t>“Fakkeenyotaa fi wal-tarreedhaan isa dubbatu, dhugaa Waaqaa namoota biraan ga’uuf, tooftaa filatamaa argate. Afaan salphaadhaan, fakkii fi fakkeenyota addunyaa uumamaa irraa kaasuudhaan, dhaggeeffatoota Isaatiif dhugaa Hafuuraa baneef, qajeelfamoota gati jabeeyyii silaa sammuu isaanii bira darbuu danda’uuf ibsa kenne, utuu Inni jechoocha Isaa fo’aa jiraanyaa, muuxannoo ykn uumamaatti hin qabsiifne ta’ee, waan duuba deebi’anii heeran hin qabaatan turan. </a:t>
            </a:r>
            <a:r>
              <a:rPr lang="en-US" sz="2400" b="1" dirty="0">
                <a:solidFill>
                  <a:srgbClr val="354800"/>
                </a:solidFill>
                <a:latin typeface="Constantia" panose="02030602050306030303" pitchFamily="18" charset="0"/>
              </a:rPr>
              <a:t>K</a:t>
            </a:r>
            <a:r>
              <a:rPr lang="en" sz="2400" b="1" dirty="0">
                <a:solidFill>
                  <a:srgbClr val="354800"/>
                </a:solidFill>
                <a:latin typeface="Constantia" panose="02030602050306030303" pitchFamily="18" charset="0"/>
              </a:rPr>
              <a:t>araa kanaan, fedhii isaanii hawwate, gaaffii kaase, yeroo xiyyeeffannoo isaanii guutummaatti argatetti, sirriitti jabeessee dhugaadhaaf dhugaa ba’e. karaa kanaan, onnee isaanii keessa dhiibbaa quubsaa ta’e kaa’e, bifa kanaan dhaggeeffatoonni Isaa waan Inni itti qabsiisee dubbachuun isaan barsiise sana yeroo argan, jechoota Barsiisaa Isa Waaqa ta’e sanaa yaadatu.” </a:t>
            </a: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206268"/>
            <a:ext cx="5223591" cy="6586418"/>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lvl="0" algn="ctr">
              <a:defRPr/>
            </a:pPr>
            <a:r>
              <a:rPr lang="es-ES" sz="3200" b="1" dirty="0" err="1">
                <a:ln/>
                <a:solidFill>
                  <a:srgbClr val="FFCE33"/>
                </a:solidFill>
                <a:latin typeface="Comic Sans MS" panose="030F0702030302020204" pitchFamily="66" charset="0"/>
              </a:rPr>
              <a:t>Innis</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itti</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fufee</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akkana</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jedheen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Waan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dhageessan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qalbeeffadhaa</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Safartuu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ittiin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safartaniinis</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hammas</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caalaa</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iyyuu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isiniif</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safarama</a:t>
            </a:r>
            <a:r>
              <a:rPr lang="es-ES" sz="3200" b="1" dirty="0">
                <a:ln/>
                <a:solidFill>
                  <a:srgbClr val="FFCE33"/>
                </a:solidFill>
                <a:latin typeface="Comic Sans MS" panose="030F0702030302020204" pitchFamily="66" charset="0"/>
              </a:rPr>
              <a:t>. Kan </a:t>
            </a:r>
            <a:r>
              <a:rPr lang="es-ES" sz="3200" b="1" dirty="0" err="1">
                <a:ln/>
                <a:solidFill>
                  <a:srgbClr val="FFCE33"/>
                </a:solidFill>
                <a:latin typeface="Comic Sans MS" panose="030F0702030302020204" pitchFamily="66" charset="0"/>
              </a:rPr>
              <a:t>qabu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kamiif</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iyyuu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itti</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dabalamee</a:t>
            </a:r>
            <a:r>
              <a:rPr lang="es-ES" sz="3200" b="1" dirty="0">
                <a:ln/>
                <a:solidFill>
                  <a:srgbClr val="FFCE33"/>
                </a:solidFill>
                <a:latin typeface="Comic Sans MS" panose="030F0702030302020204" pitchFamily="66" charset="0"/>
              </a:rPr>
              <a:t> ni </a:t>
            </a:r>
            <a:r>
              <a:rPr lang="es-ES" sz="3200" b="1" dirty="0" err="1">
                <a:ln/>
                <a:solidFill>
                  <a:srgbClr val="FFCE33"/>
                </a:solidFill>
                <a:latin typeface="Comic Sans MS" panose="030F0702030302020204" pitchFamily="66" charset="0"/>
              </a:rPr>
              <a:t>kennama</a:t>
            </a:r>
            <a:r>
              <a:rPr lang="es-ES" sz="3200" b="1" dirty="0">
                <a:ln/>
                <a:solidFill>
                  <a:srgbClr val="FFCE33"/>
                </a:solidFill>
                <a:latin typeface="Comic Sans MS" panose="030F0702030302020204" pitchFamily="66" charset="0"/>
              </a:rPr>
              <a:t>; kan </a:t>
            </a:r>
            <a:r>
              <a:rPr lang="es-ES" sz="3200" b="1" dirty="0" err="1">
                <a:ln/>
                <a:solidFill>
                  <a:srgbClr val="FFCE33"/>
                </a:solidFill>
                <a:latin typeface="Comic Sans MS" panose="030F0702030302020204" pitchFamily="66" charset="0"/>
              </a:rPr>
              <a:t>hin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qabne</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garuu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wanni</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inni</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qabu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iyyuu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irraa</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fudhatama</a:t>
            </a:r>
            <a:r>
              <a:rPr lang="es-ES" sz="3200" b="1" dirty="0">
                <a:ln/>
                <a:solidFill>
                  <a:srgbClr val="FFCE33"/>
                </a:solidFill>
                <a:latin typeface="Comic Sans MS" panose="030F0702030302020204" pitchFamily="66" charset="0"/>
              </a:rPr>
              <a:t>.”</a:t>
            </a:r>
          </a:p>
          <a:p>
            <a:pPr lvl="0" algn="ctr">
              <a:defRPr/>
            </a:pPr>
            <a:r>
              <a:rPr lang="es-ES" sz="3200" b="1" dirty="0" err="1">
                <a:ln/>
                <a:solidFill>
                  <a:srgbClr val="FFCE33"/>
                </a:solidFill>
                <a:latin typeface="Comic Sans MS" panose="030F0702030302020204" pitchFamily="66" charset="0"/>
              </a:rPr>
              <a:t>Maarqos</a:t>
            </a:r>
            <a:r>
              <a:rPr lang="es-ES" sz="3200" b="1" dirty="0">
                <a:ln/>
                <a:solidFill>
                  <a:srgbClr val="FFCE33"/>
                </a:solidFill>
                <a:latin typeface="Comic Sans MS" panose="030F0702030302020204" pitchFamily="66" charset="0"/>
              </a:rPr>
              <a:t> 4:24-25</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24176"/>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err="1">
                <a:solidFill>
                  <a:schemeClr val="accent1">
                    <a:lumMod val="75000"/>
                  </a:schemeClr>
                </a:solidFill>
              </a:rPr>
              <a:t>Sababa</a:t>
            </a:r>
            <a:r>
              <a:rPr lang="en-US" sz="2000" b="1" dirty="0">
                <a:solidFill>
                  <a:schemeClr val="accent1">
                    <a:lumMod val="75000"/>
                  </a:schemeClr>
                </a:solidFill>
              </a:rPr>
              <a:t> </a:t>
            </a:r>
            <a:r>
              <a:rPr lang="en-US" sz="2000" b="1" dirty="0" err="1">
                <a:solidFill>
                  <a:schemeClr val="accent1">
                    <a:lumMod val="75000"/>
                  </a:schemeClr>
                </a:solidFill>
              </a:rPr>
              <a:t>fakkeenyi</a:t>
            </a:r>
            <a:r>
              <a:rPr lang="en-US" sz="2000" b="1" dirty="0">
                <a:solidFill>
                  <a:schemeClr val="accent1">
                    <a:lumMod val="75000"/>
                  </a:schemeClr>
                </a:solidFill>
              </a:rPr>
              <a:t> </a:t>
            </a:r>
            <a:r>
              <a:rPr lang="en-US" sz="2000" b="1" dirty="0" err="1">
                <a:solidFill>
                  <a:schemeClr val="accent1">
                    <a:lumMod val="75000"/>
                  </a:schemeClr>
                </a:solidFill>
              </a:rPr>
              <a:t>jiraateef</a:t>
            </a:r>
            <a:r>
              <a:rPr lang="en" sz="2000" b="1" dirty="0">
                <a:solidFill>
                  <a:schemeClr val="accent1">
                    <a:lumMod val="75000"/>
                  </a:schemeClr>
                </a:solidFill>
              </a:rPr>
              <a:t>. Mar. 4:10-12.</a:t>
            </a:r>
            <a:endParaRPr lang="es-ES" sz="2000" b="1" dirty="0">
              <a:solidFill>
                <a:schemeClr val="accent1">
                  <a:lumMod val="75000"/>
                </a:schemeClr>
              </a:solidFill>
            </a:endParaRPr>
          </a:p>
          <a:p>
            <a:pPr>
              <a:spcBef>
                <a:spcPts val="1800"/>
              </a:spcBef>
            </a:pPr>
            <a:r>
              <a:rPr lang="en" sz="2000" b="1" dirty="0">
                <a:solidFill>
                  <a:schemeClr val="accent6">
                    <a:lumMod val="75000"/>
                  </a:schemeClr>
                </a:solidFill>
              </a:rPr>
              <a:t>Fakkeenya namicha sanyii facaasuu:</a:t>
            </a:r>
          </a:p>
          <a:p>
            <a:pPr lvl="1">
              <a:spcBef>
                <a:spcPts val="600"/>
              </a:spcBef>
            </a:pPr>
            <a:r>
              <a:rPr lang="en" sz="2000" b="1" dirty="0"/>
              <a:t>Namichi sanyii facaasuuf ba’e … Mar. 4:1-9.</a:t>
            </a:r>
          </a:p>
          <a:p>
            <a:pPr lvl="1">
              <a:spcBef>
                <a:spcPts val="600"/>
              </a:spcBef>
            </a:pPr>
            <a:r>
              <a:rPr lang="en" sz="2000" b="1" dirty="0"/>
              <a:t>Ibsa fakkeenyichaa. Mar. 4:13-20.</a:t>
            </a:r>
          </a:p>
          <a:p>
            <a:pPr>
              <a:spcBef>
                <a:spcPts val="1800"/>
              </a:spcBef>
            </a:pPr>
            <a:r>
              <a:rPr lang="en" sz="2000" b="1" dirty="0">
                <a:solidFill>
                  <a:srgbClr val="9A0000"/>
                </a:solidFill>
              </a:rPr>
              <a:t>Fakkeenyota kan biraa:</a:t>
            </a:r>
          </a:p>
          <a:p>
            <a:pPr lvl="1">
              <a:spcBef>
                <a:spcPts val="600"/>
              </a:spcBef>
            </a:pPr>
            <a:r>
              <a:rPr lang="en" sz="2000" b="1" dirty="0"/>
              <a:t>Ibsaa fi safartuu. Mar. 4:21-25.</a:t>
            </a:r>
          </a:p>
          <a:p>
            <a:pPr lvl="1">
              <a:spcBef>
                <a:spcPts val="600"/>
              </a:spcBef>
            </a:pPr>
            <a:r>
              <a:rPr lang="en" sz="2000" b="1" dirty="0"/>
              <a:t>Guddinaa fi ija sanaaficaa. Mar.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en" sz="2000" b="1" dirty="0"/>
              <a:t>Fakkeenyi, asoosama taatee (waanta dhugaa ta’e irratti hundaa’uus hundaa’uu dhiisuus danda’u) dhugaa barbaachisaan ykn barumsi sonaa wal bira qabuudhaan ykn wal fakkiidhaan irraa barsiifamu dha. </a:t>
            </a: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89307"/>
            <a:ext cx="6105926" cy="707886"/>
          </a:xfrm>
          <a:prstGeom prst="rect">
            <a:avLst/>
          </a:prstGeom>
          <a:noFill/>
        </p:spPr>
        <p:txBody>
          <a:bodyPr wrap="square">
            <a:spAutoFit/>
          </a:bodyPr>
          <a:lstStyle/>
          <a:p>
            <a:pPr>
              <a:spcBef>
                <a:spcPts val="600"/>
              </a:spcBef>
            </a:pPr>
            <a:r>
              <a:rPr lang="en-US" sz="2000" b="1" dirty="0"/>
              <a:t>D</a:t>
            </a:r>
            <a:r>
              <a:rPr lang="en" sz="2000" b="1" dirty="0"/>
              <a:t>haggeeffatoonni Isaa yeroo manatti galan, waan baran maatii fi michoota isaaniitiif qoodu. </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478555"/>
            <a:ext cx="6096000" cy="1323439"/>
          </a:xfrm>
          <a:prstGeom prst="rect">
            <a:avLst/>
          </a:prstGeom>
          <a:noFill/>
        </p:spPr>
        <p:txBody>
          <a:bodyPr wrap="square">
            <a:spAutoFit/>
          </a:bodyPr>
          <a:lstStyle/>
          <a:p>
            <a:pPr>
              <a:spcBef>
                <a:spcPts val="600"/>
              </a:spcBef>
            </a:pPr>
            <a:r>
              <a:rPr lang="en-US" sz="2000" b="1" dirty="0"/>
              <a:t>K</a:t>
            </a:r>
            <a:r>
              <a:rPr lang="en" sz="2000" b="1" dirty="0"/>
              <a:t>un tooftaa Yesuus sadarkaa jalqabaatti barsiisa isaatiif itti fayyadame dha (Mar. 4:34). </a:t>
            </a:r>
            <a:r>
              <a:rPr lang="en-US" sz="2000" b="1" dirty="0"/>
              <a:t>F</a:t>
            </a:r>
            <a:r>
              <a:rPr lang="en" sz="2000" b="1" dirty="0"/>
              <a:t>akkeenyi Isaa jireenya guyyaa guyyaatti jiraatamu irraa waan fudhatameef, yaadachuufis hojii irra oolchuufis salphaa dha. </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SABABA FAKKEENYI JIRAATEEF</a:t>
            </a:r>
          </a:p>
        </p:txBody>
      </p:sp>
      <p:sp>
        <p:nvSpPr>
          <p:cNvPr id="5" name="CuadroTexto 4">
            <a:extLst>
              <a:ext uri="{FF2B5EF4-FFF2-40B4-BE49-F238E27FC236}">
                <a16:creationId xmlns:a16="http://schemas.microsoft.com/office/drawing/2014/main" id="{5B1BAD2D-4A51-478A-9139-427AB1BE5263}"/>
              </a:ext>
            </a:extLst>
          </p:cNvPr>
          <p:cNvSpPr txBox="1"/>
          <p:nvPr/>
        </p:nvSpPr>
        <p:spPr>
          <a:xfrm>
            <a:off x="801278" y="628947"/>
            <a:ext cx="10294614" cy="646331"/>
          </a:xfrm>
          <a:prstGeom prst="rect">
            <a:avLst/>
          </a:prstGeom>
          <a:noFill/>
        </p:spPr>
        <p:txBody>
          <a:bodyPr wrap="square">
            <a:spAutoFit/>
          </a:bodyPr>
          <a:lstStyle/>
          <a:p>
            <a:pPr algn="ct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Isaan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hin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deebinee</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dhiifama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hin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arganneef</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arguu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inuma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argu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garuu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hin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qalbeeffatan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dhagaʼuus</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inuma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dhagaʼu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garuu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hin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hubatan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Maarqos</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4:12</a:t>
            </a:r>
            <a:endPar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038975" cy="1015663"/>
          </a:xfrm>
          <a:prstGeom prst="rect">
            <a:avLst/>
          </a:prstGeom>
          <a:noFill/>
        </p:spPr>
        <p:txBody>
          <a:bodyPr wrap="square" rtlCol="0">
            <a:spAutoFit/>
          </a:bodyPr>
          <a:lstStyle/>
          <a:p>
            <a:pPr>
              <a:spcBef>
                <a:spcPts val="600"/>
              </a:spcBef>
            </a:pPr>
            <a:r>
              <a:rPr lang="en" sz="2000" b="1" dirty="0"/>
              <a:t>Lallabni Yesuus waa’ee Mootummaa Waaqaa irra naanna’a (Mar. 1:14-15). Fakkeenyonni Isaa baayyeen isaanii waa’ee mootummaa isa jedhame kanaa ibsa (Mar.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631216"/>
          </a:xfrm>
          <a:prstGeom prst="rect">
            <a:avLst/>
          </a:prstGeom>
          <a:noFill/>
        </p:spPr>
        <p:txBody>
          <a:bodyPr wrap="square">
            <a:spAutoFit/>
          </a:bodyPr>
          <a:lstStyle/>
          <a:p>
            <a:pPr>
              <a:spcBef>
                <a:spcPts val="600"/>
              </a:spcBef>
            </a:pPr>
            <a:r>
              <a:rPr lang="en" sz="2000" b="1" dirty="0"/>
              <a:t>Inni Sagalee Waaqayyoo beela’u dhugaa dhaga’ee in gammada. Garuu warri dhaga’uu hin barbaanne, dhugaan kun hammam salphifamee yoo dhihaateef illee, dhaga’uu didanii, jijjiiramuu didanii, fayyina bira hin ga’in hafu.</a:t>
            </a: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9" y="3198881"/>
            <a:ext cx="7277100" cy="1754326"/>
          </a:xfrm>
          <a:prstGeom prst="rect">
            <a:avLst/>
          </a:prstGeom>
          <a:noFill/>
        </p:spPr>
        <p:txBody>
          <a:bodyPr wrap="square">
            <a:spAutoFit/>
          </a:bodyPr>
          <a:lstStyle/>
          <a:p>
            <a:pPr>
              <a:spcBef>
                <a:spcPts val="600"/>
              </a:spcBef>
            </a:pPr>
            <a:r>
              <a:rPr lang="en" b="1" dirty="0"/>
              <a:t>Kun waan haaraa miti. Akka inni lallabuuf yeroo itti hime, Waaqayyo Isaayaasiin akkas jedhe: </a:t>
            </a:r>
            <a:r>
              <a:rPr lang="en-US" b="1" dirty="0"/>
              <a:t>“</a:t>
            </a:r>
            <a:r>
              <a:rPr lang="en-US" b="1" dirty="0" err="1"/>
              <a:t>Dhaqiitii</a:t>
            </a:r>
            <a:r>
              <a:rPr lang="en-US" b="1" dirty="0"/>
              <a:t> </a:t>
            </a:r>
            <a:r>
              <a:rPr lang="en-US" b="1" dirty="0" err="1"/>
              <a:t>akkana</a:t>
            </a:r>
            <a:r>
              <a:rPr lang="en-US" b="1" dirty="0"/>
              <a:t> </a:t>
            </a:r>
            <a:r>
              <a:rPr lang="en-US" b="1" dirty="0" err="1"/>
              <a:t>jedhii</a:t>
            </a:r>
            <a:r>
              <a:rPr lang="en-US" b="1" dirty="0"/>
              <a:t> </a:t>
            </a:r>
            <a:r>
              <a:rPr lang="en-US" b="1" dirty="0" err="1"/>
              <a:t>saba</a:t>
            </a:r>
            <a:r>
              <a:rPr lang="en-US" b="1" dirty="0"/>
              <a:t> </a:t>
            </a:r>
            <a:r>
              <a:rPr lang="en-US" b="1" dirty="0" err="1"/>
              <a:t>kanatti</a:t>
            </a:r>
            <a:r>
              <a:rPr lang="en-US" b="1" dirty="0"/>
              <a:t> </a:t>
            </a:r>
            <a:r>
              <a:rPr lang="en-US" b="1" dirty="0" err="1"/>
              <a:t>himi</a:t>
            </a:r>
            <a:r>
              <a:rPr lang="en-US" b="1" dirty="0"/>
              <a:t>: “ ‘</a:t>
            </a:r>
            <a:r>
              <a:rPr lang="en-US" b="1" dirty="0" err="1"/>
              <a:t>Dhagaʼuu</a:t>
            </a:r>
            <a:r>
              <a:rPr lang="en-US" b="1" dirty="0"/>
              <a:t> </a:t>
            </a:r>
            <a:r>
              <a:rPr lang="en-US" b="1" dirty="0" err="1"/>
              <a:t>ni</a:t>
            </a:r>
            <a:r>
              <a:rPr lang="en-US" b="1" dirty="0"/>
              <a:t> </a:t>
            </a:r>
            <a:r>
              <a:rPr lang="en-US" b="1" dirty="0" err="1"/>
              <a:t>dhageessu</a:t>
            </a:r>
            <a:r>
              <a:rPr lang="en-US" b="1" dirty="0"/>
              <a:t>; </a:t>
            </a:r>
            <a:r>
              <a:rPr lang="en-US" b="1" dirty="0" err="1"/>
              <a:t>garuu</a:t>
            </a:r>
            <a:r>
              <a:rPr lang="en-US" b="1" dirty="0"/>
              <a:t> </a:t>
            </a:r>
            <a:r>
              <a:rPr lang="en-US" b="1" dirty="0" err="1"/>
              <a:t>hin</a:t>
            </a:r>
            <a:r>
              <a:rPr lang="en-US" b="1" dirty="0"/>
              <a:t> </a:t>
            </a:r>
            <a:r>
              <a:rPr lang="en-US" b="1" dirty="0" err="1"/>
              <a:t>hubattan</a:t>
            </a:r>
            <a:r>
              <a:rPr lang="en-US" b="1" dirty="0"/>
              <a:t>; </a:t>
            </a:r>
            <a:r>
              <a:rPr lang="en-US" b="1" dirty="0" err="1"/>
              <a:t>arguus</a:t>
            </a:r>
            <a:r>
              <a:rPr lang="en-US" b="1" dirty="0"/>
              <a:t> </a:t>
            </a:r>
            <a:r>
              <a:rPr lang="en-US" b="1" dirty="0" err="1"/>
              <a:t>inuma</a:t>
            </a:r>
            <a:r>
              <a:rPr lang="en-US" b="1" dirty="0"/>
              <a:t> </a:t>
            </a:r>
            <a:r>
              <a:rPr lang="en-US" b="1" dirty="0" err="1"/>
              <a:t>argitu</a:t>
            </a:r>
            <a:r>
              <a:rPr lang="en-US" b="1" dirty="0"/>
              <a:t>; </a:t>
            </a:r>
            <a:r>
              <a:rPr lang="en-US" b="1" dirty="0" err="1"/>
              <a:t>garuu</a:t>
            </a:r>
            <a:r>
              <a:rPr lang="en-US" b="1" dirty="0"/>
              <a:t> </a:t>
            </a:r>
            <a:r>
              <a:rPr lang="en-US" b="1" dirty="0" err="1"/>
              <a:t>hin</a:t>
            </a:r>
            <a:r>
              <a:rPr lang="en-US" b="1" dirty="0"/>
              <a:t> </a:t>
            </a:r>
            <a:r>
              <a:rPr lang="en-US" b="1" dirty="0" err="1"/>
              <a:t>qalbeeffattan</a:t>
            </a:r>
            <a:r>
              <a:rPr lang="en-US" b="1" dirty="0"/>
              <a:t>!’ </a:t>
            </a:r>
            <a:r>
              <a:rPr lang="en-US" b="1" dirty="0" err="1"/>
              <a:t>Qalbii</a:t>
            </a:r>
            <a:r>
              <a:rPr lang="en-US" b="1" dirty="0"/>
              <a:t> </a:t>
            </a:r>
            <a:r>
              <a:rPr lang="en-US" b="1" dirty="0" err="1"/>
              <a:t>saba</a:t>
            </a:r>
            <a:r>
              <a:rPr lang="en-US" b="1" dirty="0"/>
              <a:t> </a:t>
            </a:r>
            <a:r>
              <a:rPr lang="en-US" b="1" dirty="0" err="1"/>
              <a:t>kanaa</a:t>
            </a:r>
            <a:r>
              <a:rPr lang="en-US" b="1" dirty="0"/>
              <a:t> </a:t>
            </a:r>
            <a:r>
              <a:rPr lang="en-US" b="1" dirty="0" err="1"/>
              <a:t>doomsi</a:t>
            </a:r>
            <a:r>
              <a:rPr lang="en-US" b="1" dirty="0"/>
              <a:t>; </a:t>
            </a:r>
            <a:r>
              <a:rPr lang="en-US" b="1" dirty="0" err="1"/>
              <a:t>gurra</a:t>
            </a:r>
            <a:r>
              <a:rPr lang="en-US" b="1" dirty="0"/>
              <a:t> </a:t>
            </a:r>
            <a:r>
              <a:rPr lang="en-US" b="1" dirty="0" err="1"/>
              <a:t>isaanii</a:t>
            </a:r>
            <a:r>
              <a:rPr lang="en-US" b="1" dirty="0"/>
              <a:t> </a:t>
            </a:r>
            <a:r>
              <a:rPr lang="en-US" b="1" dirty="0" err="1"/>
              <a:t>cuqqaali</a:t>
            </a:r>
            <a:r>
              <a:rPr lang="en-US" b="1" dirty="0"/>
              <a:t>; </a:t>
            </a:r>
            <a:r>
              <a:rPr lang="en-US" b="1" dirty="0" err="1"/>
              <a:t>ija</a:t>
            </a:r>
            <a:r>
              <a:rPr lang="en-US" b="1" dirty="0"/>
              <a:t> </a:t>
            </a:r>
            <a:r>
              <a:rPr lang="en-US" b="1" dirty="0" err="1"/>
              <a:t>isaaniis</a:t>
            </a:r>
            <a:r>
              <a:rPr lang="en-US" b="1" dirty="0"/>
              <a:t> </a:t>
            </a:r>
            <a:r>
              <a:rPr lang="en-US" b="1" dirty="0" err="1"/>
              <a:t>cufi</a:t>
            </a:r>
            <a:r>
              <a:rPr lang="en-US" b="1" dirty="0"/>
              <a:t>. </a:t>
            </a:r>
            <a:r>
              <a:rPr lang="en-US" b="1" dirty="0" err="1"/>
              <a:t>Yoo</a:t>
            </a:r>
            <a:r>
              <a:rPr lang="en-US" b="1" dirty="0"/>
              <a:t> </a:t>
            </a:r>
            <a:r>
              <a:rPr lang="en-US" b="1" dirty="0" err="1"/>
              <a:t>kanaa</a:t>
            </a:r>
            <a:r>
              <a:rPr lang="en-US" b="1" dirty="0"/>
              <a:t> </a:t>
            </a:r>
            <a:r>
              <a:rPr lang="en-US" b="1" dirty="0" err="1"/>
              <a:t>achii</a:t>
            </a:r>
            <a:r>
              <a:rPr lang="en-US" b="1" dirty="0"/>
              <a:t> </a:t>
            </a:r>
            <a:r>
              <a:rPr lang="en-US" b="1" dirty="0" err="1"/>
              <a:t>isaan</a:t>
            </a:r>
            <a:r>
              <a:rPr lang="en-US" b="1" dirty="0"/>
              <a:t> </a:t>
            </a:r>
            <a:r>
              <a:rPr lang="en-US" b="1" dirty="0" err="1"/>
              <a:t>ija</a:t>
            </a:r>
            <a:r>
              <a:rPr lang="en-US" b="1" dirty="0"/>
              <a:t> </a:t>
            </a:r>
            <a:r>
              <a:rPr lang="en-US" b="1" dirty="0" err="1"/>
              <a:t>ofii</a:t>
            </a:r>
            <a:r>
              <a:rPr lang="en-US" b="1" dirty="0"/>
              <a:t> </a:t>
            </a:r>
            <a:r>
              <a:rPr lang="en-US" b="1" dirty="0" err="1"/>
              <a:t>isaaniitiin</a:t>
            </a:r>
            <a:r>
              <a:rPr lang="en-US" b="1" dirty="0"/>
              <a:t> </a:t>
            </a:r>
            <a:r>
              <a:rPr lang="en-US" b="1" dirty="0" err="1"/>
              <a:t>arganii</a:t>
            </a:r>
            <a:r>
              <a:rPr lang="en-US" b="1" dirty="0"/>
              <a:t>  </a:t>
            </a:r>
            <a:r>
              <a:rPr lang="en-US" b="1" dirty="0" err="1"/>
              <a:t>gurra</a:t>
            </a:r>
            <a:r>
              <a:rPr lang="en-US" b="1" dirty="0"/>
              <a:t> </a:t>
            </a:r>
            <a:r>
              <a:rPr lang="en-US" b="1" dirty="0" err="1"/>
              <a:t>isaaniitiin</a:t>
            </a:r>
            <a:r>
              <a:rPr lang="en-US" b="1" dirty="0"/>
              <a:t> </a:t>
            </a:r>
            <a:r>
              <a:rPr lang="en-US" b="1" dirty="0" err="1"/>
              <a:t>dhagaʼanii</a:t>
            </a:r>
            <a:r>
              <a:rPr lang="en-US" b="1" dirty="0"/>
              <a:t> </a:t>
            </a:r>
            <a:r>
              <a:rPr lang="en-US" b="1" dirty="0" err="1"/>
              <a:t>qalbii</a:t>
            </a:r>
            <a:r>
              <a:rPr lang="en-US" b="1" dirty="0"/>
              <a:t> </a:t>
            </a:r>
            <a:r>
              <a:rPr lang="en-US" b="1" dirty="0" err="1"/>
              <a:t>isaaniitiin</a:t>
            </a:r>
            <a:r>
              <a:rPr lang="en-US" b="1" dirty="0"/>
              <a:t> </a:t>
            </a:r>
            <a:r>
              <a:rPr lang="en-US" b="1" dirty="0" err="1"/>
              <a:t>hubatanii</a:t>
            </a:r>
            <a:r>
              <a:rPr lang="en-US" b="1" dirty="0"/>
              <a:t> </a:t>
            </a:r>
            <a:r>
              <a:rPr lang="en-US" b="1" dirty="0" err="1"/>
              <a:t>deebiʼanii</a:t>
            </a:r>
            <a:r>
              <a:rPr lang="en-US" b="1" dirty="0"/>
              <a:t> </a:t>
            </a:r>
            <a:r>
              <a:rPr lang="en-US" b="1" dirty="0" err="1"/>
              <a:t>fayyu</a:t>
            </a:r>
            <a:r>
              <a:rPr lang="en-US" b="1" dirty="0"/>
              <a:t>.”” (Isa. 6:9-10)</a:t>
            </a:r>
            <a:r>
              <a:rPr lang="en" b="1" dirty="0"/>
              <a:t>.</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899" y="2275551"/>
            <a:ext cx="7277099" cy="923330"/>
          </a:xfrm>
          <a:prstGeom prst="rect">
            <a:avLst/>
          </a:prstGeom>
          <a:noFill/>
        </p:spPr>
        <p:txBody>
          <a:bodyPr wrap="square">
            <a:spAutoFit/>
          </a:bodyPr>
          <a:lstStyle/>
          <a:p>
            <a:pPr>
              <a:spcBef>
                <a:spcPts val="600"/>
              </a:spcBef>
            </a:pPr>
            <a:r>
              <a:rPr lang="en" b="1" dirty="0"/>
              <a:t>Akka ajaa’ibaa, sababni Yesuus maaliif akka fakkeenya fayyadamuuf kenne dhugaadhumatti dinqisiisaa dha: arguu inuma argu, garuu hin qalbeeffatan; dhaga’uus inuma dhaga’u, garuu hin hubatan (Mar. 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19050" y="0"/>
            <a:ext cx="6076950" cy="3785652"/>
          </a:xfrm>
          <a:prstGeom prst="rect">
            <a:avLst/>
          </a:prstGeom>
          <a:noFill/>
        </p:spPr>
        <p:txBody>
          <a:bodyPr wrap="square">
            <a:spAutoFit/>
          </a:bodyPr>
          <a:lstStyle/>
          <a:p>
            <a:pPr algn="ctr"/>
            <a:r>
              <a:rPr lang="en-US" sz="6000" dirty="0">
                <a:ln w="0"/>
                <a:solidFill>
                  <a:srgbClr val="2E2F64"/>
                </a:solidFill>
                <a:effectLst>
                  <a:outerShdw blurRad="38100" dist="19050" dir="2700000" algn="tl" rotWithShape="0">
                    <a:schemeClr val="dk1">
                      <a:alpha val="40000"/>
                    </a:schemeClr>
                  </a:outerShdw>
                </a:effectLst>
              </a:rPr>
              <a:t>FAKKEENYA NAMICHA MIDHAAN FACAASUU</a:t>
            </a:r>
            <a:endParaRPr lang="en" sz="6000" dirty="0">
              <a:ln w="0"/>
              <a:solidFill>
                <a:srgbClr val="2E2F6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2140421864"/>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AC3900"/>
                </a:solidFill>
              </a:rPr>
              <a:t>NAMICHI SANYII FACAASUUF BA’E</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409574" y="695622"/>
            <a:ext cx="1137285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err="1">
                <a:solidFill>
                  <a:schemeClr val="accent2">
                    <a:lumMod val="50000"/>
                  </a:schemeClr>
                </a:solidFill>
                <a:latin typeface="Comic Sans MS" panose="030F0702030302020204" pitchFamily="66" charset="0"/>
              </a:rPr>
              <a:t>Fakkeenyaanis</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waan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baayʼee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isaan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barsiise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barsiisa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isaa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keessattis</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akkana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jedhe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dhagaʼaa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Kunoo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namichi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sanyii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facaasu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tokko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sanyii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facaafachuu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baʼe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Maarqos</a:t>
            </a:r>
            <a:r>
              <a:rPr lang="en-US" b="1" dirty="0">
                <a:solidFill>
                  <a:schemeClr val="accent2">
                    <a:lumMod val="50000"/>
                  </a:schemeClr>
                </a:solidFill>
                <a:latin typeface="Comic Sans MS" panose="030F0702030302020204" pitchFamily="66" charset="0"/>
              </a:rPr>
              <a:t> 4:2-3</a:t>
            </a:r>
            <a:endParaRPr lang="en" sz="14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en" sz="2000" b="1" dirty="0"/>
              <a:t>Namichii fi sanyichi gar-gar miti. </a:t>
            </a:r>
            <a:r>
              <a:rPr lang="en-US" sz="2000" b="1" dirty="0"/>
              <a:t>H</a:t>
            </a:r>
            <a:r>
              <a:rPr lang="en" sz="2000" b="1" dirty="0"/>
              <a:t>aa ta’u malee, bu’aan isaa raawwatee afuran isaafiyyuu adda adda. </a:t>
            </a:r>
            <a:r>
              <a:rPr lang="en-US" sz="2000" b="1" dirty="0"/>
              <a:t>H</a:t>
            </a:r>
            <a:r>
              <a:rPr lang="en" sz="2000" b="1" dirty="0"/>
              <a:t>undi isaayyuu akkaataa sanyichi itti fudhatame irratti hundaa’a. </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C00000"/>
                </a:solidFill>
              </a:rPr>
              <a:t>IBSA FAKKEENYICHAA</a:t>
            </a: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en" sz="2000" b="1" dirty="0"/>
              <a:t>Ani biyyoo akkamiiti? Ija naqachuuf maal gochuutu narra jira? </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err="1">
                <a:solidFill>
                  <a:srgbClr val="7030A0"/>
                </a:solidFill>
                <a:latin typeface="Comic Sans MS" panose="030F0702030302020204" pitchFamily="66" charset="0"/>
              </a:rPr>
              <a:t>Namichi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sanyii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facaasu</a:t>
            </a:r>
            <a:r>
              <a:rPr lang="en-US" b="1" dirty="0">
                <a:solidFill>
                  <a:srgbClr val="7030A0"/>
                </a:solidFill>
                <a:latin typeface="Comic Sans MS" panose="030F0702030302020204" pitchFamily="66" charset="0"/>
              </a:rPr>
              <a:t> sun </a:t>
            </a:r>
            <a:r>
              <a:rPr lang="en-US" b="1" dirty="0" err="1">
                <a:solidFill>
                  <a:srgbClr val="7030A0"/>
                </a:solidFill>
                <a:latin typeface="Comic Sans MS" panose="030F0702030302020204" pitchFamily="66" charset="0"/>
              </a:rPr>
              <a:t>dubbicha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facaasa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Maarqos</a:t>
            </a:r>
            <a:r>
              <a:rPr lang="en-US" b="1" dirty="0">
                <a:solidFill>
                  <a:srgbClr val="7030A0"/>
                </a:solidFill>
                <a:latin typeface="Comic Sans MS" panose="030F0702030302020204" pitchFamily="66" charset="0"/>
              </a:rPr>
              <a:t> 4:14</a:t>
            </a:r>
            <a:endParaRPr lang="en" sz="1400" b="1" i="0" u="none" strike="noStrike" baseline="0" dirty="0">
              <a:solidFill>
                <a:srgbClr val="7030A0"/>
              </a:solidFill>
              <a:latin typeface="Comic Sans MS" panose="030F0702030302020204" pitchFamily="66" charset="0"/>
            </a:endParaRP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en" sz="2000" b="1" dirty="0"/>
              <a:t>Sanyichi Sagalee Waaqayyooti, inni facaasu immoo nama dubbicha dabarsu hundumaati.</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514795367"/>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en-US"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FAKKEENYOTA KAN BIRAA</a:t>
            </a:r>
            <a:endPar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chemeClr val="accent2"/>
                  </a:solidFill>
                  <a:prstDash val="solid"/>
                </a:ln>
                <a:solidFill>
                  <a:schemeClr val="accent2">
                    <a:lumMod val="40000"/>
                    <a:lumOff val="60000"/>
                  </a:schemeClr>
                </a:solidFill>
              </a:rPr>
              <a:t>IBSICHAA FI SAFARTUU</a:t>
            </a: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latin typeface="Comic Sans MS" panose="030F0702030302020204" pitchFamily="66" charset="0"/>
              </a:rPr>
              <a:t>Innis </a:t>
            </a:r>
            <a:r>
              <a:rPr lang="en-US" b="1" dirty="0" err="1">
                <a:effectLst>
                  <a:outerShdw blurRad="38100" dist="38100" dir="2700000" algn="tl">
                    <a:srgbClr val="000000">
                      <a:alpha val="43137"/>
                    </a:srgbClr>
                  </a:outerShdw>
                </a:effectLst>
                <a:latin typeface="Comic Sans MS" panose="030F0702030302020204" pitchFamily="66" charset="0"/>
              </a:rPr>
              <a:t>akkana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isaaniin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jedhe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Isin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ibsaa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gombisaa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jala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yookaan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siree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jala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kaaʼuuf</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fidduu</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Qooda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kanaa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baattuu</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isaa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irra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keessu</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mitii</a:t>
            </a:r>
            <a:r>
              <a:rPr lang="en-US" b="1" dirty="0">
                <a:effectLst>
                  <a:outerShdw blurRad="38100" dist="38100" dir="2700000" algn="tl">
                    <a:srgbClr val="000000">
                      <a:alpha val="43137"/>
                    </a:srgbClr>
                  </a:outerShdw>
                </a:effectLst>
                <a:latin typeface="Comic Sans MS" panose="030F0702030302020204" pitchFamily="66" charset="0"/>
              </a:rPr>
              <a:t>?” Mar. 4:21</a:t>
            </a:r>
            <a:endParaRPr lang="en" sz="1400" b="1" dirty="0">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3" y="1655412"/>
            <a:ext cx="5915017" cy="707886"/>
          </a:xfrm>
          <a:prstGeom prst="rect">
            <a:avLst/>
          </a:prstGeom>
          <a:noFill/>
        </p:spPr>
        <p:txBody>
          <a:bodyPr wrap="square" rtlCol="0">
            <a:spAutoFit/>
          </a:bodyPr>
          <a:lstStyle/>
          <a:p>
            <a:pPr>
              <a:spcBef>
                <a:spcPts val="600"/>
              </a:spcBef>
            </a:pPr>
            <a:r>
              <a:rPr lang="en" sz="2000" b="1" dirty="0"/>
              <a:t>Haasicha yaada keessanitti fidaa: “Gara keessaatti… in fidduu??” “Lakki!"; “…hin keessanii?" “Eeyyeegaa!"</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latin typeface="Comic Sans MS" panose="030F0702030302020204" pitchFamily="66" charset="0"/>
              </a:rPr>
              <a:t>“</a:t>
            </a:r>
            <a:r>
              <a:rPr lang="en-US" b="1" dirty="0" err="1">
                <a:effectLst>
                  <a:outerShdw blurRad="38100" dist="38100" dir="2700000" algn="tl">
                    <a:srgbClr val="000000">
                      <a:alpha val="43137"/>
                    </a:srgbClr>
                  </a:outerShdw>
                </a:effectLst>
                <a:latin typeface="Comic Sans MS" panose="030F0702030302020204" pitchFamily="66" charset="0"/>
              </a:rPr>
              <a:t>Waan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dhageessan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qalbeeffadhaa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Safartuu</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ittiin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safartaniinis</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hammas</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caalaa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iyyuu</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isiniif</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safarama</a:t>
            </a:r>
            <a:r>
              <a:rPr lang="en-US" b="1" dirty="0">
                <a:effectLst>
                  <a:outerShdw blurRad="38100" dist="38100" dir="2700000" algn="tl">
                    <a:srgbClr val="000000">
                      <a:alpha val="43137"/>
                    </a:srgbClr>
                  </a:outerShdw>
                </a:effectLst>
                <a:latin typeface="Comic Sans MS" panose="030F0702030302020204" pitchFamily="66" charset="0"/>
              </a:rPr>
              <a:t>.” Mar. 4:24</a:t>
            </a:r>
            <a:endParaRPr lang="en" sz="1400" b="1" dirty="0">
              <a:effectLst>
                <a:outerShdw blurRad="38100" dist="38100" dir="2700000" algn="tl">
                  <a:srgbClr val="000000">
                    <a:alpha val="43137"/>
                  </a:srgbClr>
                </a:outerShdw>
              </a:effectLst>
              <a:latin typeface="Comic Sans MS" panose="030F0702030302020204" pitchFamily="66" charset="0"/>
            </a:endParaRP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679156"/>
            <a:ext cx="3200394" cy="2246769"/>
          </a:xfrm>
          <a:prstGeom prst="rect">
            <a:avLst/>
          </a:prstGeom>
          <a:noFill/>
        </p:spPr>
        <p:txBody>
          <a:bodyPr wrap="square" rtlCol="0">
            <a:spAutoFit/>
          </a:bodyPr>
          <a:lstStyle/>
          <a:p>
            <a:pPr>
              <a:spcBef>
                <a:spcPts val="600"/>
              </a:spcBef>
            </a:pPr>
            <a:r>
              <a:rPr lang="en" sz="2000" b="1" dirty="0"/>
              <a:t>Karaarraa warri nagadan, daldaltoonni oomisha isaanii safartuu xinnoo ykn guddaa namni bitachuu dhufe barbaaduu wajjin wal hin madaalle fayyadamu turan.</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256567"/>
            <a:ext cx="3047008" cy="1323439"/>
          </a:xfrm>
          <a:prstGeom prst="rect">
            <a:avLst/>
          </a:prstGeom>
          <a:noFill/>
        </p:spPr>
        <p:txBody>
          <a:bodyPr wrap="square">
            <a:spAutoFit/>
          </a:bodyPr>
          <a:lstStyle/>
          <a:p>
            <a:pPr>
              <a:spcBef>
                <a:spcPts val="600"/>
              </a:spcBef>
            </a:pPr>
            <a:r>
              <a:rPr lang="en-US" sz="2000" b="1" dirty="0"/>
              <a:t>X</a:t>
            </a:r>
            <a:r>
              <a:rPr lang="en" sz="2000" b="1" dirty="0"/>
              <a:t>ixinneessee Yesuus dhugaa wangeelaa as baase hundumaatti akka beekamutti. (Mar. 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857022"/>
            <a:ext cx="3370960" cy="1323439"/>
          </a:xfrm>
          <a:prstGeom prst="rect">
            <a:avLst/>
          </a:prstGeom>
          <a:noFill/>
        </p:spPr>
        <p:txBody>
          <a:bodyPr wrap="square">
            <a:spAutoFit/>
          </a:bodyPr>
          <a:lstStyle/>
          <a:p>
            <a:pPr>
              <a:spcBef>
                <a:spcPts val="600"/>
              </a:spcBef>
            </a:pPr>
            <a:r>
              <a:rPr lang="en-US" sz="2000" b="1" dirty="0"/>
              <a:t>D</a:t>
            </a:r>
            <a:r>
              <a:rPr lang="en" sz="2000" b="1" dirty="0"/>
              <a:t>aldalaan sun yoo nama gaarii ta’e, namicha bitachuu dhufe sana gammachiisuuf itti eebbisaaf. </a:t>
            </a:r>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363298"/>
            <a:ext cx="5867399" cy="1015663"/>
          </a:xfrm>
          <a:prstGeom prst="rect">
            <a:avLst/>
          </a:prstGeom>
          <a:noFill/>
        </p:spPr>
        <p:txBody>
          <a:bodyPr wrap="square">
            <a:spAutoFit/>
          </a:bodyPr>
          <a:lstStyle/>
          <a:p>
            <a:pPr>
              <a:spcBef>
                <a:spcPts val="600"/>
              </a:spcBef>
            </a:pPr>
            <a:r>
              <a:rPr lang="en" sz="2000" b="1" dirty="0"/>
              <a:t>Yesuus akka itti xiyyeeffannoo dhaggeeffatoota Isaatii qabu beeka. Amma barumsa hafuuraa fudhachuuf qophaa’oo dha. </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10882" y="4887783"/>
            <a:ext cx="3047009" cy="1938992"/>
          </a:xfrm>
          <a:prstGeom prst="rect">
            <a:avLst/>
          </a:prstGeom>
          <a:noFill/>
        </p:spPr>
        <p:txBody>
          <a:bodyPr wrap="square">
            <a:spAutoFit/>
          </a:bodyPr>
          <a:lstStyle/>
          <a:p>
            <a:pPr>
              <a:spcBef>
                <a:spcPts val="600"/>
              </a:spcBef>
            </a:pPr>
            <a:r>
              <a:rPr lang="en" sz="2000" b="1" dirty="0"/>
              <a:t>Galgala sana, yeroo manatti ibsaa isaanii qabsiisan, “warri gurra dhaga’u qaban” (Mar. 4:23) shakkii tokko malee barumsicha yaadataniiru. </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5178844"/>
            <a:ext cx="3354430" cy="1631216"/>
          </a:xfrm>
          <a:prstGeom prst="rect">
            <a:avLst/>
          </a:prstGeom>
          <a:noFill/>
        </p:spPr>
        <p:txBody>
          <a:bodyPr wrap="square">
            <a:spAutoFit/>
          </a:bodyPr>
          <a:lstStyle/>
          <a:p>
            <a:pPr>
              <a:spcBef>
                <a:spcPts val="600"/>
              </a:spcBef>
            </a:pPr>
            <a:r>
              <a:rPr lang="en" sz="2000" b="1" dirty="0"/>
              <a:t>Namni tokko yoo dhugaa fudhate, caalaattiyyuu argata. Garuu yoo tuffatte, inni ati beektu iyyuu si harkaa bada (Mar. 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905</TotalTime>
  <Words>1115</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117</cp:revision>
  <dcterms:created xsi:type="dcterms:W3CDTF">2024-06-23T07:23:14Z</dcterms:created>
  <dcterms:modified xsi:type="dcterms:W3CDTF">2024-07-23T06:14:56Z</dcterms:modified>
</cp:coreProperties>
</file>