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en" sz="2400" b="1" dirty="0">
              <a:effectLst>
                <a:outerShdw blurRad="38100" dist="38100" dir="2700000" algn="tl">
                  <a:srgbClr val="000000">
                    <a:alpha val="43137"/>
                  </a:srgbClr>
                </a:outerShdw>
              </a:effectLst>
            </a:rPr>
            <a:t>Bidiruu sana hordofuun kan inni dabalatu:</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Waaqayyoof abboomamuu                                       (Abboommota kudhanan)</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Kunuunsa Waaqaatti amanuu (huuroo maannaa baatu)</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Geggeessitoota Waaqayyo ramade kabajuu (Ulee Aroon)</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n" sz="2000" b="1" dirty="0"/>
            <a:t>Waaqayyo </a:t>
          </a:r>
          <a:r>
            <a:rPr lang="en" sz="2000" b="1" i="1" u="sng" dirty="0"/>
            <a:t>nu</a:t>
          </a:r>
          <a:r>
            <a:rPr lang="en" sz="2000" b="1" dirty="0"/>
            <a:t> duratti galaana diimaa hire (isaanis: Iyyaasuu, Kaalebii fi dhaloota Gibxii baa’an keessaa namoota muraasa)</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n" sz="2000" b="1" dirty="0"/>
            <a:t>Waaqayyo laga Yordaanosiin </a:t>
          </a:r>
          <a:r>
            <a:rPr lang="en" sz="2000" b="1" i="1" u="sng" dirty="0"/>
            <a:t>isin</a:t>
          </a:r>
          <a:r>
            <a:rPr lang="en" sz="2000" b="1" dirty="0"/>
            <a:t> fuulduratti hire (dhaloota haaraa gammoojjii keessatti dhalatanii Kanaa’aniin dhaaluuf murteeffatan)</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Bidiruu sana hordofuun kan inni dabalatu:</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Waaqayyoof abboomamuu                                       (Abboommota kudhanan)</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Kunuunsa Waaqaatti amanuu (huuroo maannaa baatu)</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Geggeessitoota Waaqayyo ramade kabajuu (Ulee Aroon)</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Waaqayyo </a:t>
          </a:r>
          <a:r>
            <a:rPr lang="en" sz="2000" b="1" i="1" u="sng" kern="1200" dirty="0"/>
            <a:t>nu</a:t>
          </a:r>
          <a:r>
            <a:rPr lang="en" sz="2000" b="1" kern="1200" dirty="0"/>
            <a:t> duratti galaana diimaa hire (isaanis: Iyyaasuu, Kaalebii fi dhaloota Gibxii baa’an keessaa namoota muraasa)</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Waaqayyo laga Yordaanosiin </a:t>
          </a:r>
          <a:r>
            <a:rPr lang="en" sz="2000" b="1" i="1" u="sng" kern="1200" dirty="0"/>
            <a:t>isin</a:t>
          </a:r>
          <a:r>
            <a:rPr lang="en" sz="2000" b="1" kern="1200" dirty="0"/>
            <a:t> fuulduratti hire (dhaloota haaraa gammoojjii keessatti dhalatanii Kanaa’aniin dhaaluuf murteeffatan)</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17/10/2025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17/10/2025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US"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YAADANNOO AYYAANAA</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en-US" sz="1600" b="1" dirty="0" err="1">
                <a:solidFill>
                  <a:srgbClr val="AAF4DA"/>
                </a:solidFill>
                <a:effectLst>
                  <a:outerShdw blurRad="38100" dist="38100" dir="2700000" algn="tl">
                    <a:srgbClr val="000000">
                      <a:alpha val="43137"/>
                    </a:srgbClr>
                  </a:outerShdw>
                </a:effectLst>
              </a:rPr>
              <a:t>Barnoota</a:t>
            </a:r>
            <a:r>
              <a:rPr lang="en-US" sz="1600" b="1" dirty="0">
                <a:solidFill>
                  <a:srgbClr val="AAF4DA"/>
                </a:solidFill>
                <a:effectLst>
                  <a:outerShdw blurRad="38100" dist="38100" dir="2700000" algn="tl">
                    <a:srgbClr val="000000">
                      <a:alpha val="43137"/>
                    </a:srgbClr>
                  </a:outerShdw>
                </a:effectLst>
              </a:rPr>
              <a:t> 3ffaa</a:t>
            </a:r>
            <a:r>
              <a:rPr lang="en" sz="1600" b="1" dirty="0">
                <a:solidFill>
                  <a:srgbClr val="AAF4DA"/>
                </a:solidFill>
                <a:effectLst>
                  <a:outerShdw blurRad="38100" dist="38100" dir="2700000" algn="tl">
                    <a:srgbClr val="000000">
                      <a:alpha val="43137"/>
                    </a:srgbClr>
                  </a:outerShdw>
                </a:effectLst>
              </a:rPr>
              <a:t> </a:t>
            </a:r>
            <a:r>
              <a:rPr lang="en-US" sz="1600" b="1" dirty="0" err="1">
                <a:solidFill>
                  <a:srgbClr val="AAF4DA"/>
                </a:solidFill>
                <a:effectLst>
                  <a:outerShdw blurRad="38100" dist="38100" dir="2700000" algn="tl">
                    <a:srgbClr val="000000">
                      <a:alpha val="43137"/>
                    </a:srgbClr>
                  </a:outerShdw>
                </a:effectLst>
              </a:rPr>
              <a:t>Onkoloolessa</a:t>
            </a:r>
            <a:r>
              <a:rPr lang="en" sz="1600" b="1" dirty="0">
                <a:solidFill>
                  <a:srgbClr val="AAF4DA"/>
                </a:solidFill>
                <a:effectLst>
                  <a:outerShdw blurRad="38100" dist="38100" dir="2700000" algn="tl">
                    <a:srgbClr val="000000">
                      <a:alpha val="43137"/>
                    </a:srgbClr>
                  </a:outerShdw>
                </a:effectLst>
              </a:rPr>
              <a:t> 18, 2025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230503"/>
            <a:ext cx="4217049" cy="2123658"/>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TARKAANFII LAGA YORDAANOS</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1138773"/>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err="1">
                <a:solidFill>
                  <a:schemeClr val="tx1"/>
                </a:solidFill>
                <a:latin typeface="Comic Sans MS" panose="030F0702030302020204" pitchFamily="66" charset="0"/>
              </a:rPr>
              <a:t>Inni</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galaanicha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lafa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gogaatti</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deebise</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namoonnis</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miilla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isaaniitiin</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lagicha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keessa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ce’an</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kanaaf</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nuyi</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achitti</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isatti</a:t>
            </a:r>
            <a:r>
              <a:rPr lang="en-US" b="1" dirty="0">
                <a:solidFill>
                  <a:schemeClr val="tx1"/>
                </a:solidFill>
                <a:latin typeface="Comic Sans MS" panose="030F0702030302020204" pitchFamily="66" charset="0"/>
              </a:rPr>
              <a:t> in </a:t>
            </a:r>
            <a:r>
              <a:rPr lang="en-US" b="1" dirty="0" err="1">
                <a:solidFill>
                  <a:schemeClr val="tx1"/>
                </a:solidFill>
                <a:latin typeface="Comic Sans MS" panose="030F0702030302020204" pitchFamily="66" charset="0"/>
              </a:rPr>
              <a:t>gammanne</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(Faar.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“Galaanni argee in baqate, lagni Yordaanosis gara booddeetti in deebi’e.” </a:t>
            </a:r>
            <a:r>
              <a:rPr lang="en" sz="1400" b="1" dirty="0">
                <a:solidFill>
                  <a:schemeClr val="tx1"/>
                </a:solidFill>
                <a:latin typeface="Comic Sans MS" panose="030F0702030302020204" pitchFamily="66" charset="0"/>
              </a:rPr>
              <a:t>(Faar. </a:t>
            </a:r>
            <a:r>
              <a:rPr lang="en" sz="1400" b="1">
                <a:solidFill>
                  <a:schemeClr val="tx1"/>
                </a:solidFill>
                <a:latin typeface="Comic Sans MS" panose="030F0702030302020204" pitchFamily="66" charset="0"/>
              </a:rPr>
              <a:t>114:3)</a:t>
            </a:r>
            <a:endParaRPr lang="en" sz="1400" b="1" dirty="0">
              <a:solidFill>
                <a:schemeClr val="tx1"/>
              </a:solidFill>
              <a:latin typeface="Comic Sans MS" panose="030F0702030302020204" pitchFamily="66" charset="0"/>
            </a:endParaRP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5878228" cy="1846659"/>
          </a:xfrm>
          <a:prstGeom prst="rect">
            <a:avLst/>
          </a:prstGeom>
          <a:noFill/>
        </p:spPr>
        <p:txBody>
          <a:bodyPr wrap="square" rtlCol="0">
            <a:spAutoFit/>
          </a:bodyPr>
          <a:lstStyle/>
          <a:p>
            <a:pPr>
              <a:spcBef>
                <a:spcPts val="600"/>
              </a:spcBef>
            </a:pPr>
            <a:r>
              <a:rPr lang="en" sz="1900" b="1" dirty="0"/>
              <a:t>Galaana diimaa fi laga Yordaanosiin ce’uun, taatee seena qabeeyyii lamaan walitti hidhamanii seenaa fayyinaa keessatti bakka guddaa qabani dha (Faar. 66:6; Faar. 114). Walii wajjin, cubbuu irraa bilisa ta’uu keenyaa fi jireenya bara baraatiif daandii argachuu keenya nutti himu. </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5954428" cy="1554272"/>
          </a:xfrm>
          <a:prstGeom prst="rect">
            <a:avLst/>
          </a:prstGeom>
          <a:noFill/>
        </p:spPr>
        <p:txBody>
          <a:bodyPr wrap="square">
            <a:spAutoFit/>
          </a:bodyPr>
          <a:lstStyle/>
          <a:p>
            <a:pPr>
              <a:spcBef>
                <a:spcPts val="600"/>
              </a:spcBef>
            </a:pPr>
            <a:r>
              <a:rPr lang="en" sz="1900" b="1" dirty="0"/>
              <a:t>Laga Yordaanositti seenuun Yesuusiifis dhiibbaa wal-fakkaataa qaba, Isa humna Hafuura Qulqulluutiin guutamee ergama Isaa xumureef: innis cubbuu irraa bilisa nu baasuudhaan jireenya bara baraa nuuf kenne (Maarq. 1:9-11; Yohaan.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115152"/>
            <a:ext cx="5878228" cy="969496"/>
          </a:xfrm>
          <a:prstGeom prst="rect">
            <a:avLst/>
          </a:prstGeom>
          <a:noFill/>
        </p:spPr>
        <p:txBody>
          <a:bodyPr wrap="square">
            <a:spAutoFit/>
          </a:bodyPr>
          <a:lstStyle/>
          <a:p>
            <a:pPr>
              <a:spcBef>
                <a:spcPts val="600"/>
              </a:spcBef>
            </a:pPr>
            <a:r>
              <a:rPr lang="en" sz="1900" b="1" dirty="0"/>
              <a:t>For Elisha, however, the same event was a sign of the reception of the Holy Spirit, which enabled him to fulfill his mission (2 Kings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171066"/>
            <a:ext cx="5798017" cy="969496"/>
          </a:xfrm>
          <a:prstGeom prst="rect">
            <a:avLst/>
          </a:prstGeom>
          <a:noFill/>
        </p:spPr>
        <p:txBody>
          <a:bodyPr wrap="square">
            <a:spAutoFit/>
          </a:bodyPr>
          <a:lstStyle/>
          <a:p>
            <a:pPr>
              <a:spcBef>
                <a:spcPts val="600"/>
              </a:spcBef>
            </a:pPr>
            <a:r>
              <a:rPr lang="en" sz="1900" b="1" dirty="0"/>
              <a:t>Akka dinqii, laga Yordaanosiin ce’uudhaan, bakka argama Waaqayyootti geeffamuun Eliyaasiif dubbii qabatamaa dha (2 Moot. 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“Egaa garraamummaa jaalala Waaqaa fi araara Isaa isa baayyee haa yaadannu. </a:t>
            </a:r>
            <a:r>
              <a:rPr lang="en-US" sz="2800" b="1" dirty="0" err="1">
                <a:latin typeface="Constantia" panose="02030602050306030303" pitchFamily="18" charset="0"/>
              </a:rPr>
              <a:t>Akka</a:t>
            </a:r>
            <a:r>
              <a:rPr lang="en-US" sz="2800" b="1" dirty="0">
                <a:latin typeface="Constantia" panose="02030602050306030303" pitchFamily="18" charset="0"/>
              </a:rPr>
              <a:t> </a:t>
            </a:r>
            <a:r>
              <a:rPr lang="en-US" sz="2800" b="1" dirty="0" err="1">
                <a:latin typeface="Constantia" panose="02030602050306030303" pitchFamily="18" charset="0"/>
              </a:rPr>
              <a:t>saba</a:t>
            </a:r>
            <a:r>
              <a:rPr lang="en-US" sz="2800" b="1" dirty="0">
                <a:latin typeface="Constantia" panose="02030602050306030303" pitchFamily="18" charset="0"/>
              </a:rPr>
              <a:t> </a:t>
            </a:r>
            <a:r>
              <a:rPr lang="en-US" sz="2800" b="1" dirty="0" err="1">
                <a:latin typeface="Constantia" panose="02030602050306030303" pitchFamily="18" charset="0"/>
              </a:rPr>
              <a:t>Israa’eliin</a:t>
            </a:r>
            <a:r>
              <a:rPr lang="en-US" sz="2800" b="1" dirty="0">
                <a:latin typeface="Constantia" panose="02030602050306030303" pitchFamily="18" charset="0"/>
              </a:rPr>
              <a:t> </a:t>
            </a:r>
            <a:r>
              <a:rPr lang="en-US" sz="2800" b="1" dirty="0" err="1">
                <a:latin typeface="Constantia" panose="02030602050306030303" pitchFamily="18" charset="0"/>
              </a:rPr>
              <a:t>dhagoota</a:t>
            </a:r>
            <a:r>
              <a:rPr lang="en-US" sz="2800" b="1" dirty="0">
                <a:latin typeface="Constantia" panose="02030602050306030303" pitchFamily="18" charset="0"/>
              </a:rPr>
              <a:t> </a:t>
            </a:r>
            <a:r>
              <a:rPr lang="en-US" sz="2800" b="1" dirty="0" err="1">
                <a:latin typeface="Constantia" panose="02030602050306030303" pitchFamily="18" charset="0"/>
              </a:rPr>
              <a:t>dhuga</a:t>
            </a:r>
            <a:r>
              <a:rPr lang="en-US" sz="2800" b="1" dirty="0">
                <a:latin typeface="Constantia" panose="02030602050306030303" pitchFamily="18" charset="0"/>
              </a:rPr>
              <a:t> </a:t>
            </a:r>
            <a:r>
              <a:rPr lang="en-US" sz="2800" b="1" dirty="0" err="1">
                <a:latin typeface="Constantia" panose="02030602050306030303" pitchFamily="18" charset="0"/>
              </a:rPr>
              <a:t>ba’umsaa</a:t>
            </a:r>
            <a:r>
              <a:rPr lang="en-US" sz="2800" b="1" dirty="0">
                <a:latin typeface="Constantia" panose="02030602050306030303" pitchFamily="18" charset="0"/>
              </a:rPr>
              <a:t> </a:t>
            </a:r>
            <a:r>
              <a:rPr lang="en-US" sz="2800" b="1" dirty="0" err="1">
                <a:latin typeface="Constantia" panose="02030602050306030303" pitchFamily="18" charset="0"/>
              </a:rPr>
              <a:t>haa</a:t>
            </a:r>
            <a:r>
              <a:rPr lang="en-US" sz="2800" b="1" dirty="0">
                <a:latin typeface="Constantia" panose="02030602050306030303" pitchFamily="18" charset="0"/>
              </a:rPr>
              <a:t> </a:t>
            </a:r>
            <a:r>
              <a:rPr lang="en-US" sz="2800" b="1" dirty="0" err="1">
                <a:latin typeface="Constantia" panose="02030602050306030303" pitchFamily="18" charset="0"/>
              </a:rPr>
              <a:t>dhaabnu</a:t>
            </a:r>
            <a:r>
              <a:rPr lang="en-US" sz="2800" b="1" dirty="0">
                <a:latin typeface="Constantia" panose="02030602050306030303" pitchFamily="18" charset="0"/>
              </a:rPr>
              <a:t>, </a:t>
            </a:r>
            <a:r>
              <a:rPr lang="en-US" sz="2800" b="1" dirty="0" err="1">
                <a:latin typeface="Constantia" panose="02030602050306030303" pitchFamily="18" charset="0"/>
              </a:rPr>
              <a:t>achi</a:t>
            </a:r>
            <a:r>
              <a:rPr lang="en-US" sz="2800" b="1" dirty="0">
                <a:latin typeface="Constantia" panose="02030602050306030303" pitchFamily="18" charset="0"/>
              </a:rPr>
              <a:t> </a:t>
            </a:r>
            <a:r>
              <a:rPr lang="en-US" sz="2800" b="1" dirty="0" err="1">
                <a:latin typeface="Constantia" panose="02030602050306030303" pitchFamily="18" charset="0"/>
              </a:rPr>
              <a:t>irrattis</a:t>
            </a:r>
            <a:r>
              <a:rPr lang="en-US" sz="2800" b="1" dirty="0">
                <a:latin typeface="Constantia" panose="02030602050306030303" pitchFamily="18" charset="0"/>
              </a:rPr>
              <a:t> </a:t>
            </a:r>
            <a:r>
              <a:rPr lang="en-US" sz="2800" b="1" dirty="0" err="1">
                <a:latin typeface="Constantia" panose="02030602050306030303" pitchFamily="18" charset="0"/>
              </a:rPr>
              <a:t>seenaa</a:t>
            </a:r>
            <a:r>
              <a:rPr lang="en-US" sz="2800" b="1" dirty="0">
                <a:latin typeface="Constantia" panose="02030602050306030303" pitchFamily="18" charset="0"/>
              </a:rPr>
              <a:t> </a:t>
            </a:r>
            <a:r>
              <a:rPr lang="en-US" sz="2800" b="1" dirty="0" err="1">
                <a:latin typeface="Constantia" panose="02030602050306030303" pitchFamily="18" charset="0"/>
              </a:rPr>
              <a:t>gati</a:t>
            </a:r>
            <a:r>
              <a:rPr lang="en-US" sz="2800" b="1" dirty="0">
                <a:latin typeface="Constantia" panose="02030602050306030303" pitchFamily="18" charset="0"/>
              </a:rPr>
              <a:t> </a:t>
            </a:r>
            <a:r>
              <a:rPr lang="en-US" sz="2800" b="1" dirty="0" err="1">
                <a:latin typeface="Constantia" panose="02030602050306030303" pitchFamily="18" charset="0"/>
              </a:rPr>
              <a:t>jabeessa</a:t>
            </a:r>
            <a:r>
              <a:rPr lang="en-US" sz="2800" b="1" dirty="0">
                <a:latin typeface="Constantia" panose="02030602050306030303" pitchFamily="18" charset="0"/>
              </a:rPr>
              <a:t> </a:t>
            </a:r>
            <a:r>
              <a:rPr lang="en-US" sz="2800" b="1" dirty="0" err="1">
                <a:latin typeface="Constantia" panose="02030602050306030303" pitchFamily="18" charset="0"/>
              </a:rPr>
              <a:t>Waaqayyo</a:t>
            </a:r>
            <a:r>
              <a:rPr lang="en-US" sz="2800" b="1" dirty="0">
                <a:latin typeface="Constantia" panose="02030602050306030303" pitchFamily="18" charset="0"/>
              </a:rPr>
              <a:t> </a:t>
            </a:r>
            <a:r>
              <a:rPr lang="en-US" sz="2800" b="1" dirty="0" err="1">
                <a:latin typeface="Constantia" panose="02030602050306030303" pitchFamily="18" charset="0"/>
              </a:rPr>
              <a:t>nuuf</a:t>
            </a:r>
            <a:r>
              <a:rPr lang="en-US" sz="2800" b="1" dirty="0">
                <a:latin typeface="Constantia" panose="02030602050306030303" pitchFamily="18" charset="0"/>
              </a:rPr>
              <a:t> </a:t>
            </a:r>
            <a:r>
              <a:rPr lang="en-US" sz="2800" b="1" dirty="0" err="1">
                <a:latin typeface="Constantia" panose="02030602050306030303" pitchFamily="18" charset="0"/>
              </a:rPr>
              <a:t>hojjete</a:t>
            </a:r>
            <a:r>
              <a:rPr lang="en-US" sz="2800" b="1" dirty="0">
                <a:latin typeface="Constantia" panose="02030602050306030303" pitchFamily="18" charset="0"/>
              </a:rPr>
              <a:t> </a:t>
            </a:r>
            <a:r>
              <a:rPr lang="en-US" sz="2800" b="1" dirty="0" err="1">
                <a:latin typeface="Constantia" panose="02030602050306030303" pitchFamily="18" charset="0"/>
              </a:rPr>
              <a:t>haa</a:t>
            </a:r>
            <a:r>
              <a:rPr lang="en-US" sz="2800" b="1" dirty="0">
                <a:latin typeface="Constantia" panose="02030602050306030303" pitchFamily="18" charset="0"/>
              </a:rPr>
              <a:t> </a:t>
            </a:r>
            <a:r>
              <a:rPr lang="en-US" sz="2800" b="1" dirty="0" err="1">
                <a:latin typeface="Constantia" panose="02030602050306030303" pitchFamily="18" charset="0"/>
              </a:rPr>
              <a:t>bocnu</a:t>
            </a:r>
            <a:r>
              <a:rPr lang="en-US" sz="2800" b="1" dirty="0">
                <a:latin typeface="Constantia" panose="02030602050306030303" pitchFamily="18" charset="0"/>
              </a:rPr>
              <a:t>. </a:t>
            </a:r>
            <a:r>
              <a:rPr lang="en-US" sz="2800" b="1" dirty="0" err="1">
                <a:latin typeface="Constantia" panose="02030602050306030303" pitchFamily="18" charset="0"/>
              </a:rPr>
              <a:t>Adeemsa</a:t>
            </a:r>
            <a:r>
              <a:rPr lang="en-US" sz="2800" b="1" dirty="0">
                <a:latin typeface="Constantia" panose="02030602050306030303" pitchFamily="18" charset="0"/>
              </a:rPr>
              <a:t> </a:t>
            </a:r>
            <a:r>
              <a:rPr lang="en-US" sz="2800" b="1" dirty="0" err="1">
                <a:latin typeface="Constantia" panose="02030602050306030303" pitchFamily="18" charset="0"/>
              </a:rPr>
              <a:t>keenya</a:t>
            </a:r>
            <a:r>
              <a:rPr lang="en-US" sz="2800" b="1" dirty="0">
                <a:latin typeface="Constantia" panose="02030602050306030303" pitchFamily="18" charset="0"/>
              </a:rPr>
              <a:t> </a:t>
            </a:r>
            <a:r>
              <a:rPr lang="en-US" sz="2800" b="1" dirty="0" err="1">
                <a:latin typeface="Constantia" panose="02030602050306030303" pitchFamily="18" charset="0"/>
              </a:rPr>
              <a:t>keessattis</a:t>
            </a:r>
            <a:r>
              <a:rPr lang="en-US" sz="2800" b="1" dirty="0">
                <a:latin typeface="Constantia" panose="02030602050306030303" pitchFamily="18" charset="0"/>
              </a:rPr>
              <a:t> </a:t>
            </a:r>
            <a:r>
              <a:rPr lang="en-US" sz="2800" b="1" dirty="0" err="1">
                <a:latin typeface="Constantia" panose="02030602050306030303" pitchFamily="18" charset="0"/>
              </a:rPr>
              <a:t>waanta</a:t>
            </a:r>
            <a:r>
              <a:rPr lang="en-US" sz="2800" b="1" dirty="0">
                <a:latin typeface="Constantia" panose="02030602050306030303" pitchFamily="18" charset="0"/>
              </a:rPr>
              <a:t> </a:t>
            </a:r>
            <a:r>
              <a:rPr lang="en-US" sz="2800" b="1" dirty="0" err="1">
                <a:latin typeface="Constantia" panose="02030602050306030303" pitchFamily="18" charset="0"/>
              </a:rPr>
              <a:t>Inni</a:t>
            </a:r>
            <a:r>
              <a:rPr lang="en-US" sz="2800" b="1" dirty="0">
                <a:latin typeface="Constantia" panose="02030602050306030303" pitchFamily="18" charset="0"/>
              </a:rPr>
              <a:t> </a:t>
            </a:r>
            <a:r>
              <a:rPr lang="en-US" sz="2800" b="1" dirty="0" err="1">
                <a:latin typeface="Constantia" panose="02030602050306030303" pitchFamily="18" charset="0"/>
              </a:rPr>
              <a:t>godhe</a:t>
            </a:r>
            <a:r>
              <a:rPr lang="en-US" sz="2800" b="1" dirty="0">
                <a:latin typeface="Constantia" panose="02030602050306030303" pitchFamily="18" charset="0"/>
              </a:rPr>
              <a:t> </a:t>
            </a:r>
            <a:r>
              <a:rPr lang="en-US" sz="2800" b="1" dirty="0" err="1">
                <a:latin typeface="Constantia" panose="02030602050306030303" pitchFamily="18" charset="0"/>
              </a:rPr>
              <a:t>irra</a:t>
            </a:r>
            <a:r>
              <a:rPr lang="en-US" sz="2800" b="1" dirty="0">
                <a:latin typeface="Constantia" panose="02030602050306030303" pitchFamily="18" charset="0"/>
              </a:rPr>
              <a:t> </a:t>
            </a:r>
            <a:r>
              <a:rPr lang="en-US" sz="2800" b="1" dirty="0" err="1">
                <a:latin typeface="Constantia" panose="02030602050306030303" pitchFamily="18" charset="0"/>
              </a:rPr>
              <a:t>deebinee</a:t>
            </a:r>
            <a:r>
              <a:rPr lang="en-US" sz="2800" b="1" dirty="0">
                <a:latin typeface="Constantia" panose="02030602050306030303" pitchFamily="18" charset="0"/>
              </a:rPr>
              <a:t> </a:t>
            </a:r>
            <a:r>
              <a:rPr lang="en-US" sz="2800" b="1" dirty="0" err="1">
                <a:latin typeface="Constantia" panose="02030602050306030303" pitchFamily="18" charset="0"/>
              </a:rPr>
              <a:t>ilaaluudhaan</a:t>
            </a:r>
            <a:r>
              <a:rPr lang="en-US" sz="2800" b="1" dirty="0">
                <a:latin typeface="Constantia" panose="02030602050306030303" pitchFamily="18" charset="0"/>
              </a:rPr>
              <a:t>, </a:t>
            </a:r>
            <a:r>
              <a:rPr lang="en-US" sz="2800" b="1" dirty="0" err="1">
                <a:latin typeface="Constantia" panose="02030602050306030303" pitchFamily="18" charset="0"/>
              </a:rPr>
              <a:t>garaa</a:t>
            </a:r>
            <a:r>
              <a:rPr lang="en-US" sz="2800" b="1" dirty="0">
                <a:latin typeface="Constantia" panose="02030602050306030303" pitchFamily="18" charset="0"/>
              </a:rPr>
              <a:t> </a:t>
            </a:r>
            <a:r>
              <a:rPr lang="en-US" sz="2800" b="1" dirty="0" err="1">
                <a:latin typeface="Constantia" panose="02030602050306030303" pitchFamily="18" charset="0"/>
              </a:rPr>
              <a:t>gaarummaa</a:t>
            </a:r>
            <a:r>
              <a:rPr lang="en-US" sz="2800" b="1" dirty="0">
                <a:latin typeface="Constantia" panose="02030602050306030303" pitchFamily="18" charset="0"/>
              </a:rPr>
              <a:t> </a:t>
            </a:r>
            <a:r>
              <a:rPr lang="en-US" sz="2800" b="1" dirty="0" err="1">
                <a:latin typeface="Constantia" panose="02030602050306030303" pitchFamily="18" charset="0"/>
              </a:rPr>
              <a:t>Isaatiin</a:t>
            </a:r>
            <a:r>
              <a:rPr lang="en-US" sz="2800" b="1" dirty="0">
                <a:latin typeface="Constantia" panose="02030602050306030303" pitchFamily="18" charset="0"/>
              </a:rPr>
              <a:t> </a:t>
            </a:r>
            <a:r>
              <a:rPr lang="en-US" sz="2800" b="1" dirty="0" err="1">
                <a:latin typeface="Constantia" panose="02030602050306030303" pitchFamily="18" charset="0"/>
              </a:rPr>
              <a:t>baqeen</a:t>
            </a:r>
            <a:r>
              <a:rPr lang="en-US" sz="2800" b="1" dirty="0">
                <a:latin typeface="Constantia" panose="02030602050306030303" pitchFamily="18" charset="0"/>
              </a:rPr>
              <a:t> </a:t>
            </a:r>
            <a:r>
              <a:rPr lang="en-US" sz="2800" b="1" dirty="0" err="1">
                <a:latin typeface="Constantia" panose="02030602050306030303" pitchFamily="18" charset="0"/>
              </a:rPr>
              <a:t>akkas</a:t>
            </a:r>
            <a:r>
              <a:rPr lang="en-US" sz="2800" b="1" dirty="0">
                <a:latin typeface="Constantia" panose="02030602050306030303" pitchFamily="18" charset="0"/>
              </a:rPr>
              <a:t> </a:t>
            </a:r>
            <a:r>
              <a:rPr lang="en-US" sz="2800" b="1" dirty="0" err="1">
                <a:latin typeface="Constantia" panose="02030602050306030303" pitchFamily="18" charset="0"/>
              </a:rPr>
              <a:t>jennee</a:t>
            </a:r>
            <a:r>
              <a:rPr lang="en-US" sz="2800" b="1" dirty="0">
                <a:latin typeface="Constantia" panose="02030602050306030303" pitchFamily="18" charset="0"/>
              </a:rPr>
              <a:t> </a:t>
            </a:r>
            <a:r>
              <a:rPr lang="en-US" sz="2800" b="1" dirty="0" err="1">
                <a:latin typeface="Constantia" panose="02030602050306030303" pitchFamily="18" charset="0"/>
              </a:rPr>
              <a:t>haa</a:t>
            </a:r>
            <a:r>
              <a:rPr lang="en-US" sz="2800" b="1" dirty="0">
                <a:latin typeface="Constantia" panose="02030602050306030303" pitchFamily="18" charset="0"/>
              </a:rPr>
              <a:t> </a:t>
            </a:r>
            <a:r>
              <a:rPr lang="en-US" sz="2800" b="1" dirty="0" err="1">
                <a:latin typeface="Constantia" panose="02030602050306030303" pitchFamily="18" charset="0"/>
              </a:rPr>
              <a:t>labsinu</a:t>
            </a:r>
            <a:r>
              <a:rPr lang="en-US" sz="2800" b="1" dirty="0">
                <a:latin typeface="Constantia" panose="02030602050306030303" pitchFamily="18" charset="0"/>
              </a:rPr>
              <a:t>, </a:t>
            </a:r>
            <a:r>
              <a:rPr lang="en-US" sz="2800" b="1" dirty="0" err="1">
                <a:latin typeface="Constantia" panose="02030602050306030303" pitchFamily="18" charset="0"/>
              </a:rPr>
              <a:t>Waanta</a:t>
            </a:r>
            <a:r>
              <a:rPr lang="en-US" sz="2800" b="1" dirty="0">
                <a:latin typeface="Constantia" panose="02030602050306030303" pitchFamily="18" charset="0"/>
              </a:rPr>
              <a:t> </a:t>
            </a:r>
            <a:r>
              <a:rPr lang="en-US" sz="2800" b="1" dirty="0" err="1">
                <a:latin typeface="Constantia" panose="02030602050306030303" pitchFamily="18" charset="0"/>
              </a:rPr>
              <a:t>gaarii</a:t>
            </a:r>
            <a:r>
              <a:rPr lang="en-US" sz="2800" b="1" dirty="0">
                <a:latin typeface="Constantia" panose="02030602050306030303" pitchFamily="18" charset="0"/>
              </a:rPr>
              <a:t> </a:t>
            </a:r>
            <a:r>
              <a:rPr lang="en-US" sz="2800" b="1" dirty="0" err="1">
                <a:latin typeface="Constantia" panose="02030602050306030303" pitchFamily="18" charset="0"/>
              </a:rPr>
              <a:t>Inni</a:t>
            </a:r>
            <a:r>
              <a:rPr lang="en-US" sz="2800" b="1" dirty="0">
                <a:latin typeface="Constantia" panose="02030602050306030303" pitchFamily="18" charset="0"/>
              </a:rPr>
              <a:t> </a:t>
            </a:r>
            <a:r>
              <a:rPr lang="en-US" sz="2800" b="1" dirty="0" err="1">
                <a:latin typeface="Constantia" panose="02030602050306030303" pitchFamily="18" charset="0"/>
              </a:rPr>
              <a:t>anaaf</a:t>
            </a:r>
            <a:r>
              <a:rPr lang="en-US" sz="2800" b="1" dirty="0">
                <a:latin typeface="Constantia" panose="02030602050306030303" pitchFamily="18" charset="0"/>
              </a:rPr>
              <a:t> </a:t>
            </a:r>
            <a:r>
              <a:rPr lang="en-US" sz="2800" b="1" dirty="0" err="1">
                <a:latin typeface="Constantia" panose="02030602050306030303" pitchFamily="18" charset="0"/>
              </a:rPr>
              <a:t>godhe</a:t>
            </a:r>
            <a:r>
              <a:rPr lang="en-US" sz="2800" b="1" dirty="0">
                <a:latin typeface="Constantia" panose="02030602050306030303" pitchFamily="18" charset="0"/>
              </a:rPr>
              <a:t> </a:t>
            </a:r>
            <a:r>
              <a:rPr lang="en-US" sz="2800" b="1" dirty="0" err="1">
                <a:latin typeface="Constantia" panose="02030602050306030303" pitchFamily="18" charset="0"/>
              </a:rPr>
              <a:t>hundumaaf</a:t>
            </a:r>
            <a:r>
              <a:rPr lang="en-US" sz="2800" b="1" dirty="0">
                <a:latin typeface="Constantia" panose="02030602050306030303" pitchFamily="18" charset="0"/>
              </a:rPr>
              <a:t>, ani </a:t>
            </a:r>
            <a:r>
              <a:rPr lang="en-US" sz="2800" b="1" dirty="0" err="1">
                <a:latin typeface="Constantia" panose="02030602050306030303" pitchFamily="18" charset="0"/>
              </a:rPr>
              <a:t>Waaqayyoof</a:t>
            </a:r>
            <a:r>
              <a:rPr lang="en-US" sz="2800" b="1" dirty="0">
                <a:latin typeface="Constantia" panose="02030602050306030303" pitchFamily="18" charset="0"/>
              </a:rPr>
              <a:t> </a:t>
            </a:r>
            <a:r>
              <a:rPr lang="en-US" sz="2800" b="1" dirty="0" err="1">
                <a:latin typeface="Constantia" panose="02030602050306030303" pitchFamily="18" charset="0"/>
              </a:rPr>
              <a:t>maalan</a:t>
            </a:r>
            <a:r>
              <a:rPr lang="en-US" sz="2800" b="1" dirty="0">
                <a:latin typeface="Constantia" panose="02030602050306030303" pitchFamily="18" charset="0"/>
              </a:rPr>
              <a:t> </a:t>
            </a:r>
            <a:r>
              <a:rPr lang="en-US" sz="2800" b="1" dirty="0" err="1">
                <a:latin typeface="Constantia" panose="02030602050306030303" pitchFamily="18" charset="0"/>
              </a:rPr>
              <a:t>deebisa</a:t>
            </a:r>
            <a:r>
              <a:rPr lang="en-US" sz="2800" b="1" dirty="0">
                <a:latin typeface="Constantia" panose="02030602050306030303" pitchFamily="18" charset="0"/>
              </a:rPr>
              <a:t>. Ani </a:t>
            </a:r>
            <a:r>
              <a:rPr lang="en-US" sz="2800" b="1" dirty="0" err="1">
                <a:latin typeface="Constantia" panose="02030602050306030303" pitchFamily="18" charset="0"/>
              </a:rPr>
              <a:t>xoofoo</a:t>
            </a:r>
            <a:r>
              <a:rPr lang="en-US" sz="2800" b="1" dirty="0">
                <a:latin typeface="Constantia" panose="02030602050306030303" pitchFamily="18" charset="0"/>
              </a:rPr>
              <a:t> </a:t>
            </a:r>
            <a:r>
              <a:rPr lang="en-US" sz="2800" b="1" dirty="0" err="1">
                <a:latin typeface="Constantia" panose="02030602050306030303" pitchFamily="18" charset="0"/>
              </a:rPr>
              <a:t>fayyinaaf</a:t>
            </a:r>
            <a:r>
              <a:rPr lang="en-US" sz="2800" b="1" dirty="0">
                <a:latin typeface="Constantia" panose="02030602050306030303" pitchFamily="18" charset="0"/>
              </a:rPr>
              <a:t> </a:t>
            </a:r>
            <a:r>
              <a:rPr lang="en-US" sz="2800" b="1" dirty="0" err="1">
                <a:latin typeface="Constantia" panose="02030602050306030303" pitchFamily="18" charset="0"/>
              </a:rPr>
              <a:t>kenname</a:t>
            </a:r>
            <a:r>
              <a:rPr lang="en-US" sz="2800" b="1" dirty="0">
                <a:latin typeface="Constantia" panose="02030602050306030303" pitchFamily="18" charset="0"/>
              </a:rPr>
              <a:t> </a:t>
            </a:r>
            <a:r>
              <a:rPr lang="en-US" sz="2800" b="1" dirty="0" err="1">
                <a:latin typeface="Constantia" panose="02030602050306030303" pitchFamily="18" charset="0"/>
              </a:rPr>
              <a:t>ol</a:t>
            </a:r>
            <a:r>
              <a:rPr lang="en-US" sz="2800" b="1" dirty="0">
                <a:latin typeface="Constantia" panose="02030602050306030303" pitchFamily="18" charset="0"/>
              </a:rPr>
              <a:t> nan </a:t>
            </a:r>
            <a:r>
              <a:rPr lang="en-US" sz="2800" b="1" dirty="0" err="1">
                <a:latin typeface="Constantia" panose="02030602050306030303" pitchFamily="18" charset="0"/>
              </a:rPr>
              <a:t>fuudha</a:t>
            </a:r>
            <a:r>
              <a:rPr lang="en-US" sz="2800" b="1" dirty="0">
                <a:latin typeface="Constantia" panose="02030602050306030303" pitchFamily="18" charset="0"/>
              </a:rPr>
              <a:t>, </a:t>
            </a:r>
            <a:r>
              <a:rPr lang="en-US" sz="2800" b="1" dirty="0" err="1">
                <a:latin typeface="Constantia" panose="02030602050306030303" pitchFamily="18" charset="0"/>
              </a:rPr>
              <a:t>maqaa</a:t>
            </a:r>
            <a:r>
              <a:rPr lang="en-US" sz="2800" b="1" dirty="0">
                <a:latin typeface="Constantia" panose="02030602050306030303" pitchFamily="18" charset="0"/>
              </a:rPr>
              <a:t> </a:t>
            </a:r>
            <a:r>
              <a:rPr lang="en-US" sz="2800" b="1" dirty="0" err="1">
                <a:latin typeface="Constantia" panose="02030602050306030303" pitchFamily="18" charset="0"/>
              </a:rPr>
              <a:t>Waaqayyoos</a:t>
            </a:r>
            <a:r>
              <a:rPr lang="en-US" sz="2800" b="1" dirty="0">
                <a:latin typeface="Constantia" panose="02030602050306030303" pitchFamily="18" charset="0"/>
              </a:rPr>
              <a:t> nan </a:t>
            </a:r>
            <a:r>
              <a:rPr lang="en-US" sz="2800" b="1" dirty="0" err="1">
                <a:latin typeface="Constantia" panose="02030602050306030303" pitchFamily="18" charset="0"/>
              </a:rPr>
              <a:t>waammadha</a:t>
            </a:r>
            <a:r>
              <a:rPr lang="en-US" sz="2800" b="1" dirty="0">
                <a:latin typeface="Constantia" panose="02030602050306030303" pitchFamily="18" charset="0"/>
              </a:rPr>
              <a:t>. </a:t>
            </a:r>
            <a:r>
              <a:rPr lang="en-US" sz="2800" b="1" dirty="0" err="1">
                <a:latin typeface="Constantia" panose="02030602050306030303" pitchFamily="18" charset="0"/>
              </a:rPr>
              <a:t>Fuula</a:t>
            </a:r>
            <a:r>
              <a:rPr lang="en-US" sz="2800" b="1" dirty="0">
                <a:latin typeface="Constantia" panose="02030602050306030303" pitchFamily="18" charset="0"/>
              </a:rPr>
              <a:t> </a:t>
            </a:r>
            <a:r>
              <a:rPr lang="en-US" sz="2800" b="1" dirty="0" err="1">
                <a:latin typeface="Constantia" panose="02030602050306030303" pitchFamily="18" charset="0"/>
              </a:rPr>
              <a:t>saba</a:t>
            </a:r>
            <a:r>
              <a:rPr lang="en-US" sz="2800" b="1" dirty="0">
                <a:latin typeface="Constantia" panose="02030602050306030303" pitchFamily="18" charset="0"/>
              </a:rPr>
              <a:t> </a:t>
            </a:r>
            <a:r>
              <a:rPr lang="en-US" sz="2800" b="1" dirty="0" err="1">
                <a:latin typeface="Constantia" panose="02030602050306030303" pitchFamily="18" charset="0"/>
              </a:rPr>
              <a:t>Isaa</a:t>
            </a:r>
            <a:r>
              <a:rPr lang="en-US" sz="2800" b="1" dirty="0">
                <a:latin typeface="Constantia" panose="02030602050306030303" pitchFamily="18" charset="0"/>
              </a:rPr>
              <a:t> </a:t>
            </a:r>
            <a:r>
              <a:rPr lang="en-US" sz="2800" b="1" dirty="0" err="1">
                <a:latin typeface="Constantia" panose="02030602050306030303" pitchFamily="18" charset="0"/>
              </a:rPr>
              <a:t>hundumaa</a:t>
            </a:r>
            <a:r>
              <a:rPr lang="en-US" sz="2800" b="1" dirty="0">
                <a:latin typeface="Constantia" panose="02030602050306030303" pitchFamily="18" charset="0"/>
              </a:rPr>
              <a:t> </a:t>
            </a:r>
            <a:r>
              <a:rPr lang="en-US" sz="2800" b="1" dirty="0" err="1">
                <a:latin typeface="Constantia" panose="02030602050306030303" pitchFamily="18" charset="0"/>
              </a:rPr>
              <a:t>duratti</a:t>
            </a:r>
            <a:r>
              <a:rPr lang="en-US" sz="2800" b="1" dirty="0">
                <a:latin typeface="Constantia" panose="02030602050306030303" pitchFamily="18" charset="0"/>
              </a:rPr>
              <a:t> </a:t>
            </a:r>
            <a:r>
              <a:rPr lang="en-US" sz="2800" b="1" dirty="0" err="1">
                <a:latin typeface="Constantia" panose="02030602050306030303" pitchFamily="18" charset="0"/>
              </a:rPr>
              <a:t>immoo</a:t>
            </a:r>
            <a:r>
              <a:rPr lang="en-US" sz="2800" b="1" dirty="0">
                <a:latin typeface="Constantia" panose="02030602050306030303" pitchFamily="18" charset="0"/>
              </a:rPr>
              <a:t>, ani </a:t>
            </a:r>
            <a:r>
              <a:rPr lang="en-US" sz="2800" b="1" dirty="0" err="1">
                <a:latin typeface="Constantia" panose="02030602050306030303" pitchFamily="18" charset="0"/>
              </a:rPr>
              <a:t>wareega</a:t>
            </a:r>
            <a:r>
              <a:rPr lang="en-US" sz="2800" b="1" dirty="0">
                <a:latin typeface="Constantia" panose="02030602050306030303" pitchFamily="18" charset="0"/>
              </a:rPr>
              <a:t> </a:t>
            </a:r>
            <a:r>
              <a:rPr lang="en-US" sz="2800" b="1" dirty="0" err="1">
                <a:latin typeface="Constantia" panose="02030602050306030303" pitchFamily="18" charset="0"/>
              </a:rPr>
              <a:t>koo</a:t>
            </a:r>
            <a:r>
              <a:rPr lang="en-US" sz="2800" b="1" dirty="0">
                <a:latin typeface="Constantia" panose="02030602050306030303" pitchFamily="18" charset="0"/>
              </a:rPr>
              <a:t> </a:t>
            </a:r>
            <a:r>
              <a:rPr lang="en-US" sz="2800" b="1" dirty="0" err="1">
                <a:latin typeface="Constantia" panose="02030602050306030303" pitchFamily="18" charset="0"/>
              </a:rPr>
              <a:t>Waaqayyoof</a:t>
            </a:r>
            <a:r>
              <a:rPr lang="en-US" sz="2800" b="1" dirty="0">
                <a:latin typeface="Constantia" panose="02030602050306030303" pitchFamily="18" charset="0"/>
              </a:rPr>
              <a:t> nan </a:t>
            </a:r>
            <a:r>
              <a:rPr lang="en-US" sz="2800" b="1" dirty="0" err="1">
                <a:latin typeface="Constantia" panose="02030602050306030303" pitchFamily="18" charset="0"/>
              </a:rPr>
              <a:t>baasa</a:t>
            </a:r>
            <a:r>
              <a:rPr lang="en-US" sz="2800" b="1" dirty="0">
                <a:latin typeface="Constantia" panose="02030602050306030303" pitchFamily="18" charset="0"/>
              </a:rPr>
              <a:t>." </a:t>
            </a:r>
            <a:r>
              <a:rPr lang="en-US" sz="2800" b="1" dirty="0" err="1">
                <a:latin typeface="Constantia" panose="02030602050306030303" pitchFamily="18" charset="0"/>
              </a:rPr>
              <a:t>Faarsaa</a:t>
            </a:r>
            <a:r>
              <a:rPr lang="en-US" sz="2800" b="1" dirty="0">
                <a:latin typeface="Constantia" panose="02030602050306030303" pitchFamily="18" charset="0"/>
              </a:rPr>
              <a:t> 116:12-14”</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57384"/>
            <a:ext cx="3943354" cy="584775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Waaqayyo</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Waaqni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keessan</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hamma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isin</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gamatti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ceetanitti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fuuluma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keessan</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duratti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Yordaanos</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gogsee</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tureetii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Waaqayyo</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Waaqni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keessan</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akkuma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hamma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nu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ceenutti</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Galaana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Diimaa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fuula</a:t>
            </a:r>
            <a:r>
              <a:rPr kumimoji="0" lang="en-U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keenya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duratti</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gogse</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sana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Yordaanosiinis</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gogse</a:t>
            </a:r>
            <a:r>
              <a:rPr lang="en-US" sz="2200" b="1" dirty="0">
                <a:ln w="12700" cmpd="sng">
                  <a:noFill/>
                  <a:prstDash val="solid"/>
                </a:ln>
                <a:solidFill>
                  <a:srgbClr val="A3293D"/>
                </a:solidFill>
                <a:latin typeface="Comic Sans MS" panose="030F0702030302020204" pitchFamily="66" charset="0"/>
              </a:rPr>
              <a:t>. Innis </a:t>
            </a:r>
            <a:r>
              <a:rPr lang="en-US" sz="2200" b="1" dirty="0" err="1">
                <a:ln w="12700" cmpd="sng">
                  <a:noFill/>
                  <a:prstDash val="solid"/>
                </a:ln>
                <a:solidFill>
                  <a:srgbClr val="A3293D"/>
                </a:solidFill>
                <a:latin typeface="Comic Sans MS" panose="030F0702030302020204" pitchFamily="66" charset="0"/>
              </a:rPr>
              <a:t>akka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sabni</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lafaa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hundinuu</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akka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harki</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Waaqayyoo</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jabaa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ta’e</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argisiisuu</a:t>
            </a:r>
            <a:r>
              <a:rPr lang="en-US" sz="2200" b="1" dirty="0">
                <a:ln w="12700" cmpd="sng">
                  <a:noFill/>
                  <a:prstDash val="solid"/>
                </a:ln>
                <a:solidFill>
                  <a:srgbClr val="A3293D"/>
                </a:solidFill>
                <a:latin typeface="Comic Sans MS" panose="030F0702030302020204" pitchFamily="66" charset="0"/>
              </a:rPr>
              <a:t> fi </a:t>
            </a:r>
            <a:r>
              <a:rPr lang="en-US" sz="2200" b="1" dirty="0" err="1">
                <a:ln w="12700" cmpd="sng">
                  <a:noFill/>
                  <a:prstDash val="solid"/>
                </a:ln>
                <a:solidFill>
                  <a:srgbClr val="A3293D"/>
                </a:solidFill>
                <a:latin typeface="Comic Sans MS" panose="030F0702030302020204" pitchFamily="66" charset="0"/>
              </a:rPr>
              <a:t>akka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isinis</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yeroo</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hunda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Waaqayyo</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Waaqa</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keessan</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sodaattaniif</a:t>
            </a:r>
            <a:r>
              <a:rPr lang="en-US" sz="2200" b="1" dirty="0">
                <a:ln w="12700" cmpd="sng">
                  <a:noFill/>
                  <a:prstDash val="solid"/>
                </a:ln>
                <a:solidFill>
                  <a:srgbClr val="A3293D"/>
                </a:solidFill>
                <a:latin typeface="Comic Sans MS" panose="030F0702030302020204" pitchFamily="66" charset="0"/>
              </a:rPr>
              <a:t> </a:t>
            </a:r>
            <a:r>
              <a:rPr lang="en-US" sz="2200" b="1" dirty="0" err="1">
                <a:ln w="12700" cmpd="sng">
                  <a:noFill/>
                  <a:prstDash val="solid"/>
                </a:ln>
                <a:solidFill>
                  <a:srgbClr val="A3293D"/>
                </a:solidFill>
                <a:latin typeface="Comic Sans MS" panose="030F0702030302020204" pitchFamily="66" charset="0"/>
              </a:rPr>
              <a:t>waan</a:t>
            </a:r>
            <a:r>
              <a:rPr lang="en-US" sz="2200" b="1" dirty="0">
                <a:ln w="12700" cmpd="sng">
                  <a:noFill/>
                  <a:prstDash val="solid"/>
                </a:ln>
                <a:solidFill>
                  <a:srgbClr val="A3293D"/>
                </a:solidFill>
                <a:latin typeface="Comic Sans MS" panose="030F0702030302020204" pitchFamily="66" charset="0"/>
              </a:rPr>
              <a:t> kana </a:t>
            </a:r>
            <a:r>
              <a:rPr lang="en-US" sz="2200" b="1" dirty="0" err="1">
                <a:ln w="12700" cmpd="sng">
                  <a:noFill/>
                  <a:prstDash val="solid"/>
                </a:ln>
                <a:solidFill>
                  <a:srgbClr val="A3293D"/>
                </a:solidFill>
                <a:latin typeface="Comic Sans MS" panose="030F0702030302020204" pitchFamily="66" charset="0"/>
              </a:rPr>
              <a:t>hojjette</a:t>
            </a:r>
            <a:r>
              <a:rPr lang="en-US" sz="2200" b="1" dirty="0">
                <a:ln w="12700" cmpd="sng">
                  <a:noFill/>
                  <a:prstDash val="solid"/>
                </a:ln>
                <a:solidFill>
                  <a:srgbClr val="A3293D"/>
                </a:solidFill>
                <a:latin typeface="Comic Sans MS" panose="030F0702030302020204" pitchFamily="66" charset="0"/>
              </a:rPr>
              <a:t>.</a:t>
            </a:r>
            <a:r>
              <a:rPr kumimoji="0" lang="es-ES" sz="22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Iyyaasuu</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6" y="3743380"/>
            <a:ext cx="4964723" cy="3016210"/>
          </a:xfrm>
          <a:prstGeom prst="rect">
            <a:avLst/>
          </a:prstGeom>
          <a:noFill/>
        </p:spPr>
        <p:txBody>
          <a:bodyPr wrap="square" rtlCol="0">
            <a:spAutoFit/>
          </a:bodyPr>
          <a:lstStyle/>
          <a:p>
            <a:pPr>
              <a:spcBef>
                <a:spcPts val="600"/>
              </a:spcBef>
            </a:pPr>
            <a:r>
              <a:rPr lang="es-ES" sz="2000" b="1" dirty="0" err="1">
                <a:solidFill>
                  <a:srgbClr val="9AF4FF"/>
                </a:solidFill>
                <a:effectLst>
                  <a:outerShdw blurRad="38100" dist="38100" dir="2700000" algn="tl">
                    <a:srgbClr val="000000">
                      <a:alpha val="43137"/>
                    </a:srgbClr>
                  </a:outerShdw>
                </a:effectLst>
              </a:rPr>
              <a:t>Yordaanosiin</a:t>
            </a:r>
            <a:r>
              <a:rPr lang="es-ES" sz="2000" b="1" dirty="0">
                <a:solidFill>
                  <a:srgbClr val="9AF4FF"/>
                </a:solidFill>
                <a:effectLst>
                  <a:outerShdw blurRad="38100" dist="38100" dir="2700000" algn="tl">
                    <a:srgbClr val="000000">
                      <a:alpha val="43137"/>
                    </a:srgbClr>
                  </a:outerShdw>
                </a:effectLst>
              </a:rPr>
              <a:t> </a:t>
            </a:r>
            <a:r>
              <a:rPr lang="es-ES" sz="2000" b="1" dirty="0" err="1">
                <a:solidFill>
                  <a:srgbClr val="9AF4FF"/>
                </a:solidFill>
                <a:effectLst>
                  <a:outerShdw blurRad="38100" dist="38100" dir="2700000" algn="tl">
                    <a:srgbClr val="000000">
                      <a:alpha val="43137"/>
                    </a:srgbClr>
                  </a:outerShdw>
                </a:effectLst>
              </a:rPr>
              <a:t>ce’uu</a:t>
            </a:r>
            <a:r>
              <a:rPr lang="es-ES" sz="2000" b="1" dirty="0">
                <a:solidFill>
                  <a:srgbClr val="9AF4FF"/>
                </a:solidFill>
                <a:effectLst>
                  <a:outerShdw blurRad="38100" dist="38100" dir="2700000" algn="tl">
                    <a:srgbClr val="000000">
                      <a:alpha val="43137"/>
                    </a:srgbClr>
                  </a:outerShdw>
                </a:effectLst>
              </a:rPr>
              <a:t> (</a:t>
            </a:r>
            <a:r>
              <a:rPr lang="es-ES" sz="2000" b="1" dirty="0" err="1">
                <a:solidFill>
                  <a:srgbClr val="9AF4FF"/>
                </a:solidFill>
                <a:effectLst>
                  <a:outerShdw blurRad="38100" dist="38100" dir="2700000" algn="tl">
                    <a:srgbClr val="000000">
                      <a:alpha val="43137"/>
                    </a:srgbClr>
                  </a:outerShdw>
                </a:effectLst>
              </a:rPr>
              <a:t>Iyyaasuu</a:t>
            </a:r>
            <a:r>
              <a:rPr lang="es-ES" sz="2000" b="1" dirty="0">
                <a:solidFill>
                  <a:srgbClr val="9AF4FF"/>
                </a:solidFill>
                <a:effectLst>
                  <a:outerShdw blurRad="38100" dist="38100" dir="2700000" algn="tl">
                    <a:srgbClr val="000000">
                      <a:alpha val="43137"/>
                    </a:srgbClr>
                  </a:outerShdw>
                </a:effectLst>
              </a:rPr>
              <a:t> </a:t>
            </a:r>
            <a:r>
              <a:rPr lang="en" sz="2000" b="1" dirty="0">
                <a:solidFill>
                  <a:srgbClr val="9AF4FF"/>
                </a:solidFill>
                <a:effectLst>
                  <a:outerShdw blurRad="38100" dist="38100" dir="2700000" algn="tl">
                    <a:srgbClr val="000000">
                      <a:alpha val="43137"/>
                    </a:srgbClr>
                  </a:outerShdw>
                </a:effectLst>
              </a:rPr>
              <a:t>3):</a:t>
            </a:r>
          </a:p>
          <a:p>
            <a:pPr lvl="1">
              <a:spcBef>
                <a:spcPts val="600"/>
              </a:spcBef>
            </a:pPr>
            <a:r>
              <a:rPr lang="es-ES" sz="2000" b="1" dirty="0" err="1">
                <a:solidFill>
                  <a:schemeClr val="bg1"/>
                </a:solidFill>
                <a:effectLst>
                  <a:outerShdw blurRad="38100" dist="38100" dir="2700000" algn="tl">
                    <a:srgbClr val="000000">
                      <a:alpha val="43137"/>
                    </a:srgbClr>
                  </a:outerShdw>
                </a:effectLst>
              </a:rPr>
              <a:t>Qullaa’ummaan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barbaachisuu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isaa</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err="1">
                <a:solidFill>
                  <a:schemeClr val="bg1"/>
                </a:solidFill>
                <a:effectLst>
                  <a:outerShdw blurRad="38100" dist="38100" dir="2700000" algn="tl">
                    <a:srgbClr val="000000">
                      <a:alpha val="43137"/>
                    </a:srgbClr>
                  </a:outerShdw>
                </a:effectLst>
              </a:rPr>
              <a:t>Dinqii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waaqayyo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hojjete</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es-ES" sz="2000" b="1" dirty="0" err="1">
                <a:solidFill>
                  <a:srgbClr val="8DFF8D"/>
                </a:solidFill>
                <a:effectLst>
                  <a:outerShdw blurRad="38100" dist="38100" dir="2700000" algn="tl">
                    <a:srgbClr val="000000">
                      <a:alpha val="43137"/>
                    </a:srgbClr>
                  </a:outerShdw>
                </a:effectLst>
              </a:rPr>
              <a:t>Yaadadhuu</a:t>
            </a:r>
            <a:r>
              <a:rPr lang="es-ES" sz="2000" b="1" dirty="0">
                <a:solidFill>
                  <a:srgbClr val="8DFF8D"/>
                </a:solidFill>
                <a:effectLst>
                  <a:outerShdw blurRad="38100" dist="38100" dir="2700000" algn="tl">
                    <a:srgbClr val="000000">
                      <a:alpha val="43137"/>
                    </a:srgbClr>
                  </a:outerShdw>
                </a:effectLst>
              </a:rPr>
              <a:t> </a:t>
            </a:r>
            <a:r>
              <a:rPr lang="es-ES" sz="2000" b="1" dirty="0" err="1">
                <a:solidFill>
                  <a:srgbClr val="8DFF8D"/>
                </a:solidFill>
                <a:effectLst>
                  <a:outerShdw blurRad="38100" dist="38100" dir="2700000" algn="tl">
                    <a:srgbClr val="000000">
                      <a:alpha val="43137"/>
                    </a:srgbClr>
                  </a:outerShdw>
                </a:effectLst>
              </a:rPr>
              <a:t>dagadhu</a:t>
            </a:r>
            <a:r>
              <a:rPr lang="en" sz="2000" b="1" dirty="0">
                <a:solidFill>
                  <a:srgbClr val="8DFF8D"/>
                </a:solidFill>
                <a:effectLst>
                  <a:outerShdw blurRad="38100" dist="38100" dir="2700000" algn="tl">
                    <a:srgbClr val="000000">
                      <a:alpha val="43137"/>
                    </a:srgbClr>
                  </a:outerShdw>
                </a:effectLst>
              </a:rPr>
              <a:t> (</a:t>
            </a:r>
            <a:r>
              <a:rPr lang="es-ES" sz="2000" b="1" dirty="0" err="1">
                <a:solidFill>
                  <a:srgbClr val="8DFF8D"/>
                </a:solidFill>
                <a:effectLst>
                  <a:outerShdw blurRad="38100" dist="38100" dir="2700000" algn="tl">
                    <a:srgbClr val="000000">
                      <a:alpha val="43137"/>
                    </a:srgbClr>
                  </a:outerShdw>
                </a:effectLst>
              </a:rPr>
              <a:t>Iyyaasuu</a:t>
            </a:r>
            <a:r>
              <a:rPr lang="en" sz="2000" b="1" dirty="0">
                <a:solidFill>
                  <a:srgbClr val="8DFF8D"/>
                </a:solidFill>
                <a:effectLst>
                  <a:outerShdw blurRad="38100" dist="38100" dir="2700000" algn="tl">
                    <a:srgbClr val="000000">
                      <a:alpha val="43137"/>
                    </a:srgbClr>
                  </a:outerShdw>
                </a:effectLst>
              </a:rPr>
              <a:t> 4):</a:t>
            </a:r>
          </a:p>
          <a:p>
            <a:pPr lvl="1">
              <a:spcBef>
                <a:spcPts val="600"/>
              </a:spcBef>
            </a:pPr>
            <a:r>
              <a:rPr lang="es-ES" sz="2000" b="1" dirty="0" err="1">
                <a:solidFill>
                  <a:schemeClr val="bg1"/>
                </a:solidFill>
                <a:effectLst>
                  <a:outerShdw blurRad="38100" dist="38100" dir="2700000" algn="tl">
                    <a:srgbClr val="000000">
                      <a:alpha val="43137"/>
                    </a:srgbClr>
                  </a:outerShdw>
                </a:effectLst>
              </a:rPr>
              <a:t>Mallattoolee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yaadannoof</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oolan</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err="1">
                <a:solidFill>
                  <a:schemeClr val="bg1"/>
                </a:solidFill>
                <a:effectLst>
                  <a:outerShdw blurRad="38100" dist="38100" dir="2700000" algn="tl">
                    <a:srgbClr val="000000">
                      <a:alpha val="43137"/>
                    </a:srgbClr>
                  </a:outerShdw>
                </a:effectLst>
              </a:rPr>
              <a:t>Balaa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irraanfannaa</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es-ES" sz="2000" b="1" dirty="0" err="1">
                <a:solidFill>
                  <a:srgbClr val="FFFF3C"/>
                </a:solidFill>
                <a:effectLst>
                  <a:outerShdw blurRad="38100" dist="38100" dir="2700000" algn="tl">
                    <a:srgbClr val="000000">
                      <a:alpha val="43137"/>
                    </a:srgbClr>
                  </a:outerShdw>
                </a:effectLst>
              </a:rPr>
              <a:t>Tarkaanfii</a:t>
            </a:r>
            <a:r>
              <a:rPr lang="es-ES" sz="2000" b="1" dirty="0">
                <a:solidFill>
                  <a:srgbClr val="FFFF3C"/>
                </a:solidFill>
                <a:effectLst>
                  <a:outerShdw blurRad="38100" dist="38100" dir="2700000" algn="tl">
                    <a:srgbClr val="000000">
                      <a:alpha val="43137"/>
                    </a:srgbClr>
                  </a:outerShdw>
                </a:effectLst>
              </a:rPr>
              <a:t> </a:t>
            </a:r>
            <a:r>
              <a:rPr lang="es-ES" sz="2000" b="1" dirty="0" err="1">
                <a:solidFill>
                  <a:srgbClr val="FFFF3C"/>
                </a:solidFill>
                <a:effectLst>
                  <a:outerShdw blurRad="38100" dist="38100" dir="2700000" algn="tl">
                    <a:srgbClr val="000000">
                      <a:alpha val="43137"/>
                    </a:srgbClr>
                  </a:outerShdw>
                </a:effectLst>
              </a:rPr>
              <a:t>laga</a:t>
            </a:r>
            <a:r>
              <a:rPr lang="es-ES" sz="2000" b="1" dirty="0">
                <a:solidFill>
                  <a:srgbClr val="FFFF3C"/>
                </a:solidFill>
                <a:effectLst>
                  <a:outerShdw blurRad="38100" dist="38100" dir="2700000" algn="tl">
                    <a:srgbClr val="000000">
                      <a:alpha val="43137"/>
                    </a:srgbClr>
                  </a:outerShdw>
                </a:effectLst>
              </a:rPr>
              <a:t> </a:t>
            </a:r>
            <a:r>
              <a:rPr lang="es-ES" sz="2000" b="1" dirty="0" err="1">
                <a:solidFill>
                  <a:srgbClr val="FFFF3C"/>
                </a:solidFill>
                <a:effectLst>
                  <a:outerShdw blurRad="38100" dist="38100" dir="2700000" algn="tl">
                    <a:srgbClr val="000000">
                      <a:alpha val="43137"/>
                    </a:srgbClr>
                  </a:outerShdw>
                </a:effectLst>
              </a:rPr>
              <a:t>yordaanos</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59804" y="20917"/>
            <a:ext cx="6527137" cy="1631216"/>
          </a:xfrm>
          <a:prstGeom prst="rect">
            <a:avLst/>
          </a:prstGeom>
          <a:noFill/>
        </p:spPr>
        <p:txBody>
          <a:bodyPr wrap="square" rtlCol="0">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rPr>
              <a:t>Arfaasaa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Roobaa</a:t>
            </a:r>
            <a:r>
              <a:rPr lang="es-ES" sz="2000" b="1" dirty="0">
                <a:solidFill>
                  <a:schemeClr val="bg1"/>
                </a:solidFill>
                <a:effectLst>
                  <a:outerShdw blurRad="38100" dist="38100" dir="2700000" algn="tl">
                    <a:srgbClr val="000000">
                      <a:alpha val="43137"/>
                    </a:srgbClr>
                  </a:outerShdw>
                </a:effectLst>
              </a:rPr>
              <a:t> fi </a:t>
            </a:r>
            <a:r>
              <a:rPr lang="es-ES" sz="2000" b="1" dirty="0" err="1">
                <a:solidFill>
                  <a:schemeClr val="bg1"/>
                </a:solidFill>
                <a:effectLst>
                  <a:outerShdw blurRad="38100" dist="38100" dir="2700000" algn="tl">
                    <a:srgbClr val="000000">
                      <a:alpha val="43137"/>
                    </a:srgbClr>
                  </a:outerShdw>
                </a:effectLst>
              </a:rPr>
              <a:t>qorri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baala’aa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jiru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Laga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Yordaanos</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hamma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bishaan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guutuutti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guutee</a:t>
            </a:r>
            <a:r>
              <a:rPr lang="es-ES" sz="2000" b="1" dirty="0">
                <a:solidFill>
                  <a:schemeClr val="bg1"/>
                </a:solidFill>
                <a:effectLst>
                  <a:outerShdw blurRad="38100" dist="38100" dir="2700000" algn="tl">
                    <a:srgbClr val="000000">
                      <a:alpha val="43137"/>
                    </a:srgbClr>
                  </a:outerShdw>
                </a:effectLst>
              </a:rPr>
              <a:t> jira. </a:t>
            </a:r>
            <a:r>
              <a:rPr lang="es-ES" sz="2000" b="1" dirty="0" err="1">
                <a:solidFill>
                  <a:schemeClr val="bg1"/>
                </a:solidFill>
                <a:effectLst>
                  <a:outerShdw blurRad="38100" dist="38100" dir="2700000" algn="tl">
                    <a:srgbClr val="000000">
                      <a:alpha val="43137"/>
                    </a:srgbClr>
                  </a:outerShdw>
                </a:effectLst>
              </a:rPr>
              <a:t>Bishaan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ishee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saffisaan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gara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Galaana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Du’aatti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fiiga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Kutaawwan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gadi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fagoo</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taʼan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keessattillee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jechuunis</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daandii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Yordaanositti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laga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kana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ceʼuun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balaa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guddaa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qaba</a:t>
            </a:r>
            <a:r>
              <a:rPr lang="es-E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59804" y="2649430"/>
            <a:ext cx="6527137" cy="707886"/>
          </a:xfrm>
          <a:prstGeom prst="rect">
            <a:avLst/>
          </a:prstGeom>
          <a:noFill/>
        </p:spPr>
        <p:txBody>
          <a:bodyPr wrap="square">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rPr>
              <a:t>Namaaf</a:t>
            </a:r>
            <a:r>
              <a:rPr lang="es-ES" sz="2000" b="1" dirty="0">
                <a:solidFill>
                  <a:schemeClr val="bg1"/>
                </a:solidFill>
                <a:effectLst>
                  <a:outerShdw blurRad="38100" dist="38100" dir="2700000" algn="tl">
                    <a:srgbClr val="000000">
                      <a:alpha val="43137"/>
                    </a:srgbClr>
                  </a:outerShdw>
                </a:effectLst>
              </a:rPr>
              <a:t>, hin </a:t>
            </a:r>
            <a:r>
              <a:rPr lang="es-ES" sz="2000" b="1" dirty="0" err="1">
                <a:solidFill>
                  <a:schemeClr val="bg1"/>
                </a:solidFill>
                <a:effectLst>
                  <a:outerShdw blurRad="38100" dist="38100" dir="2700000" algn="tl">
                    <a:srgbClr val="000000">
                      <a:alpha val="43137"/>
                    </a:srgbClr>
                  </a:outerShdw>
                </a:effectLst>
              </a:rPr>
              <a:t>danda'amu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Waaqayyoof</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salphaadha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Of</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qulqullaa’aatii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Yordaanos</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ce’aa</a:t>
            </a:r>
            <a:r>
              <a:rPr lang="es-E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59804" y="1796838"/>
            <a:ext cx="6575184" cy="707886"/>
          </a:xfrm>
          <a:prstGeom prst="rect">
            <a:avLst/>
          </a:prstGeom>
          <a:noFill/>
        </p:spPr>
        <p:txBody>
          <a:bodyPr wrap="square">
            <a:spAutoFit/>
          </a:bodyPr>
          <a:lstStyle/>
          <a:p>
            <a:pPr>
              <a:spcBef>
                <a:spcPts val="600"/>
              </a:spcBef>
            </a:pPr>
            <a:r>
              <a:rPr lang="es-ES" sz="2000" b="1" dirty="0" err="1">
                <a:solidFill>
                  <a:schemeClr val="bg1"/>
                </a:solidFill>
                <a:effectLst>
                  <a:outerShdw blurRad="38100" dist="38100" dir="2700000" algn="tl">
                    <a:srgbClr val="000000">
                      <a:alpha val="43137"/>
                    </a:srgbClr>
                  </a:outerShdw>
                </a:effectLst>
              </a:rPr>
              <a:t>Akkamitti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ganda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guutuun</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maanguddoota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dubartoota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ulfaa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daa’immanii</a:t>
            </a:r>
            <a:r>
              <a:rPr lang="es-ES" sz="2000" b="1" dirty="0">
                <a:solidFill>
                  <a:schemeClr val="bg1"/>
                </a:solidFill>
                <a:effectLst>
                  <a:outerShdw blurRad="38100" dist="38100" dir="2700000" algn="tl">
                    <a:srgbClr val="000000">
                      <a:alpha val="43137"/>
                    </a:srgbClr>
                  </a:outerShdw>
                </a:effectLst>
              </a:rPr>
              <a:t> fi </a:t>
            </a:r>
            <a:r>
              <a:rPr lang="es-ES" sz="2000" b="1" dirty="0" err="1">
                <a:solidFill>
                  <a:schemeClr val="bg1"/>
                </a:solidFill>
                <a:effectLst>
                  <a:outerShdw blurRad="38100" dist="38100" dir="2700000" algn="tl">
                    <a:srgbClr val="000000">
                      <a:alpha val="43137"/>
                    </a:srgbClr>
                  </a:outerShdw>
                </a:effectLst>
              </a:rPr>
              <a:t>horii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fe’ee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qaxxaamuruu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danda’a</a:t>
            </a:r>
            <a:r>
              <a:rPr lang="es-E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charRg st="170" end="196"/>
                                            </p:txEl>
                                          </p:spTgt>
                                        </p:tgtEl>
                                        <p:attrNameLst>
                                          <p:attrName>style.visibility</p:attrName>
                                        </p:attrNameLst>
                                      </p:cBhvr>
                                      <p:to>
                                        <p:strVal val="visible"/>
                                      </p:to>
                                    </p:set>
                                    <p:animEffect transition="in" filter="wipe(left)">
                                      <p:cBhvr>
                                        <p:cTn id="97" dur="500"/>
                                        <p:tgtEl>
                                          <p:spTgt spid="2">
                                            <p:txEl>
                                              <p:charRg st="170" end="1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1446550"/>
          </a:xfrm>
          <a:prstGeom prst="rect">
            <a:avLst/>
          </a:prstGeom>
          <a:noFill/>
        </p:spPr>
        <p:txBody>
          <a:bodyPr wrap="square">
            <a:spAutoFit/>
            <a:scene3d>
              <a:camera prst="orthographicFront"/>
              <a:lightRig rig="threePt" dir="t"/>
            </a:scene3d>
            <a:sp3d extrusionH="57150">
              <a:bevelT w="38100" h="38100"/>
            </a:sp3d>
          </a:bodyPr>
          <a:lstStyle/>
          <a:p>
            <a:pPr algn="ctr"/>
            <a:r>
              <a:rPr lang="en-US"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YORDAANOSIIN CE’UU</a:t>
            </a:r>
            <a:endPar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endParaRP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a:t>
            </a:r>
            <a:r>
              <a:rPr lang="en-US"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IYYAASUU</a:t>
            </a: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QULLAA’UMMAAN BARBAACHISUU ISAA</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Iyyaasuun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yommus</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jaraan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Waaqayyo</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bor</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wanta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dinqisiisaa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isin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gidduutti</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waan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hojjetuuf</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of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qulleessaa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(Iyya.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en" sz="2000" b="1" dirty="0"/>
              <a:t>Waggoota 40f, duumessi yeroo itti buufata addaan kutanii buufatan milikkita isaaniif kennaa ture, bidiruun immoo Israa’eliin gara buufata haaraatti geggeesse (Lakk.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530277990"/>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2246769"/>
          </a:xfrm>
          <a:prstGeom prst="rect">
            <a:avLst/>
          </a:prstGeom>
          <a:noFill/>
        </p:spPr>
        <p:txBody>
          <a:bodyPr wrap="square">
            <a:spAutoFit/>
          </a:bodyPr>
          <a:lstStyle/>
          <a:p>
            <a:pPr>
              <a:spcBef>
                <a:spcPts val="600"/>
              </a:spcBef>
            </a:pPr>
            <a:r>
              <a:rPr lang="en" sz="2000" b="1" dirty="0"/>
              <a:t>Yeroon itti socho’an dhufuu qaba. Shiiximii dunkaana buqqifatanii naannoo Yordaanosiin guyyoota sadiif buufatan. Sana booda ajaja fudhatanii bidiruu hordofuudhaan gara lafa abdachiifameetti akka deeman godhame (Iyyaas.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2246769"/>
          </a:xfrm>
          <a:prstGeom prst="rect">
            <a:avLst/>
          </a:prstGeom>
          <a:noFill/>
        </p:spPr>
        <p:txBody>
          <a:bodyPr wrap="square">
            <a:spAutoFit/>
          </a:bodyPr>
          <a:lstStyle/>
          <a:p>
            <a:pPr>
              <a:spcBef>
                <a:spcPts val="600"/>
              </a:spcBef>
            </a:pPr>
            <a:r>
              <a:rPr lang="en" sz="2000" b="1" dirty="0"/>
              <a:t>Garuu haal-dureetu ture: qullaa’uutu irra ture (Iyyaas. 3:5). Qullaa’ummaan kun qullaa’ummaa bakkees ni dabalata ture (uffataa fi qaama miiccachuu), cubbuu dhiisuu, abboommii Waaqaa fudhachuuf yaada abboomamuu qabaachuu dabalata. </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DINQII WAAQAYYO HOJJETE</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bishaan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burqa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oliitii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dhufu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yaa’uu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dhiise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Iddoo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magaalaa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Addaam</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jedhamu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Zaaretaan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biraa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irraa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fagaatee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tuulamee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dhaabate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bishaan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gara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Galaana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Arabbaatti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ykn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Galaana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Soogiddaatti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gad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yaa’us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guutummaan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guutuutti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cite.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Kanaafuu</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namoonni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fuullee</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Yerikootiin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gara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gamaatti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ce’an</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(Iyyaasuu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096000" y="1576387"/>
            <a:ext cx="6096000" cy="1631216"/>
          </a:xfrm>
          <a:prstGeom prst="rect">
            <a:avLst/>
          </a:prstGeom>
          <a:noFill/>
        </p:spPr>
        <p:txBody>
          <a:bodyPr wrap="square" rtlCol="0">
            <a:spAutoFit/>
          </a:bodyPr>
          <a:lstStyle/>
          <a:p>
            <a:pPr>
              <a:spcBef>
                <a:spcPts val="600"/>
              </a:spcBef>
            </a:pPr>
            <a:r>
              <a:rPr lang="en" sz="2000" b="1" dirty="0"/>
              <a:t>Waaqayyo “Isa waan dinqisiisaa qofa hojjetu dha” (Faar. 72:18). Kanaaf, akka Waaqa Isa tokkichaatti beekna (Faar. 86:10); dinqii Isaas ni yaadanna (Faar. 77:11); hojii Isaa isa ajaa’ibsiisaas ni lakkoofna (Faar.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275" y="1750232"/>
            <a:ext cx="5467351" cy="345126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358557"/>
            <a:ext cx="6672263" cy="1477328"/>
          </a:xfrm>
          <a:prstGeom prst="rect">
            <a:avLst/>
          </a:prstGeom>
          <a:noFill/>
        </p:spPr>
        <p:txBody>
          <a:bodyPr wrap="square">
            <a:spAutoFit/>
          </a:bodyPr>
          <a:lstStyle/>
          <a:p>
            <a:pPr>
              <a:spcBef>
                <a:spcPts val="600"/>
              </a:spcBef>
            </a:pPr>
            <a:r>
              <a:rPr lang="en" b="1" dirty="0"/>
              <a:t>Yordaanosiin ce’uun dinqii Waaqayyo hojjete keessaa tokko dha, kun immoo hojii baayyee dinqisiisaa Waaqayyo nu keessatti hojjechuudhaaf waadaa seene isa raajiidhaan dubbatame, Kanaa’an isa Waaqa irraatti akka gallu kan agarsiisu dha (Zakk..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096000" y="3207603"/>
            <a:ext cx="6096000" cy="1631216"/>
          </a:xfrm>
          <a:prstGeom prst="rect">
            <a:avLst/>
          </a:prstGeom>
          <a:noFill/>
        </p:spPr>
        <p:txBody>
          <a:bodyPr wrap="square">
            <a:spAutoFit/>
          </a:bodyPr>
          <a:lstStyle/>
          <a:p>
            <a:pPr>
              <a:spcBef>
                <a:spcPts val="600"/>
              </a:spcBef>
            </a:pPr>
            <a:r>
              <a:rPr lang="en" sz="2000" b="1" dirty="0"/>
              <a:t>Isaaf waanti baayyee ulfaataan ykn waanti baayyee ajaa’ibsiisaan hin jiru, Inni waan hundumaa uume (Erm. 32:17; Luq. 1:37). Kanaaf jireenya keenya keessattis waan dinqisiisaa ni hojjeta jennee amanachuu ni dandeenya (Faar.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1446550"/>
          </a:xfrm>
          <a:prstGeom prst="rect">
            <a:avLst/>
          </a:prstGeom>
          <a:noFill/>
        </p:spPr>
        <p:txBody>
          <a:bodyPr wrap="square">
            <a:spAutoFit/>
            <a:scene3d>
              <a:camera prst="orthographicFront"/>
              <a:lightRig rig="threePt" dir="t"/>
            </a:scene3d>
            <a:sp3d extrusionH="57150">
              <a:bevelT w="38100" h="38100"/>
            </a:sp3d>
          </a:bodyPr>
          <a:lstStyle/>
          <a:p>
            <a:pPr algn="ctr"/>
            <a:r>
              <a:rPr lang="en-U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YAADADHUU DAGADHU</a:t>
            </a:r>
            <a:endParaRPr lang="e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a:t>
            </a:r>
            <a:r>
              <a:rPr lang="en-US"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IYYAASUU</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7620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MALLATTOOLEE YAADANNOOF OOLAN</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0" y="524172"/>
            <a:ext cx="12191999" cy="861774"/>
          </a:xfrm>
          <a:prstGeom prst="rect">
            <a:avLst/>
          </a:prstGeom>
          <a:noFill/>
        </p:spPr>
        <p:txBody>
          <a:bodyPr wrap="square">
            <a:spAutoFit/>
          </a:bodyPr>
          <a:lstStyle/>
          <a:p>
            <a:pPr algn="ctr"/>
            <a:r>
              <a:rPr lang="en"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Kunis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wanni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kun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gidduu</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keessanitti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mallattoo</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ta’uuf</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Yommuu</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ijoolleen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keessan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gara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fuulduraatti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Dhagoonni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kunneen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maal</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argisiisu</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Jedhanii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isin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gaafatanitti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akka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bishaan</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laga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Yordaanos</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fuula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taabota</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kakuu</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Waaqayyoo</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duratti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gargar</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cite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itti</a:t>
            </a:r>
            <a:r>
              <a:rPr lang="en-US"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5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himaa</a:t>
            </a:r>
            <a:r>
              <a:rPr lang="en" sz="15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(Iyya.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399" y="1341501"/>
            <a:ext cx="11610976" cy="400110"/>
          </a:xfrm>
          <a:prstGeom prst="rect">
            <a:avLst/>
          </a:prstGeom>
          <a:noFill/>
        </p:spPr>
        <p:txBody>
          <a:bodyPr wrap="square" rtlCol="0">
            <a:spAutoFit/>
          </a:bodyPr>
          <a:lstStyle/>
          <a:p>
            <a:pPr>
              <a:spcBef>
                <a:spcPts val="600"/>
              </a:spcBef>
            </a:pPr>
            <a:r>
              <a:rPr lang="en" sz="2000" b="1" dirty="0"/>
              <a:t>Macaafa Qulqulluu keessatti, mallattoon hiikkaa baayyee qabaachuu ni danda’a:</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n-US" b="1" kern="1200" dirty="0" err="1"/>
                <a:t>Hojii</a:t>
              </a:r>
              <a:r>
                <a:rPr lang="en-US" b="1" kern="1200" dirty="0"/>
                <a:t> </a:t>
              </a:r>
              <a:r>
                <a:rPr lang="en-US" b="1" kern="1200" dirty="0" err="1"/>
                <a:t>baayyee</a:t>
              </a:r>
              <a:r>
                <a:rPr lang="en-US" b="1" kern="1200" dirty="0"/>
                <a:t> </a:t>
              </a:r>
              <a:r>
                <a:rPr lang="en-US" b="1" kern="1200" dirty="0" err="1"/>
                <a:t>guddaa</a:t>
              </a:r>
              <a:r>
                <a:rPr lang="en-US" b="1" kern="1200" dirty="0"/>
                <a:t> </a:t>
              </a:r>
              <a:r>
                <a:rPr lang="en" b="1" kern="1200" dirty="0"/>
                <a:t>(1 </a:t>
              </a:r>
              <a:r>
                <a:rPr lang="en-US" b="1" dirty="0"/>
                <a:t>Moot.</a:t>
              </a:r>
              <a:r>
                <a:rPr lang="en" b="1" kern="1200" dirty="0"/>
                <a:t>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n-US" b="1" kern="1200" dirty="0" err="1"/>
                <a:t>Mallattoo</a:t>
              </a:r>
              <a:r>
                <a:rPr lang="en-US" b="1" kern="1200" dirty="0"/>
                <a:t> </a:t>
              </a:r>
              <a:r>
                <a:rPr lang="en-US" b="1" kern="1200" dirty="0" err="1"/>
                <a:t>waan</a:t>
              </a:r>
              <a:r>
                <a:rPr lang="en-US" b="1" kern="1200" dirty="0"/>
                <a:t> </a:t>
              </a:r>
              <a:r>
                <a:rPr lang="en-US" b="1" kern="1200" dirty="0" err="1"/>
                <a:t>tokkoo</a:t>
              </a:r>
              <a:r>
                <a:rPr lang="en-US" b="1" kern="1200" dirty="0"/>
                <a:t> </a:t>
              </a:r>
              <a:r>
                <a:rPr lang="en" b="1" kern="1200" dirty="0"/>
                <a:t>(</a:t>
              </a:r>
              <a:r>
                <a:rPr lang="en-US" b="1" kern="1200" dirty="0" err="1"/>
                <a:t>Uum</a:t>
              </a:r>
              <a:r>
                <a:rPr lang="en" b="1" kern="1200" dirty="0"/>
                <a:t>.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US" b="1" kern="1200" dirty="0" err="1"/>
                <a:t>Mallattoo</a:t>
              </a:r>
              <a:r>
                <a:rPr lang="en-US" b="1" kern="1200" dirty="0"/>
                <a:t> </a:t>
              </a:r>
              <a:r>
                <a:rPr lang="en-US" b="1" kern="1200" dirty="0" err="1"/>
                <a:t>akeekkachiisaa</a:t>
              </a:r>
              <a:r>
                <a:rPr lang="en-US" b="1" kern="1200" dirty="0"/>
                <a:t> </a:t>
              </a:r>
              <a:r>
                <a:rPr lang="en" b="1" kern="1200" dirty="0"/>
                <a:t>(</a:t>
              </a:r>
              <a:r>
                <a:rPr lang="en-US" b="1" kern="1200" dirty="0" err="1"/>
                <a:t>Ba’uu</a:t>
              </a:r>
              <a:r>
                <a:rPr lang="en" b="1" kern="1200" dirty="0"/>
                <a:t> 12:13)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US" b="1" kern="1200" dirty="0" err="1"/>
                <a:t>Mallattoo</a:t>
              </a:r>
              <a:r>
                <a:rPr lang="en-US" b="1" kern="1200" dirty="0"/>
                <a:t> </a:t>
              </a:r>
              <a:r>
                <a:rPr lang="en-US" b="1" kern="1200" dirty="0" err="1"/>
                <a:t>adda</a:t>
              </a:r>
              <a:r>
                <a:rPr lang="en-US" b="1" kern="1200" dirty="0"/>
                <a:t> </a:t>
              </a:r>
              <a:r>
                <a:rPr lang="en-US" b="1" kern="1200" dirty="0" err="1"/>
                <a:t>baasu</a:t>
              </a:r>
              <a:r>
                <a:rPr lang="en-US" b="1" kern="1200" dirty="0"/>
                <a:t> </a:t>
              </a:r>
              <a:r>
                <a:rPr lang="en" b="1" kern="1200" dirty="0"/>
                <a:t>(</a:t>
              </a:r>
              <a:r>
                <a:rPr lang="en-US" b="1" kern="1200" dirty="0" err="1"/>
                <a:t>Hisq</a:t>
              </a:r>
              <a:r>
                <a:rPr lang="en" b="1" kern="1200" dirty="0"/>
                <a:t>.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US" b="1" kern="1200" dirty="0" err="1"/>
                <a:t>Yaadannoo</a:t>
              </a:r>
              <a:r>
                <a:rPr lang="en-US" b="1" kern="1200" dirty="0"/>
                <a:t> </a:t>
              </a:r>
              <a:r>
                <a:rPr lang="en" b="1" kern="1200" dirty="0"/>
                <a:t>(</a:t>
              </a:r>
              <a:r>
                <a:rPr lang="en-US" b="1" kern="1200" dirty="0" err="1"/>
                <a:t>Uum</a:t>
              </a:r>
              <a:r>
                <a:rPr lang="en" b="1" kern="1200" dirty="0"/>
                <a:t>.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7167510" cy="1015663"/>
          </a:xfrm>
          <a:prstGeom prst="rect">
            <a:avLst/>
          </a:prstGeom>
          <a:noFill/>
        </p:spPr>
        <p:txBody>
          <a:bodyPr wrap="square" rtlCol="0">
            <a:spAutoFit/>
          </a:bodyPr>
          <a:lstStyle/>
          <a:p>
            <a:pPr>
              <a:spcBef>
                <a:spcPts val="600"/>
              </a:spcBef>
            </a:pPr>
            <a:r>
              <a:rPr lang="en" sz="2000" b="1" dirty="0"/>
              <a:t>Dhagoonni 12n Iyyaasuun Yordaanos keessaa fuudhee dhaabe sun mallattoo isa boodaan dhufu agarsiisu dha: yaadannoo.</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961" r="2961"/>
          <a:stretch>
            <a:fillRect/>
          </a:stretch>
        </p:blipFill>
        <p:spPr>
          <a:xfrm>
            <a:off x="7374120" y="3469422"/>
            <a:ext cx="4735291"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399" y="5120551"/>
            <a:ext cx="7148461" cy="1631216"/>
          </a:xfrm>
          <a:prstGeom prst="rect">
            <a:avLst/>
          </a:prstGeom>
          <a:noFill/>
        </p:spPr>
        <p:txBody>
          <a:bodyPr wrap="square">
            <a:spAutoFit/>
          </a:bodyPr>
          <a:lstStyle/>
          <a:p>
            <a:pPr>
              <a:spcBef>
                <a:spcPts val="600"/>
              </a:spcBef>
            </a:pPr>
            <a:r>
              <a:rPr lang="en" sz="2000" b="1" dirty="0"/>
              <a:t>Waanta Waaqayyo hojjete dhaloonni haaraan beekuu qaba. Amantiin isaanii dinqii Waaqayyo hojjete irratti hundaa’uu qaba. Beekumsa kana ijoollota isaaniitti dabarsuun itti gaafatamummaa maatii ti (Kees. 4:9). Beekumsa kanaan tokkoon tokkoon keenya amantii keenyaan jiraachuu qabna.</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7148460" cy="1015663"/>
          </a:xfrm>
          <a:prstGeom prst="rect">
            <a:avLst/>
          </a:prstGeom>
          <a:noFill/>
        </p:spPr>
        <p:txBody>
          <a:bodyPr wrap="square">
            <a:spAutoFit/>
          </a:bodyPr>
          <a:lstStyle/>
          <a:p>
            <a:pPr>
              <a:spcBef>
                <a:spcPts val="600"/>
              </a:spcBef>
            </a:pPr>
            <a:r>
              <a:rPr lang="en" sz="2000" b="1" dirty="0"/>
              <a:t>Yaadannoo sana malee, dhagoonni kun haa dhaabaman yeroo jedhu kaayyoo Waaqayyo yaada keessaa qabu maali dha (Iyya.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BALAA IRRAANFANNAA</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Israa’eloonni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fuula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Waaqayyoo</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duratti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waan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hamaa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hojjetan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Waaqa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isaanii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irraanfatanii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Ba’aalii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Asheeraa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waaqeffatan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(Abboota Murtii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119416" y="1381125"/>
            <a:ext cx="12024958" cy="384721"/>
          </a:xfrm>
          <a:prstGeom prst="rect">
            <a:avLst/>
          </a:prstGeom>
          <a:noFill/>
        </p:spPr>
        <p:txBody>
          <a:bodyPr wrap="square" rtlCol="0">
            <a:spAutoFit/>
          </a:bodyPr>
          <a:lstStyle/>
          <a:p>
            <a:pPr>
              <a:spcBef>
                <a:spcPts val="600"/>
              </a:spcBef>
            </a:pPr>
            <a:r>
              <a:rPr lang="en" sz="1900" b="1" dirty="0"/>
              <a:t>Dhagoota yaadannoo 12n sana Gilgaalitti dhaabuudhaan, Iyyaasuun qabxiilee 2 irratti xiyyeeffate (Iyya.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15845490"/>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491287" cy="1323439"/>
          </a:xfrm>
          <a:prstGeom prst="rect">
            <a:avLst/>
          </a:prstGeom>
          <a:noFill/>
        </p:spPr>
        <p:txBody>
          <a:bodyPr wrap="square" rtlCol="0">
            <a:spAutoFit/>
          </a:bodyPr>
          <a:lstStyle/>
          <a:p>
            <a:pPr>
              <a:spcBef>
                <a:spcPts val="600"/>
              </a:spcBef>
            </a:pPr>
            <a:r>
              <a:rPr lang="en" sz="2000" b="1" dirty="0"/>
              <a:t>Dhaloonni haaraanis balaa dogoggora wal fakkaataa maatiin isaanii hojjetan irra deebi’uu keessa jiru: innis hojii Waaqayyoo isa guddaa. </a:t>
            </a:r>
            <a:r>
              <a:rPr lang="en-US" sz="2000" b="1" dirty="0"/>
              <a:t>C</a:t>
            </a:r>
            <a:r>
              <a:rPr lang="en" sz="2000" b="1" dirty="0"/>
              <a:t>arraa gadhee ta’ee, dagatanii gatii dagannaa isaanii kaffalan (Ab. Fir.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323439"/>
          </a:xfrm>
          <a:prstGeom prst="rect">
            <a:avLst/>
          </a:prstGeom>
          <a:noFill/>
        </p:spPr>
        <p:txBody>
          <a:bodyPr wrap="square">
            <a:spAutoFit/>
          </a:bodyPr>
          <a:lstStyle/>
          <a:p>
            <a:pPr>
              <a:spcBef>
                <a:spcPts val="600"/>
              </a:spcBef>
            </a:pPr>
            <a:r>
              <a:rPr lang="en" sz="2000" b="1" dirty="0"/>
              <a:t>Akkam barbaachisaa dha egaatii, akkamitti Waaqayyo abboota keenyaaf akka eeggate yeroo hundumaa yaadachuun, akkasuma immoo hojii harka Waaqayyoo isa guddaa ija keenyaan argines yaadachuu!</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029699" y="4305300"/>
            <a:ext cx="1276347"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907</TotalTime>
  <Words>1121</Words>
  <Application>Microsoft Office PowerPoint</Application>
  <PresentationFormat>Panorámica</PresentationFormat>
  <Paragraphs>64</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2025-09-23T16:48:06Z</dcterms:created>
  <dcterms:modified xsi:type="dcterms:W3CDTF">2025-10-17T10:45:51Z</dcterms:modified>
</cp:coreProperties>
</file>