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en" sz="2400" b="1" dirty="0">
              <a:solidFill>
                <a:srgbClr val="A1730B"/>
              </a:solidFill>
            </a:rPr>
            <a:t>Dhimma yakkaa</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en" sz="2400" b="1" dirty="0">
              <a:solidFill>
                <a:srgbClr val="207D0D"/>
              </a:solidFill>
            </a:rPr>
            <a:t>Dhimma qajeelummaa</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en" sz="2400" b="1" dirty="0">
              <a:solidFill>
                <a:srgbClr val="0F6F68"/>
              </a:solidFill>
            </a:rPr>
            <a:t>Hubannaa waraanaa MQ keessatti</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en" sz="2200" b="1" dirty="0">
              <a:solidFill>
                <a:srgbClr val="232098"/>
              </a:solidFill>
            </a:rPr>
            <a:t>Filannoo isaaniitiin balleeffaman</a:t>
          </a:r>
          <a:endParaRPr lang="es-ES" sz="22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en" sz="2400" b="1" dirty="0">
              <a:solidFill>
                <a:srgbClr val="842076"/>
              </a:solidFill>
            </a:rPr>
            <a:t>Nagaa barbaaduu</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en" sz="1800" b="1" dirty="0">
              <a:effectLst>
                <a:outerShdw blurRad="38100" dist="38100" dir="2700000" algn="tl">
                  <a:srgbClr val="000000">
                    <a:alpha val="43137"/>
                  </a:srgbClr>
                </a:outerShdw>
              </a:effectLst>
            </a:rPr>
            <a:t>Loltuu leenjifamaaf hin heyyamamu</a:t>
          </a:r>
          <a:endParaRPr lang="es-ES"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en" sz="1800" b="1" dirty="0">
              <a:effectLst>
                <a:outerShdw blurRad="38100" dist="38100" dir="2700000" algn="tl">
                  <a:srgbClr val="000000">
                    <a:alpha val="43137"/>
                  </a:srgbClr>
                </a:outerShdw>
              </a:effectLst>
            </a:rPr>
            <a:t>Loltootaaf hin kaffalamu, si’a tokko tokko hatuunuu hin heyyamamu</a:t>
          </a:r>
          <a:endParaRPr lang="es-ES" sz="18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Waraanni, biyya waadaa seename tokko qabachuuf ykn ittisuuf qofa seenaa murame tokko keessatti geggeeffama.</a:t>
          </a:r>
          <a:endParaRPr lang="es-ES" sz="1800" dirty="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en" sz="1800" b="1" dirty="0">
              <a:effectLst>
                <a:outerShdw blurRad="38100" dist="38100" dir="2700000" algn="tl">
                  <a:srgbClr val="000000">
                    <a:alpha val="43137"/>
                  </a:srgbClr>
                </a:outerShdw>
              </a:effectLst>
            </a:rPr>
            <a:t>Raajota geggeessaa Waaqaan geggeeffaman (kan akka Musee ykn Iyyaasuutiin) geggeeffama.</a:t>
          </a:r>
          <a:endParaRPr lang="es-ES" sz="180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en" sz="1800" b="1" dirty="0">
              <a:effectLst>
                <a:outerShdw blurRad="38100" dist="38100" dir="2700000" algn="tl">
                  <a:srgbClr val="000000">
                    <a:alpha val="43137"/>
                  </a:srgbClr>
                </a:outerShdw>
              </a:effectLst>
            </a:rPr>
            <a:t>Qophiin hafuuraa waraanicha dura ni barbaadama.</a:t>
          </a:r>
          <a:endParaRPr lang="es-ES" sz="18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en" sz="1800" b="1" dirty="0">
              <a:effectLst>
                <a:outerShdw blurRad="38100" dist="38100" dir="2700000" algn="tl">
                  <a:srgbClr val="000000">
                    <a:alpha val="43137"/>
                  </a:srgbClr>
                </a:outerShdw>
              </a:effectLst>
            </a:rPr>
            <a:t>Israa’el kan ta’e qajeelfama waraanaatiif hin bulle akka diinaatti lakkaa’ama.</a:t>
          </a:r>
          <a:endParaRPr lang="es-ES" sz="18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en" sz="1800" b="1" dirty="0">
              <a:effectLst>
                <a:outerShdw blurRad="38100" dist="38100" dir="2700000" algn="tl">
                  <a:srgbClr val="000000">
                    <a:alpha val="43137"/>
                  </a:srgbClr>
                </a:outerShdw>
              </a:effectLst>
            </a:rPr>
            <a:t>Bakka baayyeetti, Waaqayyo kallattiidhaan lola sana gidduu seena.</a:t>
          </a:r>
          <a:endParaRPr lang="es-ES" sz="18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custScaleY="136431" custLinFactNeighborY="11590">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en" sz="2000" b="1" dirty="0">
              <a:effectLst>
                <a:outerShdw blurRad="38100" dist="38100" dir="2700000" algn="tl">
                  <a:srgbClr val="000000">
                    <a:alpha val="43137"/>
                  </a:srgbClr>
                </a:outerShdw>
              </a:effectLst>
            </a:rPr>
            <a:t>Badiisaaf kan malan, garuu Waaqayyoof kan abboomaman ni jiraatu (fkn Rahaab)</a:t>
          </a:r>
          <a:endParaRPr lang="es-ES" sz="20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en" sz="2000" b="1" dirty="0">
              <a:effectLst>
                <a:outerShdw blurRad="38100" dist="38100" dir="2700000" algn="tl">
                  <a:srgbClr val="000000">
                    <a:alpha val="43137"/>
                  </a:srgbClr>
                </a:outerShdw>
              </a:effectLst>
            </a:rPr>
            <a:t>Israa’elonni Waaqayyoof hin abboomamni ni ajjeefamu (fkn Akkaan).</a:t>
          </a:r>
          <a:endParaRPr lang="es-ES"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A1730B"/>
              </a:solidFill>
            </a:rPr>
            <a:t>Dhimma yakkaa</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207D0D"/>
              </a:solidFill>
            </a:rPr>
            <a:t>Dhimma qajeelummaa</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0F6F68"/>
              </a:solidFill>
            </a:rPr>
            <a:t>Hubannaa waraanaa MQ keessatti</a:t>
          </a:r>
          <a:endParaRPr lang="es-ES"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sp3d extrusionH="57150">
            <a:bevelT w="38100" h="38100"/>
          </a:sp3d>
        </a:bodyPr>
        <a:lstStyle/>
        <a:p>
          <a:pPr marL="0" lvl="0" indent="0" algn="ctr" defTabSz="977900">
            <a:lnSpc>
              <a:spcPct val="90000"/>
            </a:lnSpc>
            <a:spcBef>
              <a:spcPct val="0"/>
            </a:spcBef>
            <a:spcAft>
              <a:spcPct val="35000"/>
            </a:spcAft>
            <a:buNone/>
          </a:pPr>
          <a:r>
            <a:rPr lang="en" sz="2200" b="1" kern="1200" dirty="0">
              <a:solidFill>
                <a:srgbClr val="232098"/>
              </a:solidFill>
            </a:rPr>
            <a:t>Filannoo isaaniitiin balleeffaman</a:t>
          </a:r>
          <a:endParaRPr lang="es-ES" sz="22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842076"/>
              </a:solidFill>
            </a:rPr>
            <a:t>Nagaa barbaaduu</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Loltuu leenjifamaaf hin heyyamamu</a:t>
          </a:r>
          <a:endParaRPr lang="es-ES" sz="18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Loltootaaf hin kaffalamu, si’a tokko tokko hatuunuu hin heyyamamu</a:t>
          </a:r>
          <a:endParaRPr lang="es-ES" sz="1800" kern="1200" dirty="0">
            <a:effectLst>
              <a:outerShdw blurRad="38100" dist="38100" dir="2700000" algn="tl">
                <a:srgbClr val="000000">
                  <a:alpha val="43137"/>
                </a:srgbClr>
              </a:outerShdw>
            </a:effectLst>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Waraanni, biyya waadaa seename tokko qabachuuf ykn ittisuuf qofa seenaa murame tokko keessatti geggeeffama.</a:t>
          </a:r>
          <a:endParaRPr lang="es-ES" sz="1800" kern="1200" dirty="0">
            <a:effectLst>
              <a:outerShdw blurRad="38100" dist="38100" dir="2700000" algn="tl">
                <a:srgbClr val="000000">
                  <a:alpha val="43137"/>
                </a:srgbClr>
              </a:outerShdw>
            </a:effectLst>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27634"/>
          <a:ext cx="8440474" cy="560494"/>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Raajota geggeessaa Waaqaan geggeeffaman (kan akka Musee ykn Iyyaasuutiin) geggeeffama.</a:t>
          </a:r>
          <a:endParaRPr lang="es-ES" sz="1800" kern="1200" dirty="0">
            <a:effectLst>
              <a:outerShdw blurRad="38100" dist="38100" dir="2700000" algn="tl">
                <a:srgbClr val="000000">
                  <a:alpha val="43137"/>
                </a:srgbClr>
              </a:outerShdw>
            </a:effectLst>
          </a:endParaRPr>
        </a:p>
      </dsp:txBody>
      <dsp:txXfrm>
        <a:off x="958127" y="2027634"/>
        <a:ext cx="8440474" cy="560494"/>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Qophiin hafuuraa waraanicha dura ni barbaadama.</a:t>
          </a:r>
          <a:endParaRPr lang="es-ES" sz="1800" kern="1200" dirty="0">
            <a:effectLst>
              <a:outerShdw blurRad="38100" dist="38100" dir="2700000" algn="tl">
                <a:srgbClr val="000000">
                  <a:alpha val="43137"/>
                </a:srgbClr>
              </a:outerShdw>
            </a:effectLst>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Israa’el kan ta’e qajeelfama waraanaatiif hin bulle akka diinaatti lakkaa’ama.</a:t>
          </a:r>
          <a:endParaRPr lang="es-ES" sz="1800" kern="1200" dirty="0">
            <a:effectLst>
              <a:outerShdw blurRad="38100" dist="38100" dir="2700000" algn="tl">
                <a:srgbClr val="000000">
                  <a:alpha val="43137"/>
                </a:srgbClr>
              </a:outerShdw>
            </a:effectLst>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Bakka baayyeetti, Waaqayyo kallattiidhaan lola sana gidduu seena.</a:t>
          </a:r>
          <a:endParaRPr lang="es-ES" sz="1800" kern="1200" dirty="0">
            <a:effectLst>
              <a:outerShdw blurRad="38100" dist="38100" dir="2700000" algn="tl">
                <a:srgbClr val="000000">
                  <a:alpha val="43137"/>
                </a:srgbClr>
              </a:outerShdw>
            </a:effectLst>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Badiisaaf kan malan, garuu Waaqayyoof kan abboomaman ni jiraatu (fkn Rahaab)</a:t>
          </a:r>
          <a:endParaRPr lang="es-ES" sz="2000" kern="1200" dirty="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Israa’elonni Waaqayyoof hin abboomamni ni ajjeefamu (fkn Akkaan).</a:t>
          </a:r>
          <a:endParaRPr lang="es-ES" sz="2000" kern="1200" dirty="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31/10/2025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7391400" y="111294"/>
            <a:ext cx="4724401" cy="2585323"/>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WAAQAYYO ISINIIF LOLA</a:t>
            </a: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1781175" cy="830997"/>
          </a:xfrm>
          <a:prstGeom prst="rect">
            <a:avLst/>
          </a:prstGeom>
          <a:noFill/>
        </p:spPr>
        <p:txBody>
          <a:bodyPr wrap="square" rtlCol="0">
            <a:spAutoFit/>
          </a:bodyPr>
          <a:lstStyle/>
          <a:p>
            <a:r>
              <a:rPr lang="en" sz="1600" b="1" dirty="0">
                <a:solidFill>
                  <a:srgbClr val="7B4F3D"/>
                </a:solidFill>
              </a:rPr>
              <a:t>Barnoota 5ffaa Sadaasa 1, 2025</a:t>
            </a: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6169436" cy="2862322"/>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Sababii</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Waaqayyo</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Waaqni</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Israa’el</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Israa’eliif</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loleef</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Iyyaasuun</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mootota</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kanneenii</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fi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lafa</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isaanii</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loluma</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tokkoon</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mo’ate</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228944"/>
            <a:ext cx="3152776"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Iyyaasuu</a:t>
            </a: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10:42</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3478236709"/>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4" y="256475"/>
            <a:ext cx="6984283" cy="1015663"/>
          </a:xfrm>
          <a:prstGeom prst="rect">
            <a:avLst/>
          </a:prstGeom>
          <a:noFill/>
        </p:spPr>
        <p:txBody>
          <a:bodyPr wrap="square" rtlCol="0">
            <a:spAutoFit/>
          </a:bodyPr>
          <a:lstStyle/>
          <a:p>
            <a:pPr>
              <a:spcBef>
                <a:spcPts val="600"/>
              </a:spcBef>
            </a:pPr>
            <a:r>
              <a:rPr lang="en" sz="2000" b="1" dirty="0"/>
              <a:t>Lola Israa’eliin gara biyya Kanaa’aniin fudhachuutti geesse hubachuun dhimma salphaa miti. </a:t>
            </a: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631216"/>
          </a:xfrm>
          <a:prstGeom prst="rect">
            <a:avLst/>
          </a:prstGeom>
          <a:noFill/>
        </p:spPr>
        <p:txBody>
          <a:bodyPr wrap="square">
            <a:spAutoFit/>
          </a:bodyPr>
          <a:lstStyle/>
          <a:p>
            <a:pPr>
              <a:spcBef>
                <a:spcPts val="600"/>
              </a:spcBef>
            </a:pPr>
            <a:r>
              <a:rPr lang="en" sz="2000" b="1" dirty="0"/>
              <a:t>Rakkina kana hubachuuf, lola ilaalchisee yaada MQ keessa gadi lixnee hubachuu qabna, duudhaa sonaa waraana sana geggeessuun seenaa keessatti yeroo murteessaa sanatti qabus hubachuun barbaachisaa dha. </a:t>
            </a: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1015663"/>
          </a:xfrm>
          <a:prstGeom prst="rect">
            <a:avLst/>
          </a:prstGeom>
          <a:noFill/>
        </p:spPr>
        <p:txBody>
          <a:bodyPr wrap="square">
            <a:spAutoFit/>
          </a:bodyPr>
          <a:lstStyle/>
          <a:p>
            <a:pPr>
              <a:spcBef>
                <a:spcPts val="600"/>
              </a:spcBef>
            </a:pPr>
            <a:r>
              <a:rPr lang="en" sz="2000" b="1" dirty="0"/>
              <a:t>Namoonni baayyeen maaliif du’uree? Lolli sun akka lola “qulqulluutti” ilaalamuu ni danda’aa? </a:t>
            </a: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964361"/>
            <a:ext cx="6800850" cy="1015663"/>
          </a:xfrm>
          <a:prstGeom prst="rect">
            <a:avLst/>
          </a:prstGeom>
          <a:noFill/>
        </p:spPr>
        <p:txBody>
          <a:bodyPr wrap="square">
            <a:spAutoFit/>
          </a:bodyPr>
          <a:lstStyle/>
          <a:p>
            <a:pPr>
              <a:spcBef>
                <a:spcPts val="600"/>
              </a:spcBef>
            </a:pPr>
            <a:r>
              <a:rPr lang="en" sz="2000" b="1" dirty="0"/>
              <a:t>Waaqayyo akkuma cubbuun akka jiraatuuf hin karoorsine, akkasuma lolli akka jiraatuuf hin karoosine. </a:t>
            </a: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DHIMMA JALLINAA</a:t>
            </a: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B91A1"/>
                </a:solidFill>
                <a:latin typeface="Comic Sans MS" panose="030F0702030302020204" pitchFamily="66" charset="0"/>
              </a:rPr>
              <a:t>“</a:t>
            </a:r>
            <a:r>
              <a:rPr lang="en-US" b="1" dirty="0" err="1">
                <a:solidFill>
                  <a:srgbClr val="1B91A1"/>
                </a:solidFill>
                <a:latin typeface="Comic Sans MS" panose="030F0702030302020204" pitchFamily="66" charset="0"/>
              </a:rPr>
              <a:t>Sanyiin</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kee</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dhaloota</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afuraffaatti</a:t>
            </a:r>
            <a:r>
              <a:rPr lang="en-US" b="1" dirty="0">
                <a:solidFill>
                  <a:srgbClr val="1B91A1"/>
                </a:solidFill>
                <a:latin typeface="Comic Sans MS" panose="030F0702030302020204" pitchFamily="66" charset="0"/>
              </a:rPr>
              <a:t> as </a:t>
            </a:r>
            <a:r>
              <a:rPr lang="en-US" b="1" dirty="0" err="1">
                <a:solidFill>
                  <a:srgbClr val="1B91A1"/>
                </a:solidFill>
                <a:latin typeface="Comic Sans MS" panose="030F0702030302020204" pitchFamily="66" charset="0"/>
              </a:rPr>
              <a:t>deebi’a</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cubbuun</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Amoorotaa</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amma</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iyyuu</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hin</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guunneetii</a:t>
            </a:r>
            <a:r>
              <a:rPr lang="en-US" b="1" dirty="0">
                <a:solidFill>
                  <a:srgbClr val="1B91A1"/>
                </a:solidFill>
                <a:latin typeface="Comic Sans MS" panose="030F0702030302020204" pitchFamily="66" charset="0"/>
              </a:rPr>
              <a:t>.</a:t>
            </a:r>
            <a:r>
              <a:rPr lang="en" b="1" dirty="0">
                <a:solidFill>
                  <a:srgbClr val="1B91A1"/>
                </a:solidFill>
                <a:latin typeface="Comic Sans MS" panose="030F0702030302020204" pitchFamily="66" charset="0"/>
              </a:rPr>
              <a:t>” </a:t>
            </a:r>
            <a:r>
              <a:rPr lang="en" sz="1400" b="1" dirty="0">
                <a:solidFill>
                  <a:srgbClr val="1B91A1"/>
                </a:solidFill>
                <a:latin typeface="Comic Sans MS" panose="030F0702030302020204" pitchFamily="66" charset="0"/>
              </a:rPr>
              <a:t>(Uum.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514601" y="1320522"/>
            <a:ext cx="9667874" cy="1015663"/>
          </a:xfrm>
          <a:prstGeom prst="rect">
            <a:avLst/>
          </a:prstGeom>
          <a:noFill/>
        </p:spPr>
        <p:txBody>
          <a:bodyPr wrap="square" rtlCol="0">
            <a:spAutoFit/>
          </a:bodyPr>
          <a:lstStyle/>
          <a:p>
            <a:pPr>
              <a:spcBef>
                <a:spcPts val="600"/>
              </a:spcBef>
            </a:pPr>
            <a:r>
              <a:rPr lang="en" sz="2000" b="1" dirty="0"/>
              <a:t>Ambaan lafa keessaa amantiin Kanaa’anotaa akkuma MQ keessatti jedhame ta’uu isaa mul’isa: isaanis qoricha namatti gochuu, moora ilaaluu, warra du’an quunnamuu, eker-dubbiftummaa fi ijoollee aarsaa gochuufaa dha! (Kees. 18:9-12).</a:t>
            </a: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250184"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805178"/>
            <a:ext cx="3188591" cy="2862322"/>
          </a:xfrm>
          <a:prstGeom prst="rect">
            <a:avLst/>
          </a:prstGeom>
          <a:noFill/>
        </p:spPr>
        <p:txBody>
          <a:bodyPr wrap="square">
            <a:spAutoFit/>
          </a:bodyPr>
          <a:lstStyle/>
          <a:p>
            <a:pPr>
              <a:spcBef>
                <a:spcPts val="600"/>
              </a:spcBef>
            </a:pPr>
            <a:r>
              <a:rPr lang="en" sz="2000" b="1" dirty="0"/>
              <a:t>Dhuma irratti, sirni tooraa alaa kun, inni sona sabaa gadi buusee fi hammina baballise, gara xumuraatti dhufuu qaba. Kanaa’anonni dhabamuun, yeroof yoo ta’e illee, kufaatii sona namaa ni hir’isa. </a:t>
            </a: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514599" y="2975967"/>
            <a:ext cx="9667876" cy="707886"/>
          </a:xfrm>
          <a:prstGeom prst="rect">
            <a:avLst/>
          </a:prstGeom>
          <a:noFill/>
        </p:spPr>
        <p:txBody>
          <a:bodyPr wrap="square">
            <a:spAutoFit/>
          </a:bodyPr>
          <a:lstStyle/>
          <a:p>
            <a:pPr>
              <a:spcBef>
                <a:spcPts val="600"/>
              </a:spcBef>
            </a:pPr>
            <a:r>
              <a:rPr lang="en" sz="2000" b="1" dirty="0"/>
              <a:t>Shaakalli kun yeroo Abraaham keessayyuu baratamaa waan ta’eef, Waaqayyo amala isaanii kanattii isaan qexa’uuf waggoota 400 kenneef. </a:t>
            </a:r>
          </a:p>
        </p:txBody>
      </p:sp>
      <p:sp>
        <p:nvSpPr>
          <p:cNvPr id="9" name="CuadroTexto 8">
            <a:extLst>
              <a:ext uri="{FF2B5EF4-FFF2-40B4-BE49-F238E27FC236}">
                <a16:creationId xmlns:a16="http://schemas.microsoft.com/office/drawing/2014/main" id="{28446076-8980-220A-0F74-D910EF5BE49F}"/>
              </a:ext>
            </a:extLst>
          </p:cNvPr>
          <p:cNvSpPr txBox="1"/>
          <p:nvPr/>
        </p:nvSpPr>
        <p:spPr>
          <a:xfrm>
            <a:off x="2514600" y="2302133"/>
            <a:ext cx="9667874" cy="707886"/>
          </a:xfrm>
          <a:prstGeom prst="rect">
            <a:avLst/>
          </a:prstGeom>
          <a:noFill/>
        </p:spPr>
        <p:txBody>
          <a:bodyPr wrap="square">
            <a:spAutoFit/>
          </a:bodyPr>
          <a:lstStyle/>
          <a:p>
            <a:pPr>
              <a:spcBef>
                <a:spcPts val="600"/>
              </a:spcBef>
            </a:pPr>
            <a:r>
              <a:rPr lang="en" sz="2000" b="1" dirty="0"/>
              <a:t>Kanatti kan dabalamuu qabu sirna “ejja amantiif ejjamu” – kan luboota dhiiraa fi dubartiin shaakalamu – garuu amantii wajjin walitti dhufeenya xinnoo qabuu dha. </a:t>
            </a: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dirty="0">
                <a:ln/>
                <a:solidFill>
                  <a:srgbClr val="118B9D"/>
                </a:solidFill>
                <a:effectLst>
                  <a:outerShdw blurRad="38100" dist="38100" dir="2700000" algn="tl">
                    <a:srgbClr val="000000">
                      <a:alpha val="43137"/>
                    </a:srgbClr>
                  </a:outerShdw>
                </a:effectLst>
              </a:rPr>
              <a:t>DHIMMA HAQAA</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0" y="683716"/>
            <a:ext cx="121920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err="1">
                <a:solidFill>
                  <a:schemeClr val="accent2">
                    <a:lumMod val="50000"/>
                  </a:schemeClr>
                </a:solidFill>
                <a:latin typeface="Comic Sans MS" panose="030F0702030302020204" pitchFamily="66" charset="0"/>
              </a:rPr>
              <a:t>Waaqni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abbaa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murtii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qajeelaa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dha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Inni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Waaqa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guyyaa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hunda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dheekkamsa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Isaa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mul’isuu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dha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Yoo</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namni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qalbii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jijjiirrachuu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baate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Inni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goraadee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Isaa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qarata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iddaa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Isaas</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dabsee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qopheeffata</a:t>
            </a:r>
            <a:r>
              <a:rPr lang="en-US" b="1" dirty="0">
                <a:solidFill>
                  <a:schemeClr val="accent2">
                    <a:lumMod val="50000"/>
                  </a:schemeClr>
                </a:solidFill>
                <a:latin typeface="Comic Sans MS" panose="030F0702030302020204" pitchFamily="66" charset="0"/>
              </a:rPr>
              <a:t>.</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(Faar. 7:11-12 </a:t>
            </a:r>
            <a:r>
              <a:rPr lang="en" sz="1100" b="1" dirty="0">
                <a:solidFill>
                  <a:schemeClr val="accent2">
                    <a:lumMod val="50000"/>
                  </a:schemeClr>
                </a:solidFill>
                <a:latin typeface="Comic Sans MS" panose="030F0702030302020204" pitchFamily="66" charset="0"/>
              </a:rPr>
              <a:t>NIV</a:t>
            </a:r>
            <a:r>
              <a:rPr lang="en" sz="1400" b="1" dirty="0">
                <a:solidFill>
                  <a:schemeClr val="accent2">
                    <a:lumMod val="50000"/>
                  </a:schemeClr>
                </a:solidFill>
                <a:latin typeface="Comic Sans MS" panose="030F0702030302020204" pitchFamily="66" charset="0"/>
              </a:rPr>
              <a:t>)</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7873170" cy="1323439"/>
          </a:xfrm>
          <a:prstGeom prst="rect">
            <a:avLst/>
          </a:prstGeom>
          <a:noFill/>
        </p:spPr>
        <p:txBody>
          <a:bodyPr wrap="square" rtlCol="0">
            <a:spAutoFit/>
          </a:bodyPr>
          <a:lstStyle/>
          <a:p>
            <a:pPr>
              <a:spcBef>
                <a:spcPts val="600"/>
              </a:spcBef>
            </a:pPr>
            <a:r>
              <a:rPr lang="en" sz="2000" b="1" dirty="0"/>
              <a:t>Jaalallii fi haqi/qajeelummaan bu’uura amala Waaqaati. Kun haqa qabeessaa fi murtoon Isaa kan wal hin caalle, cubbamaan qalbii haa jijjiirratuuf adaba kan tursu, garuu hammina bara baraan kan hin obsine ta’uu Isaa mul’isa. </a:t>
            </a: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77785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654052"/>
            <a:ext cx="5244270" cy="1938992"/>
          </a:xfrm>
          <a:prstGeom prst="rect">
            <a:avLst/>
          </a:prstGeom>
          <a:noFill/>
        </p:spPr>
        <p:txBody>
          <a:bodyPr wrap="square">
            <a:spAutoFit/>
          </a:bodyPr>
          <a:lstStyle/>
          <a:p>
            <a:pPr>
              <a:spcBef>
                <a:spcPts val="600"/>
              </a:spcBef>
            </a:pPr>
            <a:r>
              <a:rPr lang="en" sz="2000" b="1" dirty="0"/>
              <a:t>Fedhiin Waaqaa mootummaa qajeelaa biyyicha keessatti hundeessuu dha, kan biyya hundumaaf fkn ta’u, hubannaa sonaa isaanii kakaasee ol kaasuudhaan, addunyaa maraa irratti biyya nagaa fi haqa qabeessa mirkaneessuu ture (kees. 4:5-6).</a:t>
            </a: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711042"/>
            <a:ext cx="7873170" cy="1015663"/>
          </a:xfrm>
          <a:prstGeom prst="rect">
            <a:avLst/>
          </a:prstGeom>
          <a:noFill/>
        </p:spPr>
        <p:txBody>
          <a:bodyPr wrap="square">
            <a:spAutoFit/>
          </a:bodyPr>
          <a:lstStyle/>
          <a:p>
            <a:pPr>
              <a:spcBef>
                <a:spcPts val="600"/>
              </a:spcBef>
            </a:pPr>
            <a:r>
              <a:rPr lang="en" sz="2000" b="1" dirty="0"/>
              <a:t>Waraanni Kanaa’aniin qabachuuf godhame aangoo baballifachuuf miti, ajaja Waaqaatiin jiraattonni biyyichaa warri hamoon adaba isaaniif malu akka argataniif ture. </a:t>
            </a: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520392"/>
            <a:ext cx="5244270" cy="1323439"/>
          </a:xfrm>
          <a:prstGeom prst="rect">
            <a:avLst/>
          </a:prstGeom>
          <a:noFill/>
        </p:spPr>
        <p:txBody>
          <a:bodyPr wrap="square">
            <a:spAutoFit/>
          </a:bodyPr>
          <a:lstStyle/>
          <a:p>
            <a:pPr>
              <a:spcBef>
                <a:spcPts val="600"/>
              </a:spcBef>
            </a:pPr>
            <a:r>
              <a:rPr lang="en" sz="2000" b="1" dirty="0"/>
              <a:t>Akka abba lolaa fi abbaa firdiitti, Waaqayyo bulchiinsa seeraa isa calaqqee amala Isaatii ta’e raawwachuu, hundeessuu fi tursuuf of kennaa dha. </a:t>
            </a: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07886"/>
          </a:xfrm>
          <a:prstGeom prst="rect">
            <a:avLst/>
          </a:prstGeom>
          <a:noFill/>
        </p:spPr>
        <p:txBody>
          <a:bodyPr wrap="square">
            <a:spAutoFit/>
          </a:bodyPr>
          <a:lstStyle/>
          <a:p>
            <a:pPr algn="ctr"/>
            <a:r>
              <a:rPr lang="en" sz="4000" b="1" spc="50" dirty="0">
                <a:ln w="0"/>
                <a:solidFill>
                  <a:schemeClr val="bg2">
                    <a:lumMod val="60000"/>
                    <a:lumOff val="40000"/>
                  </a:schemeClr>
                </a:solidFill>
                <a:effectLst>
                  <a:innerShdw blurRad="63500" dist="50800" dir="13500000">
                    <a:srgbClr val="000000">
                      <a:alpha val="50000"/>
                    </a:srgbClr>
                  </a:innerShdw>
                </a:effectLst>
              </a:rPr>
              <a:t>YAAD-RIMEE WARAANAA MACAAFA QULQULLUU</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645616"/>
            <a:ext cx="10791825"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Egaa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har’a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Inni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akka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ibidda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xaph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godhuutti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dura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adeemu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Waaqayyo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Gooftaa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kee</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akka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ta’e</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beeki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Inni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duraa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isaan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in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balleessa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harka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kee</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jalas</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isaan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in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galcha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yommus</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akkuma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Waaqayyo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abdachiisetti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biyya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keessaa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isaan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in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baafta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daftees</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isaan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in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fixxa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(Kees. D.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568946"/>
            <a:ext cx="10373032" cy="1015663"/>
          </a:xfrm>
          <a:prstGeom prst="rect">
            <a:avLst/>
          </a:prstGeom>
          <a:noFill/>
        </p:spPr>
        <p:txBody>
          <a:bodyPr wrap="square" rtlCol="0">
            <a:spAutoFit/>
          </a:bodyPr>
          <a:lstStyle/>
          <a:p>
            <a:pPr>
              <a:spcBef>
                <a:spcPts val="600"/>
              </a:spcBef>
            </a:pPr>
            <a:r>
              <a:rPr lang="en" sz="2000" b="1" dirty="0"/>
              <a:t>Akka M</a:t>
            </a:r>
            <a:r>
              <a:rPr lang="en-US" sz="2000" b="1" dirty="0"/>
              <a:t>Q</a:t>
            </a:r>
            <a:r>
              <a:rPr lang="en" sz="2000" b="1" dirty="0"/>
              <a:t>tti, waraanni haala ta’e keessatti kan daangeffamee fi Waaqayyoon kan murtaa’u dha. Kun qajeelfama waraanni oogganamu Waaqayyoon beekamtii qabu dha:</a:t>
            </a: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844276563"/>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FILANNOO OFIITIIN BADAN</a:t>
            </a: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1077218"/>
          </a:xfrm>
          <a:prstGeom prst="rect">
            <a:avLst/>
          </a:prstGeom>
          <a:noFill/>
        </p:spPr>
        <p:txBody>
          <a:bodyPr wrap="square">
            <a:spAutoFit/>
          </a:bodyPr>
          <a:lstStyle/>
          <a:p>
            <a:pPr algn="ctr"/>
            <a:r>
              <a:rPr lang="en" sz="1600" b="1" dirty="0">
                <a:solidFill>
                  <a:schemeClr val="accent5">
                    <a:lumMod val="75000"/>
                  </a:schemeClr>
                </a:solidFill>
                <a:latin typeface="Comic Sans MS" panose="030F0702030302020204" pitchFamily="66" charset="0"/>
              </a:rPr>
              <a:t>“</a:t>
            </a:r>
            <a:r>
              <a:rPr lang="en-US" sz="1600" b="1" dirty="0" err="1">
                <a:solidFill>
                  <a:schemeClr val="accent5">
                    <a:lumMod val="75000"/>
                  </a:schemeClr>
                </a:solidFill>
                <a:latin typeface="Comic Sans MS" panose="030F0702030302020204" pitchFamily="66" charset="0"/>
              </a:rPr>
              <a:t>Iyyaasuun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yommus</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biyya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gaaraa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biyya</a:t>
            </a:r>
            <a:r>
              <a:rPr lang="en-US" sz="1600" b="1" dirty="0">
                <a:solidFill>
                  <a:schemeClr val="accent5">
                    <a:lumMod val="75000"/>
                  </a:schemeClr>
                </a:solidFill>
                <a:latin typeface="Comic Sans MS" panose="030F0702030302020204" pitchFamily="66" charset="0"/>
              </a:rPr>
              <a:t> dacha, </a:t>
            </a:r>
            <a:r>
              <a:rPr lang="en-US" sz="1600" b="1" dirty="0" err="1">
                <a:solidFill>
                  <a:schemeClr val="accent5">
                    <a:lumMod val="75000"/>
                  </a:schemeClr>
                </a:solidFill>
                <a:latin typeface="Comic Sans MS" panose="030F0702030302020204" pitchFamily="66" charset="0"/>
              </a:rPr>
              <a:t>biyya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gara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mirgaa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biyya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gaara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jalaa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guutummaatti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mootota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isaanii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wajjin</a:t>
            </a:r>
            <a:r>
              <a:rPr lang="en-US" sz="1600" b="1" dirty="0">
                <a:solidFill>
                  <a:schemeClr val="accent5">
                    <a:lumMod val="75000"/>
                  </a:schemeClr>
                </a:solidFill>
                <a:latin typeface="Comic Sans MS" panose="030F0702030302020204" pitchFamily="66" charset="0"/>
              </a:rPr>
              <a:t> in </a:t>
            </a:r>
            <a:r>
              <a:rPr lang="en-US" sz="1600" b="1" dirty="0" err="1">
                <a:solidFill>
                  <a:schemeClr val="accent5">
                    <a:lumMod val="75000"/>
                  </a:schemeClr>
                </a:solidFill>
                <a:latin typeface="Comic Sans MS" panose="030F0702030302020204" pitchFamily="66" charset="0"/>
              </a:rPr>
              <a:t>rukute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akkuma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Waaqayyo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Gooftaan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Inni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kan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Israa’el</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isa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abboometti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waanuma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hafuura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baafatu</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hundumaa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rukutee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tokko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illee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utuu</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hin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hambisin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raawwatee</a:t>
            </a:r>
            <a:r>
              <a:rPr lang="en-US" sz="1600" b="1" dirty="0">
                <a:solidFill>
                  <a:schemeClr val="accent5">
                    <a:lumMod val="75000"/>
                  </a:schemeClr>
                </a:solidFill>
                <a:latin typeface="Comic Sans MS" panose="030F0702030302020204" pitchFamily="66" charset="0"/>
              </a:rPr>
              <a:t> in </a:t>
            </a:r>
            <a:r>
              <a:rPr lang="en-US" sz="1600" b="1" dirty="0" err="1">
                <a:solidFill>
                  <a:schemeClr val="accent5">
                    <a:lumMod val="75000"/>
                  </a:schemeClr>
                </a:solidFill>
                <a:latin typeface="Comic Sans MS" panose="030F0702030302020204" pitchFamily="66" charset="0"/>
              </a:rPr>
              <a:t>balleesse</a:t>
            </a:r>
            <a:r>
              <a:rPr lang="en-US" sz="1600" b="1" dirty="0">
                <a:solidFill>
                  <a:schemeClr val="accent5">
                    <a:lumMod val="75000"/>
                  </a:schemeClr>
                </a:solidFill>
                <a:latin typeface="Comic Sans MS" panose="030F0702030302020204" pitchFamily="66" charset="0"/>
              </a:rPr>
              <a:t>.</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(Iyyaasuu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3" y="1647350"/>
            <a:ext cx="6360321" cy="1015663"/>
          </a:xfrm>
          <a:prstGeom prst="rect">
            <a:avLst/>
          </a:prstGeom>
          <a:noFill/>
        </p:spPr>
        <p:txBody>
          <a:bodyPr wrap="square" rtlCol="0">
            <a:spAutoFit/>
          </a:bodyPr>
          <a:lstStyle/>
          <a:p>
            <a:pPr>
              <a:spcBef>
                <a:spcPts val="600"/>
              </a:spcBef>
            </a:pPr>
            <a:r>
              <a:rPr lang="en" sz="2000" b="1" dirty="0"/>
              <a:t>Lafti Kanaa’an guutummaatti, abaaramaa ta’ee labsameera, kanaaf baduu qaba. Lubbu qabeessi hundinuu du’uu qaba(Kees. 20:16-18; Iyya. 10:40).</a:t>
            </a: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365257649"/>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585199" cy="1015663"/>
          </a:xfrm>
          <a:prstGeom prst="rect">
            <a:avLst/>
          </a:prstGeom>
          <a:noFill/>
        </p:spPr>
        <p:txBody>
          <a:bodyPr wrap="square" rtlCol="0">
            <a:spAutoFit/>
          </a:bodyPr>
          <a:lstStyle/>
          <a:p>
            <a:pPr>
              <a:spcBef>
                <a:spcPts val="600"/>
              </a:spcBef>
            </a:pPr>
            <a:r>
              <a:rPr lang="en" sz="2000" b="1" dirty="0"/>
              <a:t>Waaqayyoon duratti, Kanaa’anonnii fi Israa’eloonni ilaalcha qixxee qabu. Garaa garummaan jiru, kaan isaanii Waaqayyo irratti finciluu itti fufuu filatan, kaan immoo Isaaf abboomauu filatan.</a:t>
            </a: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310455"/>
            <a:ext cx="2120633" cy="3442354"/>
            <a:chOff x="262880" y="3288878"/>
            <a:chExt cx="2120633" cy="3442354"/>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t="9944"/>
            <a:stretch>
              <a:fillRect/>
            </a:stretch>
          </p:blipFill>
          <p:spPr>
            <a:xfrm>
              <a:off x="265518" y="3288878"/>
              <a:ext cx="2117995" cy="1591972"/>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2" y="2571451"/>
            <a:ext cx="6360322" cy="707886"/>
          </a:xfrm>
          <a:prstGeom prst="rect">
            <a:avLst/>
          </a:prstGeom>
          <a:noFill/>
        </p:spPr>
        <p:txBody>
          <a:bodyPr wrap="square">
            <a:spAutoFit/>
          </a:bodyPr>
          <a:lstStyle/>
          <a:p>
            <a:pPr>
              <a:spcBef>
                <a:spcPts val="600"/>
              </a:spcBef>
            </a:pPr>
            <a:r>
              <a:rPr lang="en" sz="2000" b="1" dirty="0"/>
              <a:t>Haa ta’u malee, kan kana keessatti hin hammatamne tureera:</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0" y="6141399"/>
            <a:ext cx="9585199" cy="707886"/>
          </a:xfrm>
          <a:prstGeom prst="rect">
            <a:avLst/>
          </a:prstGeom>
          <a:noFill/>
        </p:spPr>
        <p:txBody>
          <a:bodyPr wrap="square">
            <a:spAutoFit/>
          </a:bodyPr>
          <a:lstStyle/>
          <a:p>
            <a:pPr>
              <a:spcBef>
                <a:spcPts val="600"/>
              </a:spcBef>
            </a:pPr>
            <a:r>
              <a:rPr lang="en" sz="2000" b="1" dirty="0"/>
              <a:t>Ammas murtoon kan keenya dha. Yeroo Yesuus dhufu, filannoo keenyaan ykn ni banna ykn ni fayyina.</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769441"/>
          </a:xfrm>
          <a:prstGeom prst="rect">
            <a:avLst/>
          </a:prstGeom>
          <a:noFill/>
        </p:spPr>
        <p:txBody>
          <a:bodyPr wrap="square">
            <a:spAutoFit/>
          </a:bodyPr>
          <a:lstStyle/>
          <a:p>
            <a:pPr algn="ctr"/>
            <a:r>
              <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NAGAA BARBAADI</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5266592" y="632400"/>
            <a:ext cx="6925407" cy="646331"/>
          </a:xfrm>
          <a:prstGeom prst="rect">
            <a:avLst/>
          </a:prstGeom>
          <a:noFill/>
        </p:spPr>
        <p:txBody>
          <a:bodyPr wrap="square">
            <a:spAutoFit/>
          </a:bodyPr>
          <a:lstStyle/>
          <a:p>
            <a:pPr algn="ct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Nagaa</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mootii</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kee</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qajeelummaa</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immoo</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bulchaa</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kee</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nan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godha</a:t>
            </a: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(Isaay. 60:17b)</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667376" y="1223024"/>
            <a:ext cx="6518574" cy="1015663"/>
          </a:xfrm>
          <a:prstGeom prst="rect">
            <a:avLst/>
          </a:prstGeom>
          <a:noFill/>
        </p:spPr>
        <p:txBody>
          <a:bodyPr wrap="square" rtlCol="0">
            <a:spAutoFit/>
          </a:bodyPr>
          <a:lstStyle/>
          <a:p>
            <a:pPr>
              <a:spcBef>
                <a:spcPts val="600"/>
              </a:spcBef>
            </a:pPr>
            <a:r>
              <a:rPr lang="en" sz="2000" b="1" dirty="0"/>
              <a:t>Yesuus “Mootii Nagaa” jedhamee waamama (Isaa. 9:6). Nagaa fiduuf dhufe, nagaadhaanis ni mo’a (Yoh. 14:27; Isa. 60:17).</a:t>
            </a: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3437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3437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10315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10315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615850"/>
            <a:ext cx="5804034" cy="2246769"/>
          </a:xfrm>
          <a:prstGeom prst="rect">
            <a:avLst/>
          </a:prstGeom>
          <a:noFill/>
        </p:spPr>
        <p:txBody>
          <a:bodyPr wrap="square">
            <a:spAutoFit/>
          </a:bodyPr>
          <a:lstStyle/>
          <a:p>
            <a:pPr>
              <a:spcBef>
                <a:spcPts val="600"/>
              </a:spcBef>
            </a:pPr>
            <a:r>
              <a:rPr lang="en" sz="2000" b="1" dirty="0"/>
              <a:t>Yeroo waraanni Sooriyaa raajicha Eliyaasiin qabachuuf Doottaaniin da’ate, waraanni samii isa marsee loltoota Sooriyaa akka balleessuuf hin gaafanne. Qooda kanaa, loltoota Sooriyaa warra jaaman Samaariyaatti geessee, achitti warra wal lolan lamaan gidduutti nagaa buusuu yaade (2 Moot. 6:12-23).</a:t>
            </a: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765327"/>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667376" y="2051763"/>
            <a:ext cx="6524624" cy="1323439"/>
          </a:xfrm>
          <a:prstGeom prst="rect">
            <a:avLst/>
          </a:prstGeom>
          <a:noFill/>
        </p:spPr>
        <p:txBody>
          <a:bodyPr wrap="square">
            <a:spAutoFit/>
          </a:bodyPr>
          <a:lstStyle/>
          <a:p>
            <a:pPr>
              <a:spcBef>
                <a:spcPts val="600"/>
              </a:spcBef>
            </a:pPr>
            <a:r>
              <a:rPr lang="en" sz="2000" b="1" dirty="0"/>
              <a:t>Garuu hamma mootummaan Isaa inni nagaan dhugoomutti, biyya waraanaa keessa jiraanna, waraana addunyaalessaa hamaa fi gaarii gidduutti geggeeffamu keessattis ni hirmaanna.</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1" y="5873137"/>
            <a:ext cx="5874589" cy="1015663"/>
          </a:xfrm>
          <a:prstGeom prst="rect">
            <a:avLst/>
          </a:prstGeom>
          <a:noFill/>
        </p:spPr>
        <p:txBody>
          <a:bodyPr wrap="square">
            <a:spAutoFit/>
          </a:bodyPr>
          <a:lstStyle/>
          <a:p>
            <a:pPr>
              <a:spcBef>
                <a:spcPts val="600"/>
              </a:spcBef>
            </a:pPr>
            <a:r>
              <a:rPr lang="en" sz="2000" b="1" dirty="0"/>
              <a:t>Kun fkn Yesuus nu barsiise dha: yeroo hundumaa walitti bu’iinsa keessatti nagaa barbaaduu. Hamaa gaariin mo’uu (Rom. 12:20-21).</a:t>
            </a: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33525" y="1580120"/>
            <a:ext cx="10423458" cy="4524315"/>
          </a:xfrm>
          <a:prstGeom prst="rect">
            <a:avLst/>
          </a:prstGeom>
          <a:noFill/>
        </p:spPr>
        <p:txBody>
          <a:bodyPr wrap="square">
            <a:spAutoFit/>
          </a:bodyPr>
          <a:lstStyle/>
          <a:p>
            <a:pPr>
              <a:spcBef>
                <a:spcPts val="600"/>
              </a:spcBef>
            </a:pPr>
            <a:r>
              <a:rPr lang="en" sz="2400" b="1" dirty="0">
                <a:solidFill>
                  <a:srgbClr val="11471E"/>
                </a:solidFill>
                <a:latin typeface="Constantia" panose="02030602050306030303" pitchFamily="18" charset="0"/>
              </a:rPr>
              <a:t>“Badiisi saba Yerikoo raawwii ajaja dursee waa’ee jiraattota sanaa karaa Musee kennamee ti</a:t>
            </a:r>
            <a:r>
              <a:rPr lang="en-US" sz="2400" b="1" dirty="0">
                <a:solidFill>
                  <a:srgbClr val="11471E"/>
                </a:solidFill>
                <a:latin typeface="Constantia" panose="02030602050306030303" pitchFamily="18" charset="0"/>
              </a:rPr>
              <a:t> [...] </a:t>
            </a:r>
            <a:r>
              <a:rPr lang="en-US" sz="2400" b="1" dirty="0" err="1">
                <a:solidFill>
                  <a:srgbClr val="11471E"/>
                </a:solidFill>
                <a:latin typeface="Constantia" panose="02030602050306030303" pitchFamily="18" charset="0"/>
              </a:rPr>
              <a:t>Namoota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baayyeetti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abboommiin</a:t>
            </a:r>
            <a:r>
              <a:rPr lang="en-US" sz="2400" b="1" dirty="0">
                <a:solidFill>
                  <a:srgbClr val="11471E"/>
                </a:solidFill>
                <a:latin typeface="Constantia" panose="02030602050306030303" pitchFamily="18" charset="0"/>
              </a:rPr>
              <a:t> kun </a:t>
            </a:r>
            <a:r>
              <a:rPr lang="en-US" sz="2400" b="1" dirty="0" err="1">
                <a:solidFill>
                  <a:srgbClr val="11471E"/>
                </a:solidFill>
                <a:latin typeface="Constantia" panose="02030602050306030303" pitchFamily="18" charset="0"/>
              </a:rPr>
              <a:t>faallaa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hafuura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jaalalaa</a:t>
            </a:r>
            <a:r>
              <a:rPr lang="en-US" sz="2400" b="1" dirty="0">
                <a:solidFill>
                  <a:srgbClr val="11471E"/>
                </a:solidFill>
                <a:latin typeface="Constantia" panose="02030602050306030303" pitchFamily="18" charset="0"/>
              </a:rPr>
              <a:t> fi </a:t>
            </a:r>
            <a:r>
              <a:rPr lang="en-US" sz="2400" b="1" dirty="0" err="1">
                <a:solidFill>
                  <a:srgbClr val="11471E"/>
                </a:solidFill>
                <a:latin typeface="Constantia" panose="02030602050306030303" pitchFamily="18" charset="0"/>
              </a:rPr>
              <a:t>araaraa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kutaa</a:t>
            </a:r>
            <a:r>
              <a:rPr lang="en-US" sz="2400" b="1" dirty="0">
                <a:solidFill>
                  <a:srgbClr val="11471E"/>
                </a:solidFill>
                <a:latin typeface="Constantia" panose="02030602050306030303" pitchFamily="18" charset="0"/>
              </a:rPr>
              <a:t> MQ </a:t>
            </a:r>
            <a:r>
              <a:rPr lang="en-US" sz="2400" b="1" dirty="0" err="1">
                <a:solidFill>
                  <a:srgbClr val="11471E"/>
                </a:solidFill>
                <a:latin typeface="Constantia" panose="02030602050306030303" pitchFamily="18" charset="0"/>
              </a:rPr>
              <a:t>bakka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biraatti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walqabatee</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jiruu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fakkaata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garuu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ogummaa</a:t>
            </a:r>
            <a:r>
              <a:rPr lang="en-US" sz="2400" b="1" dirty="0">
                <a:solidFill>
                  <a:srgbClr val="11471E"/>
                </a:solidFill>
                <a:latin typeface="Constantia" panose="02030602050306030303" pitchFamily="18" charset="0"/>
              </a:rPr>
              <a:t> fi </a:t>
            </a:r>
            <a:r>
              <a:rPr lang="en-US" sz="2400" b="1" dirty="0" err="1">
                <a:solidFill>
                  <a:srgbClr val="11471E"/>
                </a:solidFill>
                <a:latin typeface="Constantia" panose="02030602050306030303" pitchFamily="18" charset="0"/>
              </a:rPr>
              <a:t>gaarummaa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dhuma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hin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qabne</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dhugaa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agarsiisu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Waaqayyo</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Israa’eliin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Kanaa’an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keessatti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hundeessuuf</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jedha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sabaa</a:t>
            </a:r>
            <a:r>
              <a:rPr lang="en-US" sz="2400" b="1" dirty="0">
                <a:solidFill>
                  <a:srgbClr val="11471E"/>
                </a:solidFill>
                <a:latin typeface="Constantia" panose="02030602050306030303" pitchFamily="18" charset="0"/>
              </a:rPr>
              <a:t> fi </a:t>
            </a:r>
            <a:r>
              <a:rPr lang="en-US" sz="2400" b="1" dirty="0" err="1">
                <a:solidFill>
                  <a:srgbClr val="11471E"/>
                </a:solidFill>
                <a:latin typeface="Constantia" panose="02030602050306030303" pitchFamily="18" charset="0"/>
              </a:rPr>
              <a:t>mootummaa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mootummaa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lafa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irratti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mul’isu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guddisuuf</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Dhaaltota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amantaa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dhugaa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akka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taa’aniif</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qofa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miti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garuu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qajeelfama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Isaas</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guutummaa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addunyaatti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akka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tamsaasaniifi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dha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Kanaa’anonni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ormummaa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baayyee</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nama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aarsuu</a:t>
            </a:r>
            <a:r>
              <a:rPr lang="en-US" sz="2400" b="1" dirty="0">
                <a:solidFill>
                  <a:srgbClr val="11471E"/>
                </a:solidFill>
                <a:latin typeface="Constantia" panose="02030602050306030303" pitchFamily="18" charset="0"/>
              </a:rPr>
              <a:t> fi </a:t>
            </a:r>
            <a:r>
              <a:rPr lang="en-US" sz="2400" b="1" dirty="0" err="1">
                <a:solidFill>
                  <a:srgbClr val="11471E"/>
                </a:solidFill>
                <a:latin typeface="Constantia" panose="02030602050306030303" pitchFamily="18" charset="0"/>
              </a:rPr>
              <a:t>malteetti</a:t>
            </a:r>
            <a:r>
              <a:rPr lang="en-US" sz="2400" b="1" dirty="0">
                <a:solidFill>
                  <a:srgbClr val="11471E"/>
                </a:solidFill>
                <a:latin typeface="Constantia" panose="02030602050306030303" pitchFamily="18" charset="0"/>
              </a:rPr>
              <a:t> of </a:t>
            </a:r>
            <a:r>
              <a:rPr lang="en-US" sz="2400" b="1" dirty="0" err="1">
                <a:solidFill>
                  <a:srgbClr val="11471E"/>
                </a:solidFill>
                <a:latin typeface="Constantia" panose="02030602050306030303" pitchFamily="18" charset="0"/>
              </a:rPr>
              <a:t>kennanii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jiru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kaayyoo</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Waaqayyoo</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ayyaana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qabeessa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raawwatamuu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irraa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ittisu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dhugaadhumatti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laficha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keessaa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qullaa’uu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qaba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ture</a:t>
            </a:r>
            <a:r>
              <a:rPr lang="en-US" sz="2400" b="1" dirty="0">
                <a:solidFill>
                  <a:srgbClr val="11471E"/>
                </a:solidFill>
                <a:latin typeface="Constantia" panose="02030602050306030303" pitchFamily="18" charset="0"/>
              </a:rPr>
              <a:t>.</a:t>
            </a:r>
            <a:r>
              <a:rPr lang="en" sz="2400" b="1" dirty="0">
                <a:solidFill>
                  <a:srgbClr val="11471E"/>
                </a:solidFill>
                <a:latin typeface="Constantia" panose="02030602050306030303" pitchFamily="18" charset="0"/>
              </a:rPr>
              <a:t>”</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8496952" y="6519446"/>
            <a:ext cx="3542894" cy="338554"/>
          </a:xfrm>
          <a:prstGeom prst="rect">
            <a:avLst/>
          </a:prstGeom>
          <a:noFill/>
        </p:spPr>
        <p:txBody>
          <a:bodyPr wrap="none" rtlCol="0">
            <a:spAutoFit/>
          </a:bodyPr>
          <a:lstStyle/>
          <a:p>
            <a:pPr algn="r"/>
            <a:r>
              <a:rPr lang="en" sz="1600" b="1" dirty="0">
                <a:solidFill>
                  <a:srgbClr val="11471E"/>
                </a:solidFill>
              </a:rPr>
              <a:t>EGW (Patriarchs and Prophets, p. 492)</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983</TotalTime>
  <Words>1003</Words>
  <Application>Microsoft Office PowerPoint</Application>
  <PresentationFormat>Panorámica</PresentationFormat>
  <Paragraphs>52</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2025-10-06T14:35:36Z</dcterms:created>
  <dcterms:modified xsi:type="dcterms:W3CDTF">2025-10-31T06:49:55Z</dcterms:modified>
</cp:coreProperties>
</file>