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78" y="1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n" sz="2000" b="1" noProof="0" dirty="0"/>
            <a:t>Jaalalli isin keessa haa guutu</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n" sz="2000" b="1" noProof="0" dirty="0"/>
            <a:t>Ogeeyyii isin taasisa</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n" sz="2000" b="1" noProof="0" dirty="0"/>
            <a:t>Isa caalu gargar baaftu</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n" sz="2000" b="1" noProof="0" dirty="0"/>
            <a:t>Qulqulluu fi qajeeloo ni taatu</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n" sz="2000" b="1" noProof="0" dirty="0"/>
            <a:t>Karaa Yesuus Kiristoos ija ni naqattu</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n" sz="2000" b="1" noProof="0" dirty="0"/>
            <a:t>Kun immoo Waaqayyoof ulfinaa fi galata dhiheessuutti geessa</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n" sz="1800" b="1" noProof="0" dirty="0">
              <a:effectLst>
                <a:outerShdw blurRad="38100" dist="38100" dir="2700000" algn="tl">
                  <a:srgbClr val="000000">
                    <a:alpha val="43137"/>
                  </a:srgbClr>
                </a:outerShdw>
              </a:effectLst>
            </a:rPr>
            <a:t>Waaqayyoon beekuu isa ogummaa fi hubannaa hafuuraa isaaniif kennu haa fudhatan</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n" sz="1800" b="1" noProof="0" dirty="0">
              <a:effectLst>
                <a:outerShdw blurRad="38100" dist="38100" dir="2700000" algn="tl">
                  <a:srgbClr val="000000">
                    <a:alpha val="43137"/>
                  </a:srgbClr>
                </a:outerShdw>
              </a:effectLst>
            </a:rPr>
            <a:t>Karaa hundumaa isa gammachiisaa akka ijoollee Waaqayyootti jiraatu</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n" sz="1800" b="1" noProof="0" dirty="0">
              <a:effectLst>
                <a:outerShdw blurRad="38100" dist="38100" dir="2700000" algn="tl">
                  <a:srgbClr val="000000">
                    <a:alpha val="43137"/>
                  </a:srgbClr>
                </a:outerShdw>
              </a:effectLst>
            </a:rPr>
            <a:t>Ija naqachuudhaan beekumsatti haa guddatan</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n" sz="1800" b="1" noProof="0" dirty="0">
              <a:effectLst>
                <a:outerShdw blurRad="38100" dist="38100" dir="2700000" algn="tl">
                  <a:srgbClr val="000000">
                    <a:alpha val="43137"/>
                  </a:srgbClr>
                </a:outerShdw>
              </a:effectLst>
            </a:rPr>
            <a:t>Humna Waaqayyootiin jabaatanii obsa haa qabaatan</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n" sz="1800" b="1" noProof="0" dirty="0">
              <a:effectLst>
                <a:outerShdw blurRad="38100" dist="38100" dir="2700000" algn="tl">
                  <a:srgbClr val="000000">
                    <a:alpha val="43137"/>
                  </a:srgbClr>
                </a:outerShdw>
              </a:effectLst>
            </a:rPr>
            <a:t>Macaafa Qulqulluu </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(Faar.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n" sz="1800" b="1" noProof="0" dirty="0">
              <a:effectLst>
                <a:outerShdw blurRad="38100" dist="38100" dir="2700000" algn="tl">
                  <a:srgbClr val="000000">
                    <a:alpha val="43137"/>
                  </a:srgbClr>
                </a:outerShdw>
              </a:effectLst>
            </a:rPr>
            <a:t>Hafuura Raajii (Mul. 19:10), isa karaa Ellen G. White mullate</a:t>
          </a:r>
          <a:endParaRPr lang="en"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n" sz="1800" b="1" noProof="0" dirty="0">
              <a:effectLst>
                <a:outerShdw blurRad="38100" dist="38100" dir="2700000" algn="tl">
                  <a:srgbClr val="000000">
                    <a:alpha val="43137"/>
                  </a:srgbClr>
                </a:outerShdw>
              </a:effectLst>
            </a:rPr>
            <a:t>Geggeessaa Waaqayyo taasisuun (Qol.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n" sz="1800" b="1" noProof="0" dirty="0">
              <a:effectLst>
                <a:outerShdw blurRad="38100" dist="38100" dir="2700000" algn="tl">
                  <a:srgbClr val="000000">
                    <a:alpha val="43137"/>
                  </a:srgbClr>
                </a:outerShdw>
              </a:effectLst>
            </a:rPr>
            <a:t>Hafuura Qulqulluu</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(Isa.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X="108861"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Jaalalli isin keessa haa guutu</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Ogeeyyii isin taasisa</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Isa caalu gargar baaftu</a:t>
          </a:r>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Qulqulluu fi qajeeloo ni taatu</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Karaa Yesuus Kiristoos ija ni naqattu</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Kun immoo Waaqayyoof ulfinaa fi galata dhiheessuutti geessa</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447488"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Waaqayyoon beekuu isa ogummaa fi hubannaa hafuuraa isaaniif kennu haa fudhatan</a:t>
          </a:r>
          <a:endParaRPr lang="en" sz="1800" kern="1200" noProof="0" dirty="0">
            <a:effectLst>
              <a:outerShdw blurRad="38100" dist="38100" dir="2700000" algn="tl">
                <a:srgbClr val="000000">
                  <a:alpha val="43137"/>
                </a:srgbClr>
              </a:outerShdw>
            </a:effectLst>
          </a:endParaRPr>
        </a:p>
      </dsp:txBody>
      <dsp:txXfrm>
        <a:off x="33037" y="34122"/>
        <a:ext cx="5381414" cy="610686"/>
      </dsp:txXfrm>
    </dsp:sp>
    <dsp:sp modelId="{8ED814D4-24A7-4EE6-98D6-F5EF96E58A5E}">
      <dsp:nvSpPr>
        <dsp:cNvPr id="0" name=""/>
        <dsp:cNvSpPr/>
      </dsp:nvSpPr>
      <dsp:spPr>
        <a:xfrm>
          <a:off x="0" y="691500"/>
          <a:ext cx="5447488"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Karaa hundumaa isa gammachiisaa akka ijoollee Waaqayyootti jiraatu</a:t>
          </a:r>
          <a:endParaRPr lang="en" sz="1800" kern="1200" noProof="0" dirty="0">
            <a:effectLst>
              <a:outerShdw blurRad="38100" dist="38100" dir="2700000" algn="tl">
                <a:srgbClr val="000000">
                  <a:alpha val="43137"/>
                </a:srgbClr>
              </a:outerShdw>
            </a:effectLst>
          </a:endParaRPr>
        </a:p>
      </dsp:txBody>
      <dsp:txXfrm>
        <a:off x="33037" y="724537"/>
        <a:ext cx="5381414" cy="610686"/>
      </dsp:txXfrm>
    </dsp:sp>
    <dsp:sp modelId="{D6B98BC7-4DD1-46DD-9A75-7E74C926B220}">
      <dsp:nvSpPr>
        <dsp:cNvPr id="0" name=""/>
        <dsp:cNvSpPr/>
      </dsp:nvSpPr>
      <dsp:spPr>
        <a:xfrm>
          <a:off x="0" y="1381915"/>
          <a:ext cx="5447488"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Ija naqachuudhaan beekumsatti haa guddatan</a:t>
          </a:r>
          <a:endParaRPr lang="en" sz="1800" kern="1200" noProof="0" dirty="0">
            <a:effectLst>
              <a:outerShdw blurRad="38100" dist="38100" dir="2700000" algn="tl">
                <a:srgbClr val="000000">
                  <a:alpha val="43137"/>
                </a:srgbClr>
              </a:outerShdw>
            </a:effectLst>
          </a:endParaRPr>
        </a:p>
      </dsp:txBody>
      <dsp:txXfrm>
        <a:off x="33037" y="1414952"/>
        <a:ext cx="5381414" cy="610686"/>
      </dsp:txXfrm>
    </dsp:sp>
    <dsp:sp modelId="{51C553D5-6DF9-4050-9DE4-1DCE1A8DC5FD}">
      <dsp:nvSpPr>
        <dsp:cNvPr id="0" name=""/>
        <dsp:cNvSpPr/>
      </dsp:nvSpPr>
      <dsp:spPr>
        <a:xfrm>
          <a:off x="0" y="2072330"/>
          <a:ext cx="5447488"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Humna Waaqayyootiin jabaatanii obsa haa qabaatan</a:t>
          </a:r>
          <a:endParaRPr lang="en" sz="1800" kern="1200" noProof="0" dirty="0">
            <a:effectLst>
              <a:outerShdw blurRad="38100" dist="38100" dir="2700000" algn="tl">
                <a:srgbClr val="000000">
                  <a:alpha val="43137"/>
                </a:srgbClr>
              </a:outerShdw>
            </a:effectLst>
          </a:endParaRPr>
        </a:p>
      </dsp:txBody>
      <dsp:txXfrm>
        <a:off x="33037" y="2105367"/>
        <a:ext cx="5381414"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75583"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887393"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Macaafa Qulqulluu </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(Faar. 119:105)</a:t>
          </a:r>
          <a:endParaRPr lang="en" sz="1800" kern="1200" noProof="0" dirty="0">
            <a:effectLst>
              <a:outerShdw blurRad="38100" dist="38100" dir="2700000" algn="tl">
                <a:srgbClr val="000000">
                  <a:alpha val="43137"/>
                </a:srgbClr>
              </a:outerShdw>
            </a:effectLst>
          </a:endParaRPr>
        </a:p>
      </dsp:txBody>
      <dsp:txXfrm>
        <a:off x="887393" y="1646412"/>
        <a:ext cx="2094698" cy="755998"/>
      </dsp:txXfrm>
    </dsp:sp>
    <dsp:sp modelId="{68A2714C-A2A2-4460-842C-53874DC714E7}">
      <dsp:nvSpPr>
        <dsp:cNvPr id="0" name=""/>
        <dsp:cNvSpPr/>
      </dsp:nvSpPr>
      <dsp:spPr>
        <a:xfrm>
          <a:off x="3397048"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45461"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Hafuura Raajii (Mul. 19:10), isa karaa Ellen G. White mullate</a:t>
          </a:r>
          <a:endParaRPr lang="en" sz="1800" kern="1200" noProof="0" dirty="0">
            <a:effectLst>
              <a:outerShdw blurRad="38100" dist="38100" dir="2700000" algn="tl">
                <a:srgbClr val="000000">
                  <a:alpha val="43137"/>
                </a:srgbClr>
              </a:outerShdw>
            </a:effectLst>
          </a:endParaRPr>
        </a:p>
      </dsp:txBody>
      <dsp:txXfrm>
        <a:off x="3245461" y="1646412"/>
        <a:ext cx="2821495" cy="755998"/>
      </dsp:txXfrm>
    </dsp:sp>
    <dsp:sp modelId="{29760ED7-9D83-46E7-BA8F-3196B005E7F3}">
      <dsp:nvSpPr>
        <dsp:cNvPr id="0" name=""/>
        <dsp:cNvSpPr/>
      </dsp:nvSpPr>
      <dsp:spPr>
        <a:xfrm>
          <a:off x="6207007"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326025" y="1646412"/>
          <a:ext cx="2280309"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Geggeessaa Waaqayyo taasisuun (Qol. 4:3)</a:t>
          </a:r>
          <a:endParaRPr lang="en" sz="1800" kern="1200" noProof="0" dirty="0">
            <a:effectLst>
              <a:outerShdw blurRad="38100" dist="38100" dir="2700000" algn="tl">
                <a:srgbClr val="000000">
                  <a:alpha val="43137"/>
                </a:srgbClr>
              </a:outerShdw>
            </a:effectLst>
          </a:endParaRPr>
        </a:p>
      </dsp:txBody>
      <dsp:txXfrm>
        <a:off x="6326025" y="1646412"/>
        <a:ext cx="2280309" cy="755998"/>
      </dsp:txXfrm>
    </dsp:sp>
    <dsp:sp modelId="{43E7D701-2AE7-4034-B6A7-FEDA8EBADCE7}">
      <dsp:nvSpPr>
        <dsp:cNvPr id="0" name=""/>
        <dsp:cNvSpPr/>
      </dsp:nvSpPr>
      <dsp:spPr>
        <a:xfrm>
          <a:off x="8841694"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53517"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Hafuura Qulqulluu</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(Isa. 30:21)</a:t>
          </a:r>
          <a:endParaRPr lang="en" sz="1800" kern="1200" noProof="0" dirty="0">
            <a:effectLst>
              <a:outerShdw blurRad="38100" dist="38100" dir="2700000" algn="tl">
                <a:srgbClr val="000000">
                  <a:alpha val="43137"/>
                </a:srgbClr>
              </a:outerShdw>
            </a:effectLst>
          </a:endParaRPr>
        </a:p>
      </dsp:txBody>
      <dsp:txXfrm>
        <a:off x="9053517"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30/12/2025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SABABA GALATEEFFANNAA FI KADHATAA</a:t>
            </a:r>
            <a:endPar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endParaRP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US" sz="1600" b="1" noProof="0" dirty="0" err="1">
                <a:solidFill>
                  <a:schemeClr val="accent5">
                    <a:lumMod val="60000"/>
                    <a:lumOff val="40000"/>
                  </a:schemeClr>
                </a:solidFill>
                <a:effectLst>
                  <a:outerShdw blurRad="38100" dist="38100" dir="2700000" algn="tl">
                    <a:srgbClr val="000000">
                      <a:alpha val="43137"/>
                    </a:srgbClr>
                  </a:outerShdw>
                </a:effectLst>
              </a:rPr>
              <a:t>Barnoota</a:t>
            </a:r>
            <a:r>
              <a:rPr lang="en-US" sz="1600" b="1" noProof="0" dirty="0">
                <a:solidFill>
                  <a:schemeClr val="accent5">
                    <a:lumMod val="60000"/>
                    <a:lumOff val="40000"/>
                  </a:schemeClr>
                </a:solidFill>
                <a:effectLst>
                  <a:outerShdw blurRad="38100" dist="38100" dir="2700000" algn="tl">
                    <a:srgbClr val="000000">
                      <a:alpha val="43137"/>
                    </a:srgbClr>
                  </a:outerShdw>
                </a:effectLst>
              </a:rPr>
              <a:t> 2ffaa </a:t>
            </a:r>
            <a:r>
              <a:rPr lang="en-US" sz="1600" b="1" noProof="0" dirty="0" err="1">
                <a:solidFill>
                  <a:schemeClr val="accent5">
                    <a:lumMod val="60000"/>
                    <a:lumOff val="40000"/>
                  </a:schemeClr>
                </a:solidFill>
                <a:effectLst>
                  <a:outerShdw blurRad="38100" dist="38100" dir="2700000" algn="tl">
                    <a:srgbClr val="000000">
                      <a:alpha val="43137"/>
                    </a:srgbClr>
                  </a:outerShdw>
                </a:effectLst>
              </a:rPr>
              <a:t>Amajjii</a:t>
            </a:r>
            <a:r>
              <a:rPr lang="en" sz="1600" b="1" noProof="0" dirty="0">
                <a:solidFill>
                  <a:schemeClr val="accent5">
                    <a:lumMod val="60000"/>
                    <a:lumOff val="40000"/>
                  </a:schemeClr>
                </a:solidFill>
                <a:effectLst>
                  <a:outerShdw blurRad="38100" dist="38100" dir="2700000" algn="tl">
                    <a:srgbClr val="000000">
                      <a:alpha val="43137"/>
                    </a:srgbClr>
                  </a:outerShdw>
                </a:effectLst>
              </a:rPr>
              <a:t> 10, 2026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77002"/>
            <a:ext cx="12191999" cy="707886"/>
          </a:xfrm>
          <a:prstGeom prst="rect">
            <a:avLst/>
          </a:prstGeom>
          <a:noFill/>
        </p:spPr>
        <p:txBody>
          <a:bodyPr wrap="square">
            <a:spAutoFit/>
            <a:scene3d>
              <a:camera prst="orthographicFront"/>
              <a:lightRig rig="glow" dir="t"/>
            </a:scene3d>
            <a:sp3d extrusionH="57150">
              <a:bevelT w="38100" h="38100"/>
            </a:sp3d>
          </a:bodyPr>
          <a:lstStyle/>
          <a:p>
            <a:pPr algn="ctr"/>
            <a:r>
              <a:rPr lang="en" sz="40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SABABOOTA GALATAA</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2" y="520905"/>
            <a:ext cx="12191998" cy="646331"/>
          </a:xfrm>
          <a:prstGeom prst="rect">
            <a:avLst/>
          </a:prstGeom>
          <a:noFill/>
        </p:spPr>
        <p:txBody>
          <a:bodyPr wrap="square">
            <a:spAutoFit/>
          </a:bodyPr>
          <a:lstStyle/>
          <a:p>
            <a:pPr algn="ctr"/>
            <a:r>
              <a:rPr lang="en" b="1" noProof="0" dirty="0">
                <a:solidFill>
                  <a:schemeClr val="accent3">
                    <a:lumMod val="40000"/>
                    <a:lumOff val="60000"/>
                  </a:schemeClr>
                </a:solidFill>
                <a:effectLst>
                  <a:glow rad="101600">
                    <a:srgbClr val="5D138B"/>
                  </a:glow>
                </a:effectLst>
                <a:latin typeface="Comic Sans MS" panose="030F0702030302020204" pitchFamily="66" charset="0"/>
              </a:rPr>
              <a:t>“Nu yommuu isiniif kadhannutti, Waaqa, Abbaa Gooftaa keenya Yesuus Kiristoos yeroo hunda ni galateeffanna;” </a:t>
            </a:r>
            <a:r>
              <a:rPr lang="en" sz="1400" b="1" noProof="0" dirty="0">
                <a:solidFill>
                  <a:schemeClr val="accent3">
                    <a:lumMod val="40000"/>
                    <a:lumOff val="60000"/>
                  </a:schemeClr>
                </a:solidFill>
                <a:effectLst>
                  <a:glow rad="101600">
                    <a:srgbClr val="5D138B"/>
                  </a:glow>
                </a:effectLst>
                <a:latin typeface="Comic Sans MS" panose="030F0702030302020204" pitchFamily="66" charset="0"/>
              </a:rPr>
              <a:t>(Qolas.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45318" y="1266825"/>
            <a:ext cx="8492289" cy="1015663"/>
          </a:xfrm>
          <a:prstGeom prst="rect">
            <a:avLst/>
          </a:prstGeom>
          <a:noFill/>
        </p:spPr>
        <p:txBody>
          <a:bodyPr wrap="square" rtlCol="0">
            <a:spAutoFit/>
          </a:bodyPr>
          <a:lstStyle/>
          <a:p>
            <a:pPr>
              <a:spcBef>
                <a:spcPts val="600"/>
              </a:spcBef>
            </a:pPr>
            <a:r>
              <a:rPr lang="en" sz="2000" b="1" noProof="0" dirty="0"/>
              <a:t>Dubbii 1 Qor. 13:13 irra deebi’uudhaan, Phaawuloos Waaqayyoon galateeffata, sababni isaa warri Qolaasaayis duudhaa Kiristiyaanummaa kana sadan qabu: amantii, abdii fi jaalala (Qol.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477328"/>
          </a:xfrm>
          <a:prstGeom prst="rect">
            <a:avLst/>
          </a:prstGeom>
          <a:noFill/>
        </p:spPr>
        <p:txBody>
          <a:bodyPr wrap="square">
            <a:spAutoFit/>
          </a:bodyPr>
          <a:lstStyle/>
          <a:p>
            <a:pPr>
              <a:spcBef>
                <a:spcPts val="600"/>
              </a:spcBef>
            </a:pPr>
            <a:r>
              <a:rPr lang="en" b="1" dirty="0"/>
              <a:t>Duudhaaleen kun “Kiristoos Yesuus keessaa” ka’uudhaan, walitti dhufeenya nuy “qulqulloota hundumaa” wajjin qabnu irraan dhiibbaa geessisanii karaa “dubbii wangeelaa isa dhugaa” gara keenyatti darbu.</a:t>
            </a:r>
            <a:endParaRPr lang="en" b="1" noProof="0" dirty="0"/>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18514" y="5191477"/>
            <a:ext cx="6329747" cy="1554272"/>
          </a:xfrm>
          <a:prstGeom prst="rect">
            <a:avLst/>
          </a:prstGeom>
          <a:noFill/>
        </p:spPr>
        <p:txBody>
          <a:bodyPr wrap="square">
            <a:spAutoFit/>
          </a:bodyPr>
          <a:lstStyle/>
          <a:p>
            <a:pPr>
              <a:spcBef>
                <a:spcPts val="600"/>
              </a:spcBef>
            </a:pPr>
            <a:r>
              <a:rPr lang="en" sz="1900" b="1" noProof="0" dirty="0"/>
              <a:t>Humni Waaqayyoo, inni wangeelaan karaa Hafuura Qulqulluu gara keenyatti darbe, MQ “sagalee jireenyaa” taasisa (Filip. 2:16). Kana jechuun, wangeela fudhachuudhaan, jireenya bara baraa fi dhaala “samii keessatti nuuf kuufame” qabna (Qol.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554272"/>
          </a:xfrm>
          <a:prstGeom prst="rect">
            <a:avLst/>
          </a:prstGeom>
          <a:noFill/>
        </p:spPr>
        <p:txBody>
          <a:bodyPr wrap="square">
            <a:spAutoFit/>
          </a:bodyPr>
          <a:lstStyle/>
          <a:p>
            <a:pPr>
              <a:spcBef>
                <a:spcPts val="600"/>
              </a:spcBef>
            </a:pPr>
            <a:r>
              <a:rPr lang="en" sz="1900" b="1" noProof="0" dirty="0"/>
              <a:t>Phaawuloos, wangeelli kun warra Qolaasaayis qofaatti utuu hin ta’in, “guutummaa biyya lafaatti akka lallabame” xiyyeeffannoo itti kenna (Qol. 1:6)... </a:t>
            </a:r>
            <a:r>
              <a:rPr lang="en-US" sz="1900" b="1" dirty="0"/>
              <a:t>K</a:t>
            </a:r>
            <a:r>
              <a:rPr lang="en" sz="1900" b="1" dirty="0"/>
              <a:t>un immoo waggoota 30 keessatti qofaa dha</a:t>
            </a:r>
            <a:r>
              <a:rPr lang="en" sz="1900" b="1" noProof="0" dirty="0"/>
              <a:t>!</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28875"/>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GAAFFILEE KADHATAA</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59029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a:t>
            </a:r>
            <a:r>
              <a:rPr lang="en" sz="1600" b="1" noProof="0" dirty="0">
                <a:solidFill>
                  <a:schemeClr val="accent5">
                    <a:lumMod val="75000"/>
                  </a:schemeClr>
                </a:solidFill>
                <a:latin typeface="Comic Sans MS" panose="030F0702030302020204" pitchFamily="66" charset="0"/>
              </a:rPr>
              <a:t>Sababii kanaaf nu gaafa waa’ee keessan dhageenyee jalqabnee isinii kadhachuu fi akka Waaqni karaa ogummaatii fi hubannaa hafuuraa hundaan beekumsa fedhii isaatiin isin guutu kadhachuu hin dhiifne.</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(Qol. 1:9)</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1015663"/>
          </a:xfrm>
          <a:prstGeom prst="rect">
            <a:avLst/>
          </a:prstGeom>
          <a:noFill/>
        </p:spPr>
        <p:txBody>
          <a:bodyPr wrap="square" rtlCol="0">
            <a:spAutoFit/>
          </a:bodyPr>
          <a:lstStyle/>
          <a:p>
            <a:pPr>
              <a:spcBef>
                <a:spcPts val="600"/>
              </a:spcBef>
            </a:pPr>
            <a:r>
              <a:rPr lang="en" sz="2000" b="1" dirty="0"/>
              <a:t>Gaaffiin kadhataa Phaawuloos waantota gaggaarii baayyee warra Qolaasaayisiif ta’u of keessaa qaba</a:t>
            </a:r>
            <a:r>
              <a:rPr lang="en" sz="2000" b="1" noProof="0" dirty="0"/>
              <a:t> (Qol. 1:9-11):</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565841457"/>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381428" y="2101120"/>
            <a:ext cx="2298505" cy="2246769"/>
          </a:xfrm>
          <a:prstGeom prst="rect">
            <a:avLst/>
          </a:prstGeom>
          <a:noFill/>
        </p:spPr>
        <p:txBody>
          <a:bodyPr wrap="square" rtlCol="0">
            <a:spAutoFit/>
          </a:bodyPr>
          <a:lstStyle/>
          <a:p>
            <a:pPr>
              <a:spcBef>
                <a:spcPts val="600"/>
              </a:spcBef>
            </a:pPr>
            <a:r>
              <a:rPr lang="en" sz="2000" b="1" noProof="0" dirty="0"/>
              <a:t>Kadhannan kun “galanni gammachuun guute akka Abbaaf kennamu” taasise. </a:t>
            </a:r>
            <a:br>
              <a:rPr lang="en" sz="2000" b="1" noProof="0" dirty="0"/>
            </a:br>
            <a:r>
              <a:rPr lang="en" sz="2000" b="1" noProof="0" dirty="0"/>
              <a:t>(Col.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509813434"/>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4050447"/>
            <a:ext cx="1599797" cy="2431435"/>
          </a:xfrm>
          <a:prstGeom prst="rect">
            <a:avLst/>
          </a:prstGeom>
          <a:noFill/>
        </p:spPr>
        <p:txBody>
          <a:bodyPr wrap="square">
            <a:spAutoFit/>
          </a:bodyPr>
          <a:lstStyle/>
          <a:p>
            <a:pPr>
              <a:spcBef>
                <a:spcPts val="600"/>
              </a:spcBef>
            </a:pPr>
            <a:r>
              <a:rPr lang="en" sz="1900" b="1" noProof="0" dirty="0"/>
              <a:t>Daandii afur karaa itti Waaqayyo kadhata Phaawuloosiin nu keessatti dhugoomsu qaba:</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5" y="2308708"/>
            <a:ext cx="4327006" cy="1846450"/>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1057259" y="536644"/>
            <a:ext cx="10772775" cy="563231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“Jireenyi keenya jireenya Kiristoosiin guutuu qaba; Isa irraa dhaabbataadhaan harkifachuu qabna, Isaa wajjin qooda fudhachuudhaan, buddeen jireenyaa Isaa samii irraa gadi bu’e, burqaa yeroo hundumaa ho’aa ta’e irraa dhuguudhaan, qabeenya qabeenya irraa hafaa isa kennu sana irraa. Yoo Gooftaa yeroo hundumaa of duraa qabaanne,  onneen keenya galateeffannaa fi jajuudhaan gara Isaa akka dhaqu gochuudhaan, jireenya amantii keenyaa keessatti ho’ina walirraa hin cinne qabaanna. </a:t>
            </a:r>
            <a:r>
              <a:rPr lang="en-US" sz="2400" b="1" noProof="0" dirty="0">
                <a:latin typeface="Constantia" panose="02030602050306030303" pitchFamily="18" charset="0"/>
              </a:rPr>
              <a:t>K</a:t>
            </a:r>
            <a:r>
              <a:rPr lang="en" sz="2400" b="1" noProof="0" dirty="0">
                <a:latin typeface="Constantia" panose="02030602050306030303" pitchFamily="18" charset="0"/>
              </a:rPr>
              <a:t>adhannaan keenya akka nama hiriyyaatti haasa’uutti deebi’a. dhoksaa Isaa dhuunfaatti nutti hima. Si’a baayyee argamni Yesuus inni gammachuu minya’aa qabu nutti dhagahama. Si’a baayyee onneen keenya nu keessaa boba’a yeroo Inni akka Heenookiin nutti siqee hariiroo qabaatu. Kun yeroo dhugoomu muuxannoon Kiristiyaanaa, jireenya salphaa, gadi of deebisuu, gammachuu, fi onneen isaa gadi jechuudhaan, isa namni isaa wajjin hariiroo qabaatu hundinuu akka inni Yesuusii wajjin turee fi Isa irraa barate irraa argu taa’a.”</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EGW (Christ’s Object Lessons, p.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520511"/>
            <a:ext cx="3777794" cy="5816977"/>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Inni</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hojii</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gaarii</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isin</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keessatti</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jalqabe</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sun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hamma</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guyyaa</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Kiristoos</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Yesuusitti</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akka</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raawwatu</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nan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amana</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a:t>
            </a: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1:6</a:t>
            </a: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3868653" y="3952875"/>
            <a:ext cx="8323347" cy="26161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1700" b="1" noProof="0" dirty="0">
                <a:solidFill>
                  <a:srgbClr val="00BD53"/>
                </a:solidFill>
              </a:rPr>
              <a:t>Xalayaa Filiphisiyusiif barreeffame keessatti sababa galateeffannaa fi kadhannaa:</a:t>
            </a:r>
          </a:p>
          <a:p>
            <a:pPr lvl="1">
              <a:spcBef>
                <a:spcPts val="600"/>
              </a:spcBef>
            </a:pPr>
            <a:r>
              <a:rPr lang="en" sz="2000" b="1" noProof="0" dirty="0"/>
              <a:t>Sababa galateeffannaa (Filip. 1:3-8)</a:t>
            </a:r>
          </a:p>
          <a:p>
            <a:pPr lvl="1">
              <a:spcBef>
                <a:spcPts val="600"/>
              </a:spcBef>
            </a:pPr>
            <a:r>
              <a:rPr lang="en" sz="2000" b="1" noProof="0" dirty="0"/>
              <a:t>Gaaffilee kadhataa (Filip. 1:9-11)</a:t>
            </a:r>
          </a:p>
          <a:p>
            <a:pPr>
              <a:spcBef>
                <a:spcPts val="600"/>
              </a:spcBef>
            </a:pPr>
            <a:r>
              <a:rPr lang="en" sz="2000" b="1" noProof="0" dirty="0">
                <a:solidFill>
                  <a:srgbClr val="BA9B00"/>
                </a:solidFill>
              </a:rPr>
              <a:t>Yeroo ulfaataatti galateeffachuu fi kadhachuu (Filip. 1:12-18)</a:t>
            </a:r>
          </a:p>
          <a:p>
            <a:pPr>
              <a:spcBef>
                <a:spcPts val="600"/>
              </a:spcBef>
            </a:pPr>
            <a:r>
              <a:rPr lang="en" sz="1700" b="1" noProof="0" dirty="0">
                <a:solidFill>
                  <a:srgbClr val="A400B9"/>
                </a:solidFill>
              </a:rPr>
              <a:t>Xalayaa Qolaasaayisiif barreeffame keessatti sababa galateeffachuu fi kadhachuu:</a:t>
            </a:r>
          </a:p>
          <a:p>
            <a:pPr lvl="1">
              <a:spcBef>
                <a:spcPts val="600"/>
              </a:spcBef>
            </a:pPr>
            <a:r>
              <a:rPr lang="en" sz="2000" b="1" noProof="0" dirty="0"/>
              <a:t>Sababa galateeffannaa (Qol. 1:3-8)</a:t>
            </a:r>
          </a:p>
          <a:p>
            <a:pPr lvl="1">
              <a:spcBef>
                <a:spcPts val="600"/>
              </a:spcBef>
            </a:pPr>
            <a:r>
              <a:rPr lang="en" sz="2000" b="1" noProof="0" dirty="0"/>
              <a:t>Gaaffilee kadhataa (Qol.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923330"/>
          </a:xfrm>
          <a:prstGeom prst="rect">
            <a:avLst/>
          </a:prstGeom>
          <a:noFill/>
        </p:spPr>
        <p:txBody>
          <a:bodyPr wrap="square" rtlCol="0">
            <a:spAutoFit/>
          </a:bodyPr>
          <a:lstStyle/>
          <a:p>
            <a:pPr>
              <a:spcBef>
                <a:spcPts val="600"/>
              </a:spcBef>
            </a:pPr>
            <a:r>
              <a:rPr lang="en" b="1" dirty="0"/>
              <a:t>Yeroon kun Phaawuloosiif yeroo salphaa hin turre. </a:t>
            </a:r>
            <a:r>
              <a:rPr lang="en" b="1" noProof="0" dirty="0"/>
              <a:t>Yeroo birmadummaa isaa dhabetti abdii kutannaa keessa seenuun salphaa ture.</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613" y="3461182"/>
            <a:ext cx="3243714" cy="3243714"/>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000688" y="5855902"/>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000688" y="4743950"/>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000688" y="4357554"/>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000688" y="6222430"/>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3455469" y="5122173"/>
            <a:ext cx="41609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3455469" y="4006307"/>
            <a:ext cx="41609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3455469" y="5476843"/>
            <a:ext cx="41609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375771"/>
            <a:ext cx="6772274" cy="1015663"/>
          </a:xfrm>
          <a:prstGeom prst="rect">
            <a:avLst/>
          </a:prstGeom>
          <a:noFill/>
        </p:spPr>
        <p:txBody>
          <a:bodyPr wrap="square">
            <a:spAutoFit/>
          </a:bodyPr>
          <a:lstStyle/>
          <a:p>
            <a:pPr>
              <a:spcBef>
                <a:spcPts val="600"/>
              </a:spcBef>
            </a:pPr>
            <a:r>
              <a:rPr lang="en" sz="2000" b="1" noProof="0" dirty="0"/>
              <a:t>Hidhamuun isaa Abbaa isaa wajjin walitti dhufeenya isaa itti fufuu irraa isa hin ittifne, warra kaaniifis kadhachuu hin dhaabne. </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1092606"/>
            <a:ext cx="6772273" cy="1323439"/>
          </a:xfrm>
          <a:prstGeom prst="rect">
            <a:avLst/>
          </a:prstGeom>
          <a:noFill/>
        </p:spPr>
        <p:txBody>
          <a:bodyPr wrap="square">
            <a:spAutoFit/>
          </a:bodyPr>
          <a:lstStyle/>
          <a:p>
            <a:pPr>
              <a:spcBef>
                <a:spcPts val="600"/>
              </a:spcBef>
            </a:pPr>
            <a:r>
              <a:rPr lang="en" sz="2000" b="1" noProof="0" dirty="0"/>
              <a:t>Haa ta’u malee, mana hidhaa Filiphisiyus keessa taa’ee faarsaa galataa akkuma faarfataa tureen, sababa ittiin obbolootaa fi obboleettota Filiphisiyusii fi Qolaasaayisiin jiran galateeffatu argate. </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US" sz="3600" b="1" noProof="0" dirty="0" err="1">
                <a:ln/>
                <a:solidFill>
                  <a:schemeClr val="accent4"/>
                </a:solidFill>
              </a:rPr>
              <a:t>Xalayaa</a:t>
            </a:r>
            <a:r>
              <a:rPr lang="en-US" sz="3600" b="1" noProof="0" dirty="0">
                <a:ln/>
                <a:solidFill>
                  <a:schemeClr val="accent4"/>
                </a:solidFill>
              </a:rPr>
              <a:t> </a:t>
            </a:r>
            <a:r>
              <a:rPr lang="en-US" sz="3600" b="1" noProof="0" dirty="0" err="1">
                <a:ln/>
                <a:solidFill>
                  <a:schemeClr val="accent4"/>
                </a:solidFill>
              </a:rPr>
              <a:t>warra</a:t>
            </a:r>
            <a:r>
              <a:rPr lang="en-US" sz="3600" b="1" noProof="0" dirty="0">
                <a:ln/>
                <a:solidFill>
                  <a:schemeClr val="accent4"/>
                </a:solidFill>
              </a:rPr>
              <a:t> </a:t>
            </a:r>
            <a:r>
              <a:rPr lang="en-US" sz="3600" b="1" noProof="0" dirty="0" err="1">
                <a:ln/>
                <a:solidFill>
                  <a:schemeClr val="accent4"/>
                </a:solidFill>
              </a:rPr>
              <a:t>Filiphisiyusiif</a:t>
            </a:r>
            <a:r>
              <a:rPr lang="en-US" sz="3600" b="1" noProof="0" dirty="0">
                <a:ln/>
                <a:solidFill>
                  <a:schemeClr val="accent4"/>
                </a:solidFill>
              </a:rPr>
              <a:t> </a:t>
            </a:r>
            <a:r>
              <a:rPr lang="en-US" sz="3600" b="1" noProof="0" dirty="0" err="1">
                <a:ln/>
                <a:solidFill>
                  <a:schemeClr val="accent4"/>
                </a:solidFill>
              </a:rPr>
              <a:t>barreeffame</a:t>
            </a:r>
            <a:r>
              <a:rPr lang="en-US" sz="3600" b="1" noProof="0" dirty="0">
                <a:ln/>
                <a:solidFill>
                  <a:schemeClr val="accent4"/>
                </a:solidFill>
              </a:rPr>
              <a:t> </a:t>
            </a:r>
            <a:r>
              <a:rPr lang="en-US" sz="3600" b="1" noProof="0" dirty="0" err="1">
                <a:ln/>
                <a:solidFill>
                  <a:schemeClr val="accent4"/>
                </a:solidFill>
              </a:rPr>
              <a:t>keessatti</a:t>
            </a:r>
            <a:r>
              <a:rPr lang="en-US" sz="3600" b="1" noProof="0" dirty="0">
                <a:ln/>
                <a:solidFill>
                  <a:schemeClr val="accent4"/>
                </a:solidFill>
              </a:rPr>
              <a:t> </a:t>
            </a:r>
            <a:r>
              <a:rPr lang="en-US" sz="3600" b="1" noProof="0" dirty="0" err="1">
                <a:ln/>
                <a:solidFill>
                  <a:schemeClr val="accent4"/>
                </a:solidFill>
              </a:rPr>
              <a:t>sababa</a:t>
            </a:r>
            <a:r>
              <a:rPr lang="en-US" sz="3600" b="1" noProof="0" dirty="0">
                <a:ln/>
                <a:solidFill>
                  <a:schemeClr val="accent4"/>
                </a:solidFill>
              </a:rPr>
              <a:t> </a:t>
            </a:r>
            <a:r>
              <a:rPr lang="en-US" sz="3600" b="1" noProof="0" dirty="0" err="1">
                <a:ln/>
                <a:solidFill>
                  <a:schemeClr val="accent4"/>
                </a:solidFill>
              </a:rPr>
              <a:t>galateeffachuu</a:t>
            </a:r>
            <a:r>
              <a:rPr lang="en-US" sz="3600" b="1" noProof="0" dirty="0">
                <a:ln/>
                <a:solidFill>
                  <a:schemeClr val="accent4"/>
                </a:solidFill>
              </a:rPr>
              <a:t> fi </a:t>
            </a:r>
            <a:r>
              <a:rPr lang="en-US" sz="3600" b="1" noProof="0" dirty="0" err="1">
                <a:ln/>
                <a:solidFill>
                  <a:schemeClr val="accent4"/>
                </a:solidFill>
              </a:rPr>
              <a:t>kadhachuun</a:t>
            </a:r>
            <a:r>
              <a:rPr lang="en-US" sz="3600" b="1" noProof="0" dirty="0">
                <a:ln/>
                <a:solidFill>
                  <a:schemeClr val="accent4"/>
                </a:solidFill>
              </a:rPr>
              <a:t> </a:t>
            </a:r>
            <a:r>
              <a:rPr lang="en-US" sz="3600" b="1" noProof="0" dirty="0" err="1">
                <a:ln/>
                <a:solidFill>
                  <a:schemeClr val="accent4"/>
                </a:solidFill>
              </a:rPr>
              <a:t>barbaachiseef</a:t>
            </a:r>
            <a:endParaRPr lang="en" sz="3600" b="1" noProof="0" dirty="0">
              <a:ln/>
              <a:solidFill>
                <a:schemeClr val="accent4"/>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SABABOOTA GALATEEFFANNAA</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n" b="1" noProof="0" dirty="0">
                <a:solidFill>
                  <a:schemeClr val="tx2">
                    <a:lumMod val="50000"/>
                    <a:lumOff val="50000"/>
                  </a:schemeClr>
                </a:solidFill>
                <a:latin typeface="Comic Sans MS" panose="030F0702030302020204" pitchFamily="66" charset="0"/>
              </a:rPr>
              <a:t>“Inni hojii gaarii isin keessatti jalqabe sun hamma guyyaa Kiristoos Yesuusitti akka raawwatu nan amana.” </a:t>
            </a:r>
            <a:r>
              <a:rPr lang="en" sz="1400" b="1" noProof="0" dirty="0">
                <a:solidFill>
                  <a:schemeClr val="tx2">
                    <a:lumMod val="50000"/>
                    <a:lumOff val="50000"/>
                  </a:schemeClr>
                </a:solidFill>
                <a:latin typeface="Comic Sans MS" panose="030F0702030302020204" pitchFamily="66" charset="0"/>
              </a:rPr>
              <a:t>(Filip.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9096792" cy="692497"/>
          </a:xfrm>
          <a:prstGeom prst="rect">
            <a:avLst/>
          </a:prstGeom>
          <a:noFill/>
        </p:spPr>
        <p:txBody>
          <a:bodyPr wrap="square" rtlCol="0">
            <a:spAutoFit/>
          </a:bodyPr>
          <a:lstStyle/>
          <a:p>
            <a:pPr>
              <a:spcBef>
                <a:spcPts val="600"/>
              </a:spcBef>
            </a:pPr>
            <a:r>
              <a:rPr lang="en" sz="1900" b="1" noProof="0" dirty="0"/>
              <a:t>Phaawuloos xalayaa isaa waa’ee amantoota Filiphisiyusiin jiraniitiif galateeffachuudhaan jalqaba (Fil. 1:3), isaanis warra inni baayyee jaallatu dha</a:t>
            </a:r>
            <a:r>
              <a:rPr lang="en" sz="2000" b="1" noProof="0" dirty="0"/>
              <a:t> </a:t>
            </a:r>
            <a:r>
              <a:rPr lang="en" b="1" noProof="0" dirty="0"/>
              <a:t>(Phil. 1:8).</a:t>
            </a:r>
            <a:endParaRPr lang="en" sz="2000" b="1" noProof="0" dirty="0"/>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967282" cy="1938992"/>
          </a:xfrm>
          <a:prstGeom prst="rect">
            <a:avLst/>
          </a:prstGeom>
          <a:noFill/>
        </p:spPr>
        <p:txBody>
          <a:bodyPr wrap="square">
            <a:spAutoFit/>
          </a:bodyPr>
          <a:lstStyle/>
          <a:p>
            <a:pPr>
              <a:spcBef>
                <a:spcPts val="600"/>
              </a:spcBef>
            </a:pPr>
            <a:r>
              <a:rPr lang="en" sz="2000" b="1" noProof="0" dirty="0"/>
              <a:t>Akkuma angafni lubaa qoma isaatti, onnee isaatti aansee maqaa qomoo ijoollee Israa’el hundumaa qabatee Waaqayyoon dura dhaabatu, akkasuma Phaawuloos, miseensota waldaa hundumaa “onnee isaatti” qabatee kadhataan Waaqayyoon dura isaaniif dhaabata (Filip.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58072"/>
            <a:ext cx="6256040" cy="1323439"/>
          </a:xfrm>
          <a:prstGeom prst="rect">
            <a:avLst/>
          </a:prstGeom>
          <a:noFill/>
        </p:spPr>
        <p:txBody>
          <a:bodyPr wrap="square">
            <a:spAutoFit/>
          </a:bodyPr>
          <a:lstStyle/>
          <a:p>
            <a:pPr>
              <a:spcBef>
                <a:spcPts val="600"/>
              </a:spcBef>
            </a:pPr>
            <a:r>
              <a:rPr lang="en" sz="2000" b="1" noProof="0" dirty="0"/>
              <a:t>Sababni galata isaa inni sadaffaan, warri Filiphisiyus “hidhamuukoo keessattis ta’u ykn wangeelaaf falmuu kootii fi akka wangeelli cimee dhaabatu gochuu koo keessatti” hirmaattota turtan </a:t>
            </a:r>
            <a:r>
              <a:rPr lang="en" b="1" noProof="0" dirty="0"/>
              <a:t>(Filip. 1:7).</a:t>
            </a:r>
            <a:endParaRPr lang="en" sz="2000" b="1" noProof="0" dirty="0"/>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046254"/>
            <a:ext cx="5428952" cy="1323439"/>
          </a:xfrm>
          <a:prstGeom prst="rect">
            <a:avLst/>
          </a:prstGeom>
          <a:noFill/>
        </p:spPr>
        <p:txBody>
          <a:bodyPr wrap="square">
            <a:spAutoFit/>
          </a:bodyPr>
          <a:lstStyle/>
          <a:p>
            <a:pPr>
              <a:spcBef>
                <a:spcPts val="600"/>
              </a:spcBef>
            </a:pPr>
            <a:r>
              <a:rPr lang="en" sz="2000" b="1" noProof="0" dirty="0"/>
              <a:t>Galanni isaa, warri Filiphisiyus wangeelaaf amanamanii dhaabachuu isaanii fi Waaqayyo immoo guutuu isaan gochaa adeemuu Isaa dabalata (Filip.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698887078"/>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noProof="0" dirty="0">
                <a:ln/>
                <a:solidFill>
                  <a:schemeClr val="accent3"/>
                </a:solidFill>
                <a:effectLst>
                  <a:reflection blurRad="6350" stA="55000" endA="300" endPos="24000" dir="5400000" sy="-100000" algn="bl" rotWithShape="0"/>
                </a:effectLst>
              </a:rPr>
              <a:t>GAAFFILEE KADHATAA</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7030A0"/>
                </a:solidFill>
                <a:latin typeface="Comic Sans MS" panose="030F0702030302020204" pitchFamily="66" charset="0"/>
              </a:rPr>
              <a:t>“Kadhannaan koo kana dha: kunis akka jaalalli keessan beekumsaa fi hubannaa hundaan ittuma fufee baay’atu, akka isin isa waan hundumaa caalu addaan baaftanii beekuu dandeessanii fi akka isin hamma guyyaa Kiristoosittis qulqullootaa fi warra mudaa hin qabne taataniif, akka ulfinaa fi galata Waaqaatiifis iji qajeelinaa kan karaa Yesuus Kiristoosiin argamuun guutamtaniif.” </a:t>
            </a:r>
            <a:r>
              <a:rPr lang="en" sz="1400" b="1" noProof="0" dirty="0">
                <a:solidFill>
                  <a:srgbClr val="7030A0"/>
                </a:solidFill>
                <a:latin typeface="Comic Sans MS" panose="030F0702030302020204" pitchFamily="66" charset="0"/>
              </a:rPr>
              <a:t>(Filip. 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1015663"/>
          </a:xfrm>
          <a:prstGeom prst="rect">
            <a:avLst/>
          </a:prstGeom>
          <a:noFill/>
        </p:spPr>
        <p:txBody>
          <a:bodyPr wrap="square" rtlCol="0">
            <a:spAutoFit/>
          </a:bodyPr>
          <a:lstStyle/>
          <a:p>
            <a:pPr>
              <a:spcBef>
                <a:spcPts val="600"/>
              </a:spcBef>
            </a:pPr>
            <a:r>
              <a:rPr lang="en" sz="2000" b="1" dirty="0"/>
              <a:t>Kaka’umsa kadhata Phaawuloosiin akka “sababa hidhamuutti” lakkaa’uu ni dandeenya</a:t>
            </a:r>
            <a:r>
              <a:rPr lang="en" sz="2000" b="1" noProof="0" dirty="0"/>
              <a:t> (Filip. 1:9-11):</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180875" y="5731722"/>
            <a:ext cx="5318221" cy="969496"/>
          </a:xfrm>
          <a:custGeom>
            <a:avLst/>
            <a:gdLst>
              <a:gd name="csX0" fmla="*/ 0 w 5318221"/>
              <a:gd name="csY0" fmla="*/ 0 h 969496"/>
              <a:gd name="csX1" fmla="*/ 537731 w 5318221"/>
              <a:gd name="csY1" fmla="*/ 0 h 969496"/>
              <a:gd name="csX2" fmla="*/ 1128645 w 5318221"/>
              <a:gd name="csY2" fmla="*/ 0 h 969496"/>
              <a:gd name="csX3" fmla="*/ 1772740 w 5318221"/>
              <a:gd name="csY3" fmla="*/ 0 h 969496"/>
              <a:gd name="csX4" fmla="*/ 2416836 w 5318221"/>
              <a:gd name="csY4" fmla="*/ 0 h 969496"/>
              <a:gd name="csX5" fmla="*/ 2848203 w 5318221"/>
              <a:gd name="csY5" fmla="*/ 0 h 969496"/>
              <a:gd name="csX6" fmla="*/ 3332752 w 5318221"/>
              <a:gd name="csY6" fmla="*/ 0 h 969496"/>
              <a:gd name="csX7" fmla="*/ 3870483 w 5318221"/>
              <a:gd name="csY7" fmla="*/ 0 h 969496"/>
              <a:gd name="csX8" fmla="*/ 4514579 w 5318221"/>
              <a:gd name="csY8" fmla="*/ 0 h 969496"/>
              <a:gd name="csX9" fmla="*/ 5318221 w 5318221"/>
              <a:gd name="csY9" fmla="*/ 0 h 969496"/>
              <a:gd name="csX10" fmla="*/ 5318221 w 5318221"/>
              <a:gd name="csY10" fmla="*/ 484748 h 969496"/>
              <a:gd name="csX11" fmla="*/ 5318221 w 5318221"/>
              <a:gd name="csY11" fmla="*/ 969496 h 969496"/>
              <a:gd name="csX12" fmla="*/ 4886854 w 5318221"/>
              <a:gd name="csY12" fmla="*/ 969496 h 969496"/>
              <a:gd name="csX13" fmla="*/ 4242759 w 5318221"/>
              <a:gd name="csY13" fmla="*/ 969496 h 969496"/>
              <a:gd name="csX14" fmla="*/ 3651845 w 5318221"/>
              <a:gd name="csY14" fmla="*/ 969496 h 969496"/>
              <a:gd name="csX15" fmla="*/ 3220478 w 5318221"/>
              <a:gd name="csY15" fmla="*/ 969496 h 969496"/>
              <a:gd name="csX16" fmla="*/ 2629565 w 5318221"/>
              <a:gd name="csY16" fmla="*/ 969496 h 969496"/>
              <a:gd name="csX17" fmla="*/ 2145016 w 5318221"/>
              <a:gd name="csY17" fmla="*/ 969496 h 969496"/>
              <a:gd name="csX18" fmla="*/ 1607285 w 5318221"/>
              <a:gd name="csY18" fmla="*/ 969496 h 969496"/>
              <a:gd name="csX19" fmla="*/ 1175918 w 5318221"/>
              <a:gd name="csY19" fmla="*/ 969496 h 969496"/>
              <a:gd name="csX20" fmla="*/ 585004 w 5318221"/>
              <a:gd name="csY20" fmla="*/ 969496 h 969496"/>
              <a:gd name="csX21" fmla="*/ 0 w 5318221"/>
              <a:gd name="csY21" fmla="*/ 969496 h 969496"/>
              <a:gd name="csX22" fmla="*/ 0 w 5318221"/>
              <a:gd name="csY22" fmla="*/ 484748 h 969496"/>
              <a:gd name="csX23" fmla="*/ 0 w 5318221"/>
              <a:gd name="csY23" fmla="*/ 0 h 9694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5318221" h="969496" extrusionOk="0">
                <a:moveTo>
                  <a:pt x="0" y="0"/>
                </a:moveTo>
                <a:cubicBezTo>
                  <a:pt x="186931" y="-54534"/>
                  <a:pt x="306554" y="15857"/>
                  <a:pt x="537731" y="0"/>
                </a:cubicBezTo>
                <a:cubicBezTo>
                  <a:pt x="768908" y="-15857"/>
                  <a:pt x="997609" y="49008"/>
                  <a:pt x="1128645" y="0"/>
                </a:cubicBezTo>
                <a:cubicBezTo>
                  <a:pt x="1259681" y="-49008"/>
                  <a:pt x="1611063" y="56465"/>
                  <a:pt x="1772740" y="0"/>
                </a:cubicBezTo>
                <a:cubicBezTo>
                  <a:pt x="1934417" y="-56465"/>
                  <a:pt x="2266258" y="42676"/>
                  <a:pt x="2416836" y="0"/>
                </a:cubicBezTo>
                <a:cubicBezTo>
                  <a:pt x="2567414" y="-42676"/>
                  <a:pt x="2661066" y="41824"/>
                  <a:pt x="2848203" y="0"/>
                </a:cubicBezTo>
                <a:cubicBezTo>
                  <a:pt x="3035340" y="-41824"/>
                  <a:pt x="3228616" y="37802"/>
                  <a:pt x="3332752" y="0"/>
                </a:cubicBezTo>
                <a:cubicBezTo>
                  <a:pt x="3436888" y="-37802"/>
                  <a:pt x="3738198" y="54027"/>
                  <a:pt x="3870483" y="0"/>
                </a:cubicBezTo>
                <a:cubicBezTo>
                  <a:pt x="4002768" y="-54027"/>
                  <a:pt x="4368894" y="5008"/>
                  <a:pt x="4514579" y="0"/>
                </a:cubicBezTo>
                <a:cubicBezTo>
                  <a:pt x="4660264" y="-5008"/>
                  <a:pt x="5099263" y="19544"/>
                  <a:pt x="5318221" y="0"/>
                </a:cubicBezTo>
                <a:cubicBezTo>
                  <a:pt x="5325473" y="140114"/>
                  <a:pt x="5269999" y="288828"/>
                  <a:pt x="5318221" y="484748"/>
                </a:cubicBezTo>
                <a:cubicBezTo>
                  <a:pt x="5366443" y="680668"/>
                  <a:pt x="5275259" y="730924"/>
                  <a:pt x="5318221" y="969496"/>
                </a:cubicBezTo>
                <a:cubicBezTo>
                  <a:pt x="5115994" y="995649"/>
                  <a:pt x="5003413" y="965682"/>
                  <a:pt x="4886854" y="969496"/>
                </a:cubicBezTo>
                <a:cubicBezTo>
                  <a:pt x="4770295" y="973310"/>
                  <a:pt x="4476111" y="899567"/>
                  <a:pt x="4242759" y="969496"/>
                </a:cubicBezTo>
                <a:cubicBezTo>
                  <a:pt x="4009408" y="1039425"/>
                  <a:pt x="3881718" y="936614"/>
                  <a:pt x="3651845" y="969496"/>
                </a:cubicBezTo>
                <a:cubicBezTo>
                  <a:pt x="3421972" y="1002378"/>
                  <a:pt x="3348958" y="948526"/>
                  <a:pt x="3220478" y="969496"/>
                </a:cubicBezTo>
                <a:cubicBezTo>
                  <a:pt x="3091998" y="990466"/>
                  <a:pt x="2791649" y="917960"/>
                  <a:pt x="2629565" y="969496"/>
                </a:cubicBezTo>
                <a:cubicBezTo>
                  <a:pt x="2467481" y="1021032"/>
                  <a:pt x="2348922" y="957573"/>
                  <a:pt x="2145016" y="969496"/>
                </a:cubicBezTo>
                <a:cubicBezTo>
                  <a:pt x="1941110" y="981419"/>
                  <a:pt x="1779616" y="938702"/>
                  <a:pt x="1607285" y="969496"/>
                </a:cubicBezTo>
                <a:cubicBezTo>
                  <a:pt x="1434954" y="1000290"/>
                  <a:pt x="1309191" y="940176"/>
                  <a:pt x="1175918" y="969496"/>
                </a:cubicBezTo>
                <a:cubicBezTo>
                  <a:pt x="1042645" y="998816"/>
                  <a:pt x="771476" y="932739"/>
                  <a:pt x="585004" y="969496"/>
                </a:cubicBezTo>
                <a:cubicBezTo>
                  <a:pt x="398532" y="1006253"/>
                  <a:pt x="251040" y="904529"/>
                  <a:pt x="0" y="969496"/>
                </a:cubicBezTo>
                <a:cubicBezTo>
                  <a:pt x="-18646" y="850558"/>
                  <a:pt x="13074" y="624330"/>
                  <a:pt x="0" y="484748"/>
                </a:cubicBezTo>
                <a:cubicBezTo>
                  <a:pt x="-13074" y="345166"/>
                  <a:pt x="27022" y="10244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n" sz="1900" b="1" noProof="0" dirty="0"/>
              <a:t>Akkamitti jaalalli keenya “caalaatti baayyachaa adeema”? Jireenya Kiristiyaanaatiif sun maaliif barbaachisaa ta’e?</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rcRect l="10859"/>
          <a:stretch>
            <a:fillRect/>
          </a:stretch>
        </p:blipFill>
        <p:spPr>
          <a:xfrm>
            <a:off x="8123723" y="4253800"/>
            <a:ext cx="3909023"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734633"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n-US" sz="4800" b="1" noProof="0" dirty="0">
                <a:ln/>
                <a:solidFill>
                  <a:schemeClr val="accent3">
                    <a:lumMod val="75000"/>
                  </a:schemeClr>
                </a:solidFill>
              </a:rPr>
              <a:t>GALATA GALCHUU FI YEROO ULFAATAATTI KADHACHUU</a:t>
            </a:r>
            <a:endParaRPr lang="en" sz="4800" b="1" noProof="0" dirty="0">
              <a:ln/>
              <a:solidFill>
                <a:schemeClr val="accent3">
                  <a:lumMod val="75000"/>
                </a:schemeClr>
              </a:solidFill>
            </a:endParaRP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noProof="0" dirty="0">
                <a:effectLst>
                  <a:outerShdw blurRad="38100" dist="38100" dir="2700000" algn="tl">
                    <a:srgbClr val="000000">
                      <a:alpha val="43137"/>
                    </a:srgbClr>
                  </a:outerShdw>
                </a:effectLst>
                <a:latin typeface="Comic Sans MS" panose="030F0702030302020204" pitchFamily="66" charset="0"/>
              </a:rPr>
              <a:t>“Yaa obbolootaa, waanti narra ga’e kun dhugumaan wangeela babal’isuuf gargaaruu isaa akka beektan nan barbaada.” </a:t>
            </a:r>
            <a:r>
              <a:rPr lang="en" sz="1400" b="1" noProof="0" dirty="0">
                <a:effectLst>
                  <a:outerShdw blurRad="38100" dist="38100" dir="2700000" algn="tl">
                    <a:srgbClr val="000000">
                      <a:alpha val="43137"/>
                    </a:srgbClr>
                  </a:outerShdw>
                </a:effectLst>
                <a:latin typeface="Comic Sans MS" panose="030F0702030302020204" pitchFamily="66" charset="0"/>
              </a:rPr>
              <a:t>(Filip.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CARRAA ITTIIN WANGEELAAF DHAABATANII FALMAN</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707886"/>
          </a:xfrm>
          <a:prstGeom prst="rect">
            <a:avLst/>
          </a:prstGeom>
          <a:noFill/>
        </p:spPr>
        <p:txBody>
          <a:bodyPr wrap="square" rtlCol="0">
            <a:spAutoFit/>
          </a:bodyPr>
          <a:lstStyle/>
          <a:p>
            <a:pPr>
              <a:spcBef>
                <a:spcPts val="600"/>
              </a:spcBef>
            </a:pPr>
            <a:r>
              <a:rPr lang="en" sz="2000" b="1" dirty="0"/>
              <a:t>Warri Filiphisiyus akka Phaawuloos Roomaatti hidhame yeroo baran, </a:t>
            </a:r>
            <a:r>
              <a:rPr lang="en" sz="2000" b="1" noProof="0" dirty="0"/>
              <a:t>baayyee gadduudhaan, Ephafiroditasitti gargaarsa erganiif (Filip.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711"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182298" y="2378427"/>
            <a:ext cx="8970300" cy="969496"/>
          </a:xfrm>
          <a:prstGeom prst="rect">
            <a:avLst/>
          </a:prstGeom>
          <a:noFill/>
        </p:spPr>
        <p:txBody>
          <a:bodyPr wrap="square">
            <a:spAutoFit/>
          </a:bodyPr>
          <a:lstStyle/>
          <a:p>
            <a:pPr>
              <a:spcBef>
                <a:spcPts val="600"/>
              </a:spcBef>
            </a:pPr>
            <a:r>
              <a:rPr lang="en" sz="1900" b="1" noProof="0" dirty="0"/>
              <a:t>Phaawuloos namni gadda irraa fagoo ta’e immoo, hidhamuu isaatiif Waaqayyoon galateeffata. Maaliif galateeffata? Sababni isaa, nama utuu silaa hidhamuudhaa baatee itti lallabuu hin dandeenyetti carraa lallabuu waan argateef (Filip.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297801" y="3309054"/>
            <a:ext cx="3752136" cy="2246769"/>
          </a:xfrm>
          <a:prstGeom prst="rect">
            <a:avLst/>
          </a:prstGeom>
          <a:noFill/>
        </p:spPr>
        <p:txBody>
          <a:bodyPr wrap="square">
            <a:spAutoFit/>
          </a:bodyPr>
          <a:lstStyle/>
          <a:p>
            <a:pPr>
              <a:spcBef>
                <a:spcPts val="600"/>
              </a:spcBef>
            </a:pPr>
            <a:r>
              <a:rPr lang="en" sz="2000" b="1" noProof="0" dirty="0"/>
              <a:t>Caalaadhumatti immoo, yaada ergamaa kanaa ilaaluudhaan, obboloonni amanamoo taa’an kan biroon ni jajjabaatan, haala ulfaataa akkamii keessatti wangeela lallabuu jalqaban (Filip.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509286"/>
            <a:ext cx="4857944" cy="1323439"/>
          </a:xfrm>
          <a:prstGeom prst="rect">
            <a:avLst/>
          </a:prstGeom>
          <a:noFill/>
        </p:spPr>
        <p:txBody>
          <a:bodyPr wrap="square">
            <a:spAutoFit/>
          </a:bodyPr>
          <a:lstStyle/>
          <a:p>
            <a:pPr>
              <a:spcBef>
                <a:spcPts val="600"/>
              </a:spcBef>
            </a:pPr>
            <a:r>
              <a:rPr lang="en" sz="2000" b="1" noProof="0" dirty="0"/>
              <a:t>Warri kaan, wangeela mul’inatti lallabuun Phaawuloositti rakkina fide jechuudhaan, yaada malee wangeela tamsaasan (Filip.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147711"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US" sz="3600" b="1" noProof="0" dirty="0" err="1">
                <a:ln/>
                <a:solidFill>
                  <a:schemeClr val="accent6">
                    <a:lumMod val="50000"/>
                  </a:schemeClr>
                </a:solidFill>
              </a:rPr>
              <a:t>Xalayaa</a:t>
            </a:r>
            <a:r>
              <a:rPr lang="en-US" sz="3600" b="1" noProof="0" dirty="0">
                <a:ln/>
                <a:solidFill>
                  <a:schemeClr val="accent6">
                    <a:lumMod val="50000"/>
                  </a:schemeClr>
                </a:solidFill>
              </a:rPr>
              <a:t> </a:t>
            </a:r>
            <a:r>
              <a:rPr lang="en-US" sz="3600" b="1" noProof="0" dirty="0" err="1">
                <a:ln/>
                <a:solidFill>
                  <a:schemeClr val="accent6">
                    <a:lumMod val="50000"/>
                  </a:schemeClr>
                </a:solidFill>
              </a:rPr>
              <a:t>warra</a:t>
            </a:r>
            <a:r>
              <a:rPr lang="en-US" sz="3600" b="1" noProof="0" dirty="0">
                <a:ln/>
                <a:solidFill>
                  <a:schemeClr val="accent6">
                    <a:lumMod val="50000"/>
                  </a:schemeClr>
                </a:solidFill>
              </a:rPr>
              <a:t> </a:t>
            </a:r>
            <a:r>
              <a:rPr lang="en-US" sz="3600" b="1" noProof="0" dirty="0" err="1">
                <a:ln/>
                <a:solidFill>
                  <a:schemeClr val="accent6">
                    <a:lumMod val="50000"/>
                  </a:schemeClr>
                </a:solidFill>
              </a:rPr>
              <a:t>Qolaasaayisiif</a:t>
            </a:r>
            <a:r>
              <a:rPr lang="en-US" sz="3600" b="1" noProof="0" dirty="0">
                <a:ln/>
                <a:solidFill>
                  <a:schemeClr val="accent6">
                    <a:lumMod val="50000"/>
                  </a:schemeClr>
                </a:solidFill>
              </a:rPr>
              <a:t> </a:t>
            </a:r>
            <a:r>
              <a:rPr lang="en-US" sz="3600" b="1" noProof="0" dirty="0" err="1">
                <a:ln/>
                <a:solidFill>
                  <a:schemeClr val="accent6">
                    <a:lumMod val="50000"/>
                  </a:schemeClr>
                </a:solidFill>
              </a:rPr>
              <a:t>barreeffame</a:t>
            </a:r>
            <a:r>
              <a:rPr lang="en-US" sz="3600" b="1" noProof="0" dirty="0">
                <a:ln/>
                <a:solidFill>
                  <a:schemeClr val="accent6">
                    <a:lumMod val="50000"/>
                  </a:schemeClr>
                </a:solidFill>
              </a:rPr>
              <a:t> </a:t>
            </a:r>
            <a:r>
              <a:rPr lang="en-US" sz="3600" b="1" noProof="0" dirty="0" err="1">
                <a:ln/>
                <a:solidFill>
                  <a:schemeClr val="accent6">
                    <a:lumMod val="50000"/>
                  </a:schemeClr>
                </a:solidFill>
              </a:rPr>
              <a:t>keessatti</a:t>
            </a:r>
            <a:r>
              <a:rPr lang="en-US" sz="3600" b="1" noProof="0" dirty="0">
                <a:ln/>
                <a:solidFill>
                  <a:schemeClr val="accent6">
                    <a:lumMod val="50000"/>
                  </a:schemeClr>
                </a:solidFill>
              </a:rPr>
              <a:t> </a:t>
            </a:r>
            <a:r>
              <a:rPr lang="en-US" sz="3600" b="1" noProof="0" dirty="0" err="1">
                <a:ln/>
                <a:solidFill>
                  <a:schemeClr val="accent6">
                    <a:lumMod val="50000"/>
                  </a:schemeClr>
                </a:solidFill>
              </a:rPr>
              <a:t>sababa</a:t>
            </a:r>
            <a:r>
              <a:rPr lang="en-US" sz="3600" b="1" noProof="0" dirty="0">
                <a:ln/>
                <a:solidFill>
                  <a:schemeClr val="accent6">
                    <a:lumMod val="50000"/>
                  </a:schemeClr>
                </a:solidFill>
              </a:rPr>
              <a:t> </a:t>
            </a:r>
            <a:r>
              <a:rPr lang="en-US" sz="3600" b="1" noProof="0" dirty="0" err="1">
                <a:ln/>
                <a:solidFill>
                  <a:schemeClr val="accent6">
                    <a:lumMod val="50000"/>
                  </a:schemeClr>
                </a:solidFill>
              </a:rPr>
              <a:t>galateeffachuu</a:t>
            </a:r>
            <a:r>
              <a:rPr lang="en-US" sz="3600" b="1" noProof="0" dirty="0">
                <a:ln/>
                <a:solidFill>
                  <a:schemeClr val="accent6">
                    <a:lumMod val="50000"/>
                  </a:schemeClr>
                </a:solidFill>
              </a:rPr>
              <a:t> fi </a:t>
            </a:r>
            <a:r>
              <a:rPr lang="en-US" sz="3600" b="1" noProof="0" dirty="0" err="1">
                <a:ln/>
                <a:solidFill>
                  <a:schemeClr val="accent6">
                    <a:lumMod val="50000"/>
                  </a:schemeClr>
                </a:solidFill>
              </a:rPr>
              <a:t>kadhachuun</a:t>
            </a:r>
            <a:r>
              <a:rPr lang="en-US" sz="3600" b="1" noProof="0" dirty="0">
                <a:ln/>
                <a:solidFill>
                  <a:schemeClr val="accent6">
                    <a:lumMod val="50000"/>
                  </a:schemeClr>
                </a:solidFill>
              </a:rPr>
              <a:t> </a:t>
            </a:r>
            <a:r>
              <a:rPr lang="en-US" sz="3600" b="1" noProof="0" dirty="0" err="1">
                <a:ln/>
                <a:solidFill>
                  <a:schemeClr val="accent6">
                    <a:lumMod val="50000"/>
                  </a:schemeClr>
                </a:solidFill>
              </a:rPr>
              <a:t>barbaachiseef</a:t>
            </a:r>
            <a:endParaRPr lang="en" sz="3600" b="1" noProof="0"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667</TotalTime>
  <Words>1072</Words>
  <Application>Microsoft Office PowerPoint</Application>
  <PresentationFormat>Panorámica</PresentationFormat>
  <Paragraphs>63</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105</cp:revision>
  <dcterms:created xsi:type="dcterms:W3CDTF">2025-12-29T07:58:33Z</dcterms:created>
  <dcterms:modified xsi:type="dcterms:W3CDTF">2025-12-30T16:09:12Z</dcterms:modified>
</cp:coreProperties>
</file>