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25" d="100"/>
          <a:sy n="25" d="100"/>
        </p:scale>
        <p:origin x="36" y="1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 sz="2000" b="1" dirty="0">
              <a:solidFill>
                <a:schemeClr val="tx1"/>
              </a:solidFill>
            </a:rPr>
            <a:t>The enemy of the Bible</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 sz="2000" b="1" dirty="0">
              <a:solidFill>
                <a:schemeClr val="tx1"/>
              </a:solidFill>
            </a:rPr>
            <a:t>Correct and incorrect ways to read the Bible</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 sz="2000" b="1" dirty="0">
              <a:solidFill>
                <a:schemeClr val="tx1"/>
              </a:solidFill>
            </a:rPr>
            <a:t>What is the Bible?</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 sz="2000" b="1" dirty="0">
              <a:solidFill>
                <a:schemeClr val="tx1"/>
              </a:solidFill>
            </a:rPr>
            <a:t>Positive effects of reading the Bible</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 sz="2000" b="1" dirty="0">
              <a:solidFill>
                <a:schemeClr val="tx1"/>
              </a:solidFill>
            </a:rPr>
            <a:t>Friends of the Bible</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 sz="2400" b="1" dirty="0">
              <a:effectLst>
                <a:outerShdw blurRad="38100" dist="38100" dir="2700000" algn="tl">
                  <a:srgbClr val="000000"/>
                </a:outerShdw>
              </a:effectLst>
            </a:rPr>
            <a:t>Incorrect forms</a:t>
          </a: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Find something that aligns with our point of view</a:t>
          </a: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Choosing texts at random, without purpose</a:t>
          </a: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n" sz="2400" b="1" dirty="0">
              <a:effectLst>
                <a:outerShdw blurRad="38100" dist="38100" dir="2700000" algn="tl">
                  <a:srgbClr val="000000"/>
                </a:outerShdw>
              </a:effectLst>
            </a:rPr>
            <a:t>Correct forms</a:t>
          </a: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Seek to learn God's will</a:t>
          </a: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Conduct a systematic study</a:t>
          </a: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Choose the parts we like, and reject the parts we dislike.</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Do not reject any text, but analyze them all.</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makes us see ourselves as we truly are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(Heb.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keeps us from sin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(Psalm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is food for our soul (Jer.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makes us grow spiritually                        (1 Peter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He gives us life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(John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 sz="2000" b="1" dirty="0"/>
            <a:t>When we receive the Bible in this way…</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en" sz="2000" b="1" dirty="0">
              <a:solidFill>
                <a:schemeClr val="tx1"/>
              </a:solidFill>
            </a:rPr>
            <a:t>It shows us the state of our relationship with God</a:t>
          </a: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tells us how to strengthen that relationship</a:t>
          </a: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 sz="2000" b="1" dirty="0">
              <a:solidFill>
                <a:schemeClr val="tx1"/>
              </a:solidFill>
            </a:rPr>
            <a:t>We are experiencing a gradual transformation</a:t>
          </a: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We draw near to Jesus</a:t>
          </a: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makes us wise for salvation</a:t>
          </a: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 sz="2000" b="1" dirty="0">
              <a:solidFill>
                <a:schemeClr val="tx1"/>
              </a:solidFill>
            </a:rPr>
            <a:t>We are growing in the knowledge of the truth</a:t>
          </a: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en" sz="2000" b="1" dirty="0">
              <a:solidFill>
                <a:schemeClr val="tx1"/>
              </a:solidFill>
            </a:rPr>
            <a:t>Our faith grows and strengthens</a:t>
          </a: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 sz="2000" b="1" dirty="0">
              <a:effectLst>
                <a:outerShdw blurRad="38100" dist="38100" dir="2700000" algn="tl">
                  <a:srgbClr val="000000"/>
                </a:outerShdw>
              </a:effectLst>
            </a:rPr>
            <a:t>We have hope</a:t>
          </a: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 sz="2000" b="1" dirty="0">
              <a:effectLst>
                <a:outerShdw blurRad="38100" dist="38100" dir="2700000" algn="tl">
                  <a:srgbClr val="000000"/>
                </a:outerShdw>
              </a:effectLst>
            </a:rPr>
            <a:t>We are aware that a better, eternal, wonderful life awaits us</a:t>
          </a: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The enemy of the Bible</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Correct and incorrect ways to read the Bible</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What is the Bible?</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Positive effects of reading the Bible</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Friends of the Bible</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Incorrect forms</a:t>
          </a: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Find something that aligns with our point of view</a:t>
          </a: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Choosing texts at random, without purpose</a:t>
          </a: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Choose the parts we like, and reject the parts we dislike.</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Correct forms</a:t>
          </a: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Seek to learn God's will</a:t>
          </a: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Conduct a systematic study</a:t>
          </a: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Do not reject any text, but analyze them all.</a:t>
          </a: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makes us see ourselves as we truly are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(Heb.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keeps us from sin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(Psalm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is food for our soul (Jer.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makes us grow spiritually                        (1 Peter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He gives us life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(John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When we receive the Bible in this way…</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It shows us the state of our relationship with God</a:t>
          </a: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tells us how to strengthen that relationship</a:t>
          </a: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We are experiencing a gradual transformation</a:t>
          </a: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We draw near to Jesus</a:t>
          </a: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makes us wise for salvation</a:t>
          </a: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We are growing in the knowledge of the truth</a:t>
          </a: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Our faith grows and strengthens</a:t>
          </a: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We have hope</a:t>
          </a: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We are aware that a better, eternal, wonderful life awaits us</a:t>
          </a: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23/04/2026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754326"/>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en-US" sz="5400" b="1" dirty="0">
                <a:ln w="9525">
                  <a:noFill/>
                  <a:prstDash val="solid"/>
                </a:ln>
                <a:solidFill>
                  <a:schemeClr val="accent3">
                    <a:lumMod val="75000"/>
                  </a:schemeClr>
                </a:solidFill>
                <a:effectLst>
                  <a:outerShdw blurRad="12700" dist="38100" dir="2700000" algn="tl" rotWithShape="0">
                    <a:srgbClr val="6E471D"/>
                  </a:outerShdw>
                </a:effectLst>
              </a:rPr>
              <a:t>GA’EE MACAAFA QULQULLUU</a:t>
            </a:r>
            <a:endParaRPr lang="en" sz="5400" b="1" dirty="0">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3501407" cy="338554"/>
          </a:xfrm>
          <a:prstGeom prst="rect">
            <a:avLst/>
          </a:prstGeom>
          <a:noFill/>
        </p:spPr>
        <p:txBody>
          <a:bodyPr wrap="none" rtlCol="0">
            <a:spAutoFit/>
          </a:bodyPr>
          <a:lstStyle/>
          <a:p>
            <a:r>
              <a:rPr lang="en" sz="1600" b="1" dirty="0">
                <a:solidFill>
                  <a:srgbClr val="7B2807"/>
                </a:solidFill>
              </a:rPr>
              <a:t>Lesson 4 for April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2563318" y="5342662"/>
            <a:ext cx="9514382"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en-US" sz="2200" b="1" dirty="0" err="1">
                <a:solidFill>
                  <a:srgbClr val="D3E2E9"/>
                </a:solidFill>
                <a:latin typeface="Comic Sans MS" panose="030F0702030302020204" pitchFamily="66" charset="0"/>
              </a:rPr>
              <a:t>Dubbiin</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Waaqayyoo</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jiraataadhahoo</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humna</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qabeessasihoo</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Muruufis</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gara</a:t>
            </a:r>
            <a:r>
              <a:rPr lang="en-US" sz="2200" b="1" dirty="0">
                <a:solidFill>
                  <a:srgbClr val="D3E2E9"/>
                </a:solidFill>
                <a:latin typeface="Comic Sans MS" panose="030F0702030302020204" pitchFamily="66" charset="0"/>
              </a:rPr>
              <a:t> lama </a:t>
            </a:r>
            <a:r>
              <a:rPr lang="en-US" sz="2200" b="1" dirty="0" err="1">
                <a:solidFill>
                  <a:srgbClr val="D3E2E9"/>
                </a:solidFill>
                <a:latin typeface="Comic Sans MS" panose="030F0702030302020204" pitchFamily="66" charset="0"/>
              </a:rPr>
              <a:t>kan</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qabu</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billaa</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qaramaarra</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caala</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Keessa</a:t>
            </a:r>
            <a:r>
              <a:rPr lang="en-US" sz="2200" b="1" dirty="0">
                <a:solidFill>
                  <a:srgbClr val="D3E2E9"/>
                </a:solidFill>
                <a:latin typeface="Comic Sans MS" panose="030F0702030302020204" pitchFamily="66" charset="0"/>
              </a:rPr>
              <a:t> in </a:t>
            </a:r>
            <a:r>
              <a:rPr lang="en-US" sz="2200" b="1" dirty="0" err="1">
                <a:solidFill>
                  <a:srgbClr val="D3E2E9"/>
                </a:solidFill>
                <a:latin typeface="Comic Sans MS" panose="030F0702030302020204" pitchFamily="66" charset="0"/>
              </a:rPr>
              <a:t>lixas</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lubbuudhaa</a:t>
            </a:r>
            <a:r>
              <a:rPr lang="en-US" sz="2200" b="1" dirty="0">
                <a:solidFill>
                  <a:srgbClr val="D3E2E9"/>
                </a:solidFill>
                <a:latin typeface="Comic Sans MS" panose="030F0702030302020204" pitchFamily="66" charset="0"/>
              </a:rPr>
              <a:t> fi </a:t>
            </a:r>
            <a:r>
              <a:rPr lang="en-US" sz="2200" b="1" dirty="0" err="1">
                <a:solidFill>
                  <a:srgbClr val="D3E2E9"/>
                </a:solidFill>
                <a:latin typeface="Comic Sans MS" panose="030F0702030302020204" pitchFamily="66" charset="0"/>
              </a:rPr>
              <a:t>hafuura</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gidduutti</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gargar</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baasuudhaaf</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Ribuudhaa</a:t>
            </a:r>
            <a:r>
              <a:rPr lang="en-US" sz="2200" b="1" dirty="0">
                <a:solidFill>
                  <a:srgbClr val="D3E2E9"/>
                </a:solidFill>
                <a:latin typeface="Comic Sans MS" panose="030F0702030302020204" pitchFamily="66" charset="0"/>
              </a:rPr>
              <a:t> fi </a:t>
            </a:r>
            <a:r>
              <a:rPr lang="en-US" sz="2200" b="1" dirty="0" err="1">
                <a:solidFill>
                  <a:srgbClr val="D3E2E9"/>
                </a:solidFill>
                <a:latin typeface="Comic Sans MS" panose="030F0702030302020204" pitchFamily="66" charset="0"/>
              </a:rPr>
              <a:t>lafees</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yaada</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garaas</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mari’aa</a:t>
            </a:r>
            <a:r>
              <a:rPr lang="en-US" sz="2200" b="1" dirty="0">
                <a:solidFill>
                  <a:srgbClr val="D3E2E9"/>
                </a:solidFill>
                <a:latin typeface="Comic Sans MS" panose="030F0702030302020204" pitchFamily="66" charset="0"/>
              </a:rPr>
              <a:t> </a:t>
            </a:r>
            <a:r>
              <a:rPr lang="en-US" sz="2200" b="1" dirty="0" err="1">
                <a:solidFill>
                  <a:srgbClr val="D3E2E9"/>
                </a:solidFill>
                <a:latin typeface="Comic Sans MS" panose="030F0702030302020204" pitchFamily="66" charset="0"/>
              </a:rPr>
              <a:t>isaas</a:t>
            </a:r>
            <a:r>
              <a:rPr lang="en-US" sz="2200" b="1" dirty="0">
                <a:solidFill>
                  <a:srgbClr val="D3E2E9"/>
                </a:solidFill>
                <a:latin typeface="Comic Sans MS" panose="030F0702030302020204" pitchFamily="66" charset="0"/>
              </a:rPr>
              <a:t> in </a:t>
            </a:r>
            <a:r>
              <a:rPr lang="en-US" sz="2200" b="1" dirty="0" err="1">
                <a:solidFill>
                  <a:srgbClr val="D3E2E9"/>
                </a:solidFill>
                <a:latin typeface="Comic Sans MS" panose="030F0702030302020204" pitchFamily="66" charset="0"/>
              </a:rPr>
              <a:t>qora</a:t>
            </a:r>
            <a:r>
              <a:rPr lang="en-US" sz="2200" b="1" dirty="0">
                <a:solidFill>
                  <a:srgbClr val="D3E2E9"/>
                </a:solidFill>
                <a:latin typeface="Comic Sans MS" panose="030F0702030302020204" pitchFamily="66" charset="0"/>
              </a:rPr>
              <a:t>.</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Ibr</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2081103015"/>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en" sz="2000" b="1" dirty="0"/>
              <a:t>The Bible is the best-selling book in the world, outselling the second-ranked book five times. But this wasn't always the case.</a:t>
            </a: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spcBef>
                <a:spcPts val="600"/>
              </a:spcBef>
            </a:pPr>
            <a:r>
              <a:rPr lang="en" sz="2000" b="1" dirty="0"/>
              <a:t>If it weren't for God's special protection, the Bible would have disappeared long ago. Why? What is so special about this book that makes it both so loved and so hated?</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There was a time when owning a Bible, reading it, or even talking about it could be grounds for imprisonment, torture, and even death.</a:t>
            </a: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THE ENEMY OF THE BIBLE</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Billaa</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Hafuuraas</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fudhadhaa</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Innis </a:t>
            </a:r>
            <a:r>
              <a:rPr lang="en-US"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Dubbii</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Waaqayyooti</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(Efees.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en" sz="2000" b="1" dirty="0"/>
              <a:t>Think about what the </a:t>
            </a:r>
            <a:r>
              <a:rPr lang="en" sz="2000" i="1" dirty="0">
                <a:effectLst>
                  <a:outerShdw blurRad="38100" dist="38100" dir="2700000" algn="tl">
                    <a:srgbClr val="000000">
                      <a:alpha val="43137"/>
                    </a:srgbClr>
                  </a:outerShdw>
                </a:effectLst>
              </a:rPr>
              <a:t>spoken </a:t>
            </a:r>
            <a:r>
              <a:rPr lang="en" sz="2000" b="1" dirty="0"/>
              <a:t>word</a:t>
            </a:r>
            <a:r>
              <a:rPr lang="en" sz="2000" i="1" dirty="0">
                <a:effectLst>
                  <a:outerShdw blurRad="38100" dist="38100" dir="2700000" algn="tl">
                    <a:srgbClr val="000000">
                      <a:alpha val="43137"/>
                    </a:srgbClr>
                  </a:outerShdw>
                </a:effectLst>
              </a:rPr>
              <a:t> </a:t>
            </a:r>
            <a:r>
              <a:rPr lang="en" sz="2000" b="1" dirty="0"/>
              <a:t>of God is capable of doing: creating and giving life (Psalm 33:6), or raising the dead (John 5:28-29).</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en" sz="2000" b="1" dirty="0"/>
              <a:t>Am I going to let him get away with it? Can't I find some time in my schedule to read the Bible? Reading it transforms us and makes us strong against our worst enemy: the devil.</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54545"/>
          </a:xfrm>
          <a:prstGeom prst="rect">
            <a:avLst/>
          </a:prstGeom>
          <a:noFill/>
        </p:spPr>
        <p:txBody>
          <a:bodyPr wrap="square">
            <a:spAutoFit/>
          </a:bodyPr>
          <a:lstStyle/>
          <a:p>
            <a:pPr>
              <a:spcBef>
                <a:spcPts val="600"/>
              </a:spcBef>
            </a:pPr>
            <a:r>
              <a:rPr lang="en" sz="2000" b="1" dirty="0"/>
              <a:t>Satan knows he is powerless against the power of the Bible. Therefore, he has tried to physically destroy it. He failed, as Bible societies began distributing thousands of copies. Then he tried to discredit it with higher criticism. Now he seeks to prevent us from reading it by occupying our time with other things.</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What can the Bible, the </a:t>
            </a:r>
            <a:r>
              <a:rPr kumimoji="0" lang="en" sz="2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written </a:t>
            </a:r>
            <a:r>
              <a:rPr kumimoji="0" lang="en" sz="2000" b="1" u="none" strike="noStrike" kern="1200" cap="none" spc="0" normalizeH="0" baseline="0" noProof="0" dirty="0">
                <a:ln>
                  <a:noFill/>
                </a:ln>
                <a:solidFill>
                  <a:prstClr val="black"/>
                </a:solidFill>
                <a:uLnTx/>
                <a:uFillTx/>
                <a:latin typeface="Aptos" panose="02110004020202020204"/>
                <a:ea typeface="+mn-ea"/>
                <a:cs typeface="+mn-cs"/>
              </a:rPr>
              <a:t>word</a:t>
            </a:r>
            <a:r>
              <a:rPr kumimoji="0" lang="en" sz="2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of God, do? It has the power to defend us (Eph. 6:17b) and transform us (Heb. 4:12). Jesus used the Bible to defend himself against temptation (Matt. 4:4, 7, 10).</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n" sz="3200" dirty="0">
                <a:ln w="0"/>
                <a:solidFill>
                  <a:schemeClr val="bg1"/>
                </a:solidFill>
                <a:effectLst>
                  <a:outerShdw blurRad="38100" dist="19050" dir="2700000" algn="tl" rotWithShape="0">
                    <a:schemeClr val="dk1">
                      <a:alpha val="40000"/>
                    </a:schemeClr>
                  </a:outerShdw>
                </a:effectLst>
                <a:highlight>
                  <a:srgbClr val="008000"/>
                </a:highlight>
              </a:rPr>
              <a:t>CORRECT</a:t>
            </a:r>
            <a:r>
              <a:rPr lang="en" sz="3200" dirty="0">
                <a:ln w="0"/>
                <a:effectLst>
                  <a:outerShdw blurRad="38100" dist="19050" dir="2700000" algn="tl" rotWithShape="0">
                    <a:schemeClr val="dk1">
                      <a:alpha val="40000"/>
                    </a:schemeClr>
                  </a:outerShdw>
                </a:effectLst>
              </a:rPr>
              <a:t> </a:t>
            </a:r>
            <a:r>
              <a:rPr lang="en" sz="3200" b="1" dirty="0">
                <a:ln w="0"/>
                <a:effectLst>
                  <a:outerShdw blurRad="38100" dist="19050" dir="2700000" algn="tl" rotWithShape="0">
                    <a:schemeClr val="accent6"/>
                  </a:outerShdw>
                </a:effectLst>
              </a:rPr>
              <a:t>AND</a:t>
            </a:r>
            <a:r>
              <a:rPr lang="en" sz="3200" dirty="0">
                <a:ln w="0"/>
                <a:effectLst>
                  <a:outerShdw blurRad="38100" dist="19050" dir="2700000" algn="tl" rotWithShape="0">
                    <a:schemeClr val="dk1">
                      <a:alpha val="40000"/>
                    </a:schemeClr>
                  </a:outerShdw>
                </a:effectLst>
              </a:rPr>
              <a:t> </a:t>
            </a:r>
            <a:r>
              <a:rPr lang="en" sz="3200">
                <a:ln w="0"/>
                <a:solidFill>
                  <a:schemeClr val="bg1"/>
                </a:solidFill>
                <a:effectLst>
                  <a:outerShdw blurRad="38100" dist="19050" dir="2700000" algn="tl" rotWithShape="0">
                    <a:schemeClr val="dk1">
                      <a:alpha val="40000"/>
                    </a:schemeClr>
                  </a:outerShdw>
                </a:effectLst>
                <a:highlight>
                  <a:srgbClr val="800000"/>
                </a:highlight>
              </a:rPr>
              <a:t>INCORRECT</a:t>
            </a:r>
            <a:r>
              <a:rPr lang="en" sz="3200">
                <a:ln w="0"/>
                <a:effectLst>
                  <a:outerShdw blurRad="38100" dist="19050" dir="2700000" algn="tl" rotWithShape="0">
                    <a:schemeClr val="dk1">
                      <a:alpha val="40000"/>
                    </a:schemeClr>
                  </a:outerShdw>
                </a:effectLst>
              </a:rPr>
              <a:t> </a:t>
            </a:r>
            <a:r>
              <a:rPr lang="en" sz="3200" b="1">
                <a:ln w="0"/>
                <a:effectLst>
                  <a:outerShdw blurRad="38100" dist="19050" dir="2700000" algn="tl" rotWithShape="0">
                    <a:schemeClr val="accent6"/>
                  </a:outerShdw>
                </a:effectLst>
              </a:rPr>
              <a:t>WAYS TO READ </a:t>
            </a:r>
            <a:r>
              <a:rPr lang="en" sz="3200" b="1" dirty="0">
                <a:ln w="0"/>
                <a:effectLst>
                  <a:outerShdw blurRad="38100" dist="19050" dir="2700000" algn="tl" rotWithShape="0">
                    <a:schemeClr val="accent6"/>
                  </a:outerShdw>
                </a:effectLst>
              </a:rPr>
              <a:t>THE BIBLE</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Atis </a:t>
            </a:r>
            <a:r>
              <a:rPr lang="en-US" b="1" dirty="0" err="1">
                <a:solidFill>
                  <a:srgbClr val="7030A0"/>
                </a:solidFill>
                <a:latin typeface="Comic Sans MS" panose="030F0702030302020204" pitchFamily="66" charset="0"/>
              </a:rPr>
              <a:t>dubbii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dhugaa</a:t>
            </a:r>
            <a:r>
              <a:rPr lang="en-US" b="1" dirty="0">
                <a:solidFill>
                  <a:srgbClr val="7030A0"/>
                </a:solidFill>
                <a:latin typeface="Comic Sans MS" panose="030F0702030302020204" pitchFamily="66" charset="0"/>
              </a:rPr>
              <a:t> sana </a:t>
            </a:r>
            <a:r>
              <a:rPr lang="en-US" b="1" dirty="0" err="1">
                <a:solidFill>
                  <a:srgbClr val="7030A0"/>
                </a:solidFill>
                <a:latin typeface="Comic Sans MS" panose="030F0702030302020204" pitchFamily="66" charset="0"/>
              </a:rPr>
              <a:t>sirriitti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qabachuudhaan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hojjetaa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qoratamee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fudhatame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kan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itti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hin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qaanofne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ta’iitii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fuula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Waaqaa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duratti</a:t>
            </a:r>
            <a:r>
              <a:rPr lang="en-US" b="1" dirty="0">
                <a:solidFill>
                  <a:srgbClr val="7030A0"/>
                </a:solidFill>
                <a:latin typeface="Comic Sans MS" panose="030F0702030302020204" pitchFamily="66" charset="0"/>
              </a:rPr>
              <a:t> of </a:t>
            </a:r>
            <a:r>
              <a:rPr lang="en-US" b="1" dirty="0" err="1">
                <a:solidFill>
                  <a:srgbClr val="7030A0"/>
                </a:solidFill>
                <a:latin typeface="Comic Sans MS" panose="030F0702030302020204" pitchFamily="66" charset="0"/>
              </a:rPr>
              <a:t>dhi’eessuuf</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tattaafadhu</a:t>
            </a:r>
            <a:r>
              <a:rPr lang="en-US" b="1" dirty="0">
                <a:solidFill>
                  <a:srgbClr val="7030A0"/>
                </a:solidFill>
                <a:latin typeface="Comic Sans MS" panose="030F0702030302020204" pitchFamily="66"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 Ximot.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2784902479"/>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en" sz="2000" b="1" dirty="0"/>
              <a:t>Our study of the Bible should be rational, but our reason must submit to the power of the Holy Spirit in order to correctly discern the biblical message.</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en" sz="2000" b="1" dirty="0"/>
              <a:t>Why? Because our reason is limited and not always reliable. That's why, when studying the Bible, we must seek the wisdom of its Author.</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WHAT IS THE BIBLE?</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415772"/>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Dubbiin</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kee</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hundinuu</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dhugaa</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dha;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seerri</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kee</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qajeelaan</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hundinuus</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bara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baraan</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jiraata</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(Faars. 119:160)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In our society, and even among Christian circles, there is a belief that truth is relative, that there is no truth that remains constant and unchanging over time.</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938992"/>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Any claim, any truth, must be tested by the Bible. When there is a contradiction between what we consider true and what the Bible states, there are two possibilities: either we are mistaken, or we are misinterpreting the Bible.</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However, the Bible—as the word of God—claims to possess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absolute truth </a:t>
            </a:r>
            <a:r>
              <a:rPr lang="en" sz="2000" b="1" dirty="0">
                <a:solidFill>
                  <a:schemeClr val="bg1"/>
                </a:solidFill>
                <a:effectLst>
                  <a:glow rad="127000">
                    <a:srgbClr val="501F1A"/>
                  </a:glow>
                  <a:outerShdw blurRad="38100" dist="38100" dir="2700000" algn="tl">
                    <a:srgbClr val="000000"/>
                  </a:outerShdw>
                </a:effectLst>
              </a:rPr>
              <a:t>(Psalm 119:160; John 17:17; James 1:18). It claims to be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pure </a:t>
            </a:r>
            <a:r>
              <a:rPr lang="en" sz="2000" b="1" dirty="0">
                <a:solidFill>
                  <a:schemeClr val="bg1"/>
                </a:solidFill>
                <a:effectLst>
                  <a:glow rad="127000">
                    <a:srgbClr val="501F1A"/>
                  </a:glow>
                  <a:outerShdw blurRad="38100" dist="38100" dir="2700000" algn="tl">
                    <a:srgbClr val="000000"/>
                  </a:outerShdw>
                </a:effectLst>
              </a:rPr>
              <a:t>and a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protective shield </a:t>
            </a:r>
            <a:r>
              <a:rPr lang="en" sz="2000" b="1" dirty="0">
                <a:solidFill>
                  <a:schemeClr val="bg1"/>
                </a:solidFill>
                <a:effectLst>
                  <a:glow rad="127000">
                    <a:srgbClr val="501F1A"/>
                  </a:glow>
                  <a:outerShdw blurRad="38100" dist="38100" dir="2700000" algn="tl">
                    <a:srgbClr val="000000"/>
                  </a:outerShdw>
                </a:effectLst>
              </a:rPr>
              <a:t>against human sophistry (Proverbs 30:5). If we add any of our own “truths” to it, we may be considered liars before God (Proverbs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rPr>
              <a:t>POSITIVE EFFECTS OF READING THE BIBLE</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646331"/>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en-US" b="1" dirty="0">
                <a:solidFill>
                  <a:srgbClr val="D5FFB9"/>
                </a:solidFill>
                <a:effectLst>
                  <a:outerShdw blurRad="38100" dist="38100" dir="2700000" algn="tl">
                    <a:srgbClr val="000000"/>
                  </a:outerShdw>
                </a:effectLst>
                <a:latin typeface="Comic Sans MS" panose="030F0702030302020204" pitchFamily="66" charset="0"/>
              </a:rPr>
              <a:t>Ani </a:t>
            </a:r>
            <a:r>
              <a:rPr lang="en-US" b="1" dirty="0" err="1">
                <a:solidFill>
                  <a:srgbClr val="D5FFB9"/>
                </a:solidFill>
                <a:effectLst>
                  <a:outerShdw blurRad="38100" dist="38100" dir="2700000" algn="tl">
                    <a:srgbClr val="000000"/>
                  </a:outerShdw>
                </a:effectLst>
                <a:latin typeface="Comic Sans MS" panose="030F0702030302020204" pitchFamily="66" charset="0"/>
              </a:rPr>
              <a:t>akkan</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cubbuu</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sitti</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hin</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hojjenneef</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dubbii</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kee</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garaa</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koo</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keessa</a:t>
            </a:r>
            <a:r>
              <a:rPr lang="en-US" b="1" dirty="0">
                <a:solidFill>
                  <a:srgbClr val="D5FFB9"/>
                </a:solidFill>
                <a:effectLst>
                  <a:outerShdw blurRad="38100" dist="38100" dir="2700000" algn="tl">
                    <a:srgbClr val="000000"/>
                  </a:outerShdw>
                </a:effectLst>
                <a:latin typeface="Comic Sans MS" panose="030F0702030302020204" pitchFamily="66" charset="0"/>
              </a:rPr>
              <a:t> </a:t>
            </a:r>
            <a:r>
              <a:rPr lang="en-US" b="1" dirty="0" err="1">
                <a:solidFill>
                  <a:srgbClr val="D5FFB9"/>
                </a:solidFill>
                <a:effectLst>
                  <a:outerShdw blurRad="38100" dist="38100" dir="2700000" algn="tl">
                    <a:srgbClr val="000000"/>
                  </a:outerShdw>
                </a:effectLst>
                <a:latin typeface="Comic Sans MS" panose="030F0702030302020204" pitchFamily="66" charset="0"/>
              </a:rPr>
              <a:t>dhokfadheera</a:t>
            </a:r>
            <a:r>
              <a:rPr lang="en-US" b="1" dirty="0">
                <a:solidFill>
                  <a:srgbClr val="D5FFB9"/>
                </a:solidFill>
                <a:effectLst>
                  <a:outerShdw blurRad="38100" dist="38100" dir="2700000" algn="tl">
                    <a:srgbClr val="000000"/>
                  </a:outerShdw>
                </a:effectLst>
                <a:latin typeface="Comic Sans MS" panose="030F0702030302020204" pitchFamily="66" charset="0"/>
              </a:rPr>
              <a:t>.</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(Faars.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en" sz="2000" b="1" dirty="0"/>
              <a:t>Something that even the most ardent enemies of the Bible cannot deny is its power to transform people. Paul compares it to a sword that possesses great power.</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65168462"/>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en" sz="2000" b="1" dirty="0"/>
              <a:t>No other book can impact us like the Bible. When we are willing to incorporate its teachings into our lives, we change for the better.</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we read it with an open heart and ask God for the illumination of the Holy Spirit, our life is transformed.</a:t>
            </a: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effectLst>
                  <a:outerShdw blurRad="50800" dist="38100" dir="2700000" algn="tl" rotWithShape="0">
                    <a:schemeClr val="accent2">
                      <a:lumMod val="50000"/>
                    </a:schemeClr>
                  </a:outerShdw>
                </a:effectLst>
              </a:rPr>
              <a:t>FRIENDS OF THE BIBLE</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50810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en-US" sz="1600" b="1" dirty="0" err="1">
                <a:effectLst>
                  <a:outerShdw blurRad="38100" dist="38100" dir="2700000" algn="tl">
                    <a:srgbClr val="000000"/>
                  </a:outerShdw>
                </a:effectLst>
                <a:latin typeface="Comic Sans MS" panose="030F0702030302020204" pitchFamily="66" charset="0"/>
              </a:rPr>
              <a:t>Dubbii</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Waaqayyoo</a:t>
            </a:r>
            <a:r>
              <a:rPr lang="en-US" sz="1600" b="1" dirty="0">
                <a:effectLst>
                  <a:outerShdw blurRad="38100" dist="38100" dir="2700000" algn="tl">
                    <a:srgbClr val="000000"/>
                  </a:outerShdw>
                </a:effectLst>
                <a:latin typeface="Comic Sans MS" panose="030F0702030302020204" pitchFamily="66" charset="0"/>
              </a:rPr>
              <a:t> isa </a:t>
            </a:r>
            <a:r>
              <a:rPr lang="en-US" sz="1600" b="1" dirty="0" err="1">
                <a:effectLst>
                  <a:outerShdw blurRad="38100" dist="38100" dir="2700000" algn="tl">
                    <a:srgbClr val="000000"/>
                  </a:outerShdw>
                </a:effectLst>
                <a:latin typeface="Comic Sans MS" panose="030F0702030302020204" pitchFamily="66" charset="0"/>
              </a:rPr>
              <a:t>nuy</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lallabnu</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yeroo</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argattan</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akka</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dubbii</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namaatti</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utuu</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hin</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ta’in</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akka</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dubbii</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Waaqayyootti</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fudhattaniittu</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innoo</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dhuguma</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dubbii</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Waaqayyoo</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ti</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Waaqayyos</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isin</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warra</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amantan</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keessatti</a:t>
            </a:r>
            <a:r>
              <a:rPr lang="en-US" sz="1600" b="1" dirty="0">
                <a:effectLst>
                  <a:outerShdw blurRad="38100" dist="38100" dir="2700000" algn="tl">
                    <a:srgbClr val="000000"/>
                  </a:outerShdw>
                </a:effectLst>
                <a:latin typeface="Comic Sans MS" panose="030F0702030302020204" pitchFamily="66" charset="0"/>
              </a:rPr>
              <a:t> in </a:t>
            </a:r>
            <a:r>
              <a:rPr lang="en-US" sz="1600" b="1" dirty="0" err="1">
                <a:effectLst>
                  <a:outerShdw blurRad="38100" dist="38100" dir="2700000" algn="tl">
                    <a:srgbClr val="000000"/>
                  </a:outerShdw>
                </a:effectLst>
                <a:latin typeface="Comic Sans MS" panose="030F0702030302020204" pitchFamily="66" charset="0"/>
              </a:rPr>
              <a:t>hojjeta</a:t>
            </a:r>
            <a:r>
              <a:rPr lang="en-US" sz="1600" b="1" dirty="0">
                <a:effectLst>
                  <a:outerShdw blurRad="38100" dist="38100" dir="2700000" algn="tl">
                    <a:srgbClr val="000000"/>
                  </a:outerShdw>
                </a:effectLst>
                <a:latin typeface="Comic Sans MS" panose="030F0702030302020204" pitchFamily="66" charset="0"/>
              </a:rPr>
              <a:t>; kana </a:t>
            </a:r>
            <a:r>
              <a:rPr lang="en-US" sz="1600" b="1" dirty="0" err="1">
                <a:effectLst>
                  <a:outerShdw blurRad="38100" dist="38100" dir="2700000" algn="tl">
                    <a:srgbClr val="000000"/>
                  </a:outerShdw>
                </a:effectLst>
                <a:latin typeface="Comic Sans MS" panose="030F0702030302020204" pitchFamily="66" charset="0"/>
              </a:rPr>
              <a:t>hundumaaf</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ittuma</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fufnee</a:t>
            </a:r>
            <a:r>
              <a:rPr lang="en-US" sz="1600" b="1" dirty="0">
                <a:effectLst>
                  <a:outerShdw blurRad="38100" dist="38100" dir="2700000" algn="tl">
                    <a:srgbClr val="000000"/>
                  </a:outerShdw>
                </a:effectLst>
                <a:latin typeface="Comic Sans MS" panose="030F0702030302020204" pitchFamily="66" charset="0"/>
              </a:rPr>
              <a:t> </a:t>
            </a:r>
            <a:r>
              <a:rPr lang="en-US" sz="1600" b="1" dirty="0" err="1">
                <a:effectLst>
                  <a:outerShdw blurRad="38100" dist="38100" dir="2700000" algn="tl">
                    <a:srgbClr val="000000"/>
                  </a:outerShdw>
                </a:effectLst>
                <a:latin typeface="Comic Sans MS" panose="030F0702030302020204" pitchFamily="66" charset="0"/>
              </a:rPr>
              <a:t>Waaqayyoon</a:t>
            </a:r>
            <a:r>
              <a:rPr lang="en-US" sz="1600" b="1" dirty="0">
                <a:effectLst>
                  <a:outerShdw blurRad="38100" dist="38100" dir="2700000" algn="tl">
                    <a:srgbClr val="000000"/>
                  </a:outerShdw>
                </a:effectLst>
                <a:latin typeface="Comic Sans MS" panose="030F0702030302020204" pitchFamily="66" charset="0"/>
              </a:rPr>
              <a:t> in </a:t>
            </a:r>
            <a:r>
              <a:rPr lang="en-US" sz="1600" b="1" dirty="0" err="1">
                <a:effectLst>
                  <a:outerShdw blurRad="38100" dist="38100" dir="2700000" algn="tl">
                    <a:srgbClr val="000000"/>
                  </a:outerShdw>
                </a:effectLst>
                <a:latin typeface="Comic Sans MS" panose="030F0702030302020204" pitchFamily="66" charset="0"/>
              </a:rPr>
              <a:t>galateeffanna</a:t>
            </a:r>
            <a:r>
              <a:rPr lang="en-US" sz="1600" b="1" dirty="0">
                <a:effectLst>
                  <a:outerShdw blurRad="38100" dist="38100" dir="2700000" algn="tl">
                    <a:srgbClr val="000000"/>
                  </a:outerShdw>
                </a:effectLst>
                <a:latin typeface="Comic Sans MS" panose="030F0702030302020204" pitchFamily="66" charset="0"/>
              </a:rPr>
              <a:t>.</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a:t>
            </a:r>
            <a:r>
              <a:rPr lang="en" sz="1200" b="1">
                <a:effectLst>
                  <a:outerShdw blurRad="38100" dist="38100" dir="2700000" algn="tl">
                    <a:srgbClr val="000000"/>
                  </a:outerShdw>
                </a:effectLst>
                <a:latin typeface="Comic Sans MS" panose="030F0702030302020204" pitchFamily="66" charset="0"/>
              </a:rPr>
              <a:t>1 Tasal. </a:t>
            </a:r>
            <a:r>
              <a:rPr lang="en" sz="1200" b="1" dirty="0">
                <a:effectLst>
                  <a:outerShdw blurRad="38100" dist="38100" dir="2700000" algn="tl">
                    <a:srgbClr val="000000"/>
                  </a:outerShdw>
                </a:effectLst>
                <a:latin typeface="Comic Sans MS" panose="030F0702030302020204" pitchFamily="66" charset="0"/>
              </a:rPr>
              <a:t>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spcBef>
                <a:spcPts val="600"/>
              </a:spcBef>
            </a:pPr>
            <a:r>
              <a:rPr lang="en" sz="2000" b="1" dirty="0"/>
              <a:t>Friends of the Bible approach it with the awareness that it is the Living Word of God (1 Thessalonians 2:13). But how can I reach that conviction?</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536210957"/>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tells us that, for this, we need spiritual discernment, that is, the ability to understand spiritual things (1 Corinthians 2:14). Therefore, discerning the divine message in the Bible is the work of the Holy Spirit acting within us.</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364141"/>
            <a:ext cx="10282137" cy="3785652"/>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Bible unfolds truth with a simplicity and a perfect adaptation to the needs and longings of the human heart, that has astonished and charmed the most highly cultivated minds, while it enables the humblest and uncultured to discern the way of salvation. And yet these simply stated truths lay hold upon subjects so elevated, so far-reaching, so infinitely beyond the power of human comprehension, that we can accept them only because God has declared them. </a:t>
            </a:r>
            <a:r>
              <a:rPr lang="en" sz="2400" b="1" dirty="0">
                <a:latin typeface="Constantia" panose="02030602050306030303" pitchFamily="18" charset="0"/>
              </a:rPr>
              <a:t>[…] </a:t>
            </a:r>
            <a:r>
              <a:rPr lang="en-US" sz="2400" b="1" dirty="0">
                <a:latin typeface="Constantia" panose="02030602050306030303" pitchFamily="18" charset="0"/>
              </a:rPr>
              <a:t>The more he searches the Bible, the deeper is his conviction that it is the word of the living God, and human reason bows before the majesty of divine revelation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7848366" y="5416792"/>
            <a:ext cx="2828659" cy="338554"/>
          </a:xfrm>
          <a:prstGeom prst="rect">
            <a:avLst/>
          </a:prstGeom>
          <a:noFill/>
        </p:spPr>
        <p:txBody>
          <a:bodyPr wrap="none" rtlCol="0">
            <a:spAutoFit/>
          </a:bodyPr>
          <a:lstStyle/>
          <a:p>
            <a:pPr algn="r"/>
            <a:r>
              <a:rPr lang="en" sz="1600" b="1" dirty="0"/>
              <a:t>EGW (Steps to Christ, p.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598</TotalTime>
  <Words>1194</Words>
  <Application>Microsoft Office PowerPoint</Application>
  <PresentationFormat>Panorámica</PresentationFormat>
  <Paragraphs>62</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2026-03-14T15:12:41Z</dcterms:created>
  <dcterms:modified xsi:type="dcterms:W3CDTF">2026-04-23T05:50:44Z</dcterms:modified>
</cp:coreProperties>
</file>